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7" r:id="rId3"/>
    <p:sldId id="276" r:id="rId4"/>
    <p:sldId id="298" r:id="rId5"/>
    <p:sldId id="299" r:id="rId6"/>
    <p:sldId id="258" r:id="rId7"/>
    <p:sldId id="296" r:id="rId8"/>
    <p:sldId id="297" r:id="rId9"/>
    <p:sldId id="260" r:id="rId10"/>
    <p:sldId id="300" r:id="rId11"/>
    <p:sldId id="262" r:id="rId12"/>
    <p:sldId id="263" r:id="rId13"/>
    <p:sldId id="308" r:id="rId14"/>
    <p:sldId id="265" r:id="rId15"/>
    <p:sldId id="264" r:id="rId16"/>
    <p:sldId id="310" r:id="rId17"/>
    <p:sldId id="266" r:id="rId18"/>
    <p:sldId id="301" r:id="rId19"/>
    <p:sldId id="268" r:id="rId20"/>
    <p:sldId id="269" r:id="rId21"/>
    <p:sldId id="286" r:id="rId22"/>
    <p:sldId id="287" r:id="rId23"/>
    <p:sldId id="302" r:id="rId24"/>
    <p:sldId id="277" r:id="rId25"/>
    <p:sldId id="288" r:id="rId26"/>
    <p:sldId id="303" r:id="rId27"/>
    <p:sldId id="289" r:id="rId28"/>
    <p:sldId id="280" r:id="rId29"/>
    <p:sldId id="290" r:id="rId30"/>
    <p:sldId id="282" r:id="rId31"/>
    <p:sldId id="291" r:id="rId32"/>
    <p:sldId id="292" r:id="rId33"/>
    <p:sldId id="293" r:id="rId34"/>
    <p:sldId id="304" r:id="rId35"/>
    <p:sldId id="275" r:id="rId36"/>
    <p:sldId id="294" r:id="rId37"/>
    <p:sldId id="312" r:id="rId38"/>
    <p:sldId id="309" r:id="rId39"/>
    <p:sldId id="311" r:id="rId40"/>
    <p:sldId id="305" r:id="rId4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6E8D"/>
    <a:srgbClr val="857BA3"/>
    <a:srgbClr val="6354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7B6AB7-5BB1-4F00-BB73-22F5A5E12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21D71B-359B-4730-ABDA-9791B3454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EC69F2-F516-4B74-8F6A-0015889AE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4EF072-AE58-4A4E-8C42-04B1D77C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67280A-4C7C-4874-A24C-6682B875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9275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38F633-A094-4F7C-BCA9-C270DD093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B1BD7D5-9F13-4216-A0FA-389E1DAC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DC4BC1-CCE7-4EC7-970B-EA528C9D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B628E6-89FF-41F1-9E49-0185756D6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E989A7-1D87-403A-ACF7-2FD4C9F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0420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F0EEE6A-67E0-44BF-905C-CBBC59D9AF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8F68F4-24FB-4A77-B674-3A1A35450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5B028D-C158-4DB5-A7B0-686680740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D202B-C0DA-40E9-B66E-ADF30A3D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ED25C6-D5BB-4F68-BEF9-96ED81C66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0836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4DBF30-5542-48A6-89A9-FA7ADDCF1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085795-B239-40AA-B1D3-57BA4DBC7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5CA04D-05AC-40CF-B71B-FD8BFB4D7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0CD7BF-9866-472B-A3BD-19F830252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44333B-0EA3-49F5-81F6-C480F3D9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0664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A4F41-0039-4F35-AFA6-C90C319FC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764469-D0F8-4DD3-89AF-F18FCBD9A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31210B-F65A-4BEB-B282-EEABED70D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D07298-1843-4444-9121-CE474745A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ECFA9C-58E8-4732-A7D3-07FAEE08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690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86C9BA-26C8-403B-A33B-64602BB44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8EA8D-3D8A-44FA-A70D-71507F275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705239-40D4-4121-9C8A-325DBC996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A4961E6-25F2-41E9-9420-F81CBAB80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8AA27C-37F8-495E-BEDD-D7B5A752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BAE5F3-1E32-438B-84B2-5740794BA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3581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4FC8C6-6B34-43C0-BBDD-636B58190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419B7D-CBA2-48AD-821B-CEA299B5A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2237D28-FF55-4089-A290-649CF2661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C96C08F-B8CF-4712-BDF9-B5CC4285D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2DED5EA-085C-4878-B956-31238F7D16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6289DA2-F744-4659-AA00-0603660E1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7D463F9-FB7D-4DE7-9F07-90D7AA0A5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C2BA756-9DC1-4FE4-BA79-627EF7478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307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CC232A-3196-4C12-BFD2-E4C6BEBD1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6DCEA2-BBBF-4304-9BAF-C72889FD8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5A5F54D-B7CC-47F1-8618-9F5632390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6199410-1078-477D-9D2A-1DD9D2F2B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7913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FEC3B83-183E-4E3B-99F9-01F0B77DE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30AF241-502D-4AA6-9A4E-4BE7046DC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2F33D4-A570-4004-A7CD-C0A9B7B8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311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BE5922-5C90-4AF0-9C61-248761810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9F2D5C-3389-4AA0-BB94-14A5EE6AE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AAF1C8F-70CF-4092-A1A8-5081ECD1F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361C25-B68C-457A-8C65-5BDB74FB0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5F430E-DE19-4EE2-8506-A62C23137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ABD3C36-B16A-4B2C-B9EC-706817FFE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2241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484C6A-5FB5-4FE8-951A-CB60DAD9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4C39093-FAA3-4154-A941-058E0B4E28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D0419C-EF8C-48CC-97FA-72F3D3275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1293F5F-7358-4802-9BAF-1D2FD61D0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8734DA-4789-4387-AE68-813E2F364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17AB4F-3F4D-40D5-9784-4BCFE78C9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8606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9B097A6-CC4B-4A10-9526-BE981FF6A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189B98-816D-42CE-BF34-1C0AF05D0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9F0DB3-5E0A-4CA0-A4D9-2BFD2564B8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DFF16-76DD-44FE-A03C-1BE4B0C62726}" type="datetimeFigureOut">
              <a:rPr lang="es-CR" smtClean="0"/>
              <a:t>25/8/2020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98A93A-1CD7-4D9C-97E8-0A8303D6F1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F0437E-59D1-447E-B1CD-807D83C8B7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3A0DD-343F-4BE8-AC36-0A304CF946B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488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svg"/><Relationship Id="rId9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2" name="Imagen 11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7B49ACF3-FBC2-7542-B3E8-90EA91498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02"/>
            <a:ext cx="12192000" cy="681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41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160" y="2828835"/>
            <a:ext cx="546608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Percepciones sobre la calidad de vida</a:t>
            </a:r>
          </a:p>
        </p:txBody>
      </p:sp>
    </p:spTree>
    <p:extLst>
      <p:ext uri="{BB962C8B-B14F-4D97-AF65-F5344CB8AC3E}">
        <p14:creationId xmlns:p14="http://schemas.microsoft.com/office/powerpoint/2010/main" val="741888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668225C-3DDF-844B-8B40-6024C863B9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AE900EF-FE6B-4055-AB32-327877EC80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32079"/>
              </p:ext>
            </p:extLst>
          </p:nvPr>
        </p:nvGraphicFramePr>
        <p:xfrm>
          <a:off x="2138680" y="2584918"/>
          <a:ext cx="7741920" cy="231648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240900">
                  <a:extLst>
                    <a:ext uri="{9D8B030D-6E8A-4147-A177-3AD203B41FA5}">
                      <a16:colId xmlns:a16="http://schemas.microsoft.com/office/drawing/2014/main" val="36284138"/>
                    </a:ext>
                  </a:extLst>
                </a:gridCol>
                <a:gridCol w="2501020">
                  <a:extLst>
                    <a:ext uri="{9D8B030D-6E8A-4147-A177-3AD203B41FA5}">
                      <a16:colId xmlns:a16="http://schemas.microsoft.com/office/drawing/2014/main" val="2428745790"/>
                    </a:ext>
                  </a:extLst>
                </a:gridCol>
              </a:tblGrid>
              <a:tr h="367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mala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1326955"/>
                  </a:ext>
                </a:extLst>
              </a:tr>
              <a:tr h="367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5683185"/>
                  </a:ext>
                </a:extLst>
              </a:tr>
              <a:tr h="363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 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14,6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2187026"/>
                  </a:ext>
                </a:extLst>
              </a:tr>
              <a:tr h="367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Buena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46,6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7965920"/>
                  </a:ext>
                </a:extLst>
              </a:tr>
              <a:tr h="367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buena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33,0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8041380"/>
                  </a:ext>
                </a:extLst>
              </a:tr>
              <a:tr h="483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706315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1CA44B4C-AF71-404E-8110-271B0BB8B0C3}"/>
              </a:ext>
            </a:extLst>
          </p:cNvPr>
          <p:cNvSpPr/>
          <p:nvPr/>
        </p:nvSpPr>
        <p:spPr>
          <a:xfrm>
            <a:off x="3690511" y="1925373"/>
            <a:ext cx="425460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5499454-627A-B14E-9B6C-4E923E9573D6}"/>
              </a:ext>
            </a:extLst>
          </p:cNvPr>
          <p:cNvSpPr txBox="1"/>
          <p:nvPr/>
        </p:nvSpPr>
        <p:spPr>
          <a:xfrm>
            <a:off x="2011680" y="1569255"/>
            <a:ext cx="7995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según califican su calidad de vida. 2019 (n=603)</a:t>
            </a:r>
            <a:endParaRPr lang="es-C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sz="2000" dirty="0"/>
          </a:p>
        </p:txBody>
      </p:sp>
    </p:spTree>
    <p:extLst>
      <p:ext uri="{BB962C8B-B14F-4D97-AF65-F5344CB8AC3E}">
        <p14:creationId xmlns:p14="http://schemas.microsoft.com/office/powerpoint/2010/main" val="563822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E1CE6E8-5570-684C-8FFC-7FC5265DFF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5F1FC358-7D67-447B-960B-979CD4758B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526268"/>
              </p:ext>
            </p:extLst>
          </p:nvPr>
        </p:nvGraphicFramePr>
        <p:xfrm>
          <a:off x="1592580" y="2624455"/>
          <a:ext cx="9006840" cy="205613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3357880">
                  <a:extLst>
                    <a:ext uri="{9D8B030D-6E8A-4147-A177-3AD203B41FA5}">
                      <a16:colId xmlns:a16="http://schemas.microsoft.com/office/drawing/2014/main" val="2855428383"/>
                    </a:ext>
                  </a:extLst>
                </a:gridCol>
                <a:gridCol w="2631440">
                  <a:extLst>
                    <a:ext uri="{9D8B030D-6E8A-4147-A177-3AD203B41FA5}">
                      <a16:colId xmlns:a16="http://schemas.microsoft.com/office/drawing/2014/main" val="23464122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202979335"/>
                    </a:ext>
                  </a:extLst>
                </a:gridCol>
                <a:gridCol w="1849120">
                  <a:extLst>
                    <a:ext uri="{9D8B030D-6E8A-4147-A177-3AD203B41FA5}">
                      <a16:colId xmlns:a16="http://schemas.microsoft.com/office/drawing/2014/main" val="1325104205"/>
                    </a:ext>
                  </a:extLst>
                </a:gridCol>
              </a:tblGrid>
              <a:tr h="13970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Calificación calidad de vida</a:t>
                      </a:r>
                      <a:endParaRPr lang="es-CR" sz="16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instrucción</a:t>
                      </a:r>
                      <a:endParaRPr lang="es-CR" sz="16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486926"/>
                  </a:ext>
                </a:extLst>
              </a:tr>
              <a:tr h="43878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Primaria completa o menos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Secundaria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Universitaria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6261426"/>
                  </a:ext>
                </a:extLst>
              </a:tr>
              <a:tr h="343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mala o mala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8,6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06364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24,1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164325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Buena o muy buena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67,3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85,0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94,5</a:t>
                      </a:r>
                      <a:endParaRPr lang="es-CR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105949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endParaRPr lang="es-CR" sz="1600" b="1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077925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CF0EAC27-100F-0B4E-A02E-E4E7091BEB3E}"/>
              </a:ext>
            </a:extLst>
          </p:cNvPr>
          <p:cNvSpPr/>
          <p:nvPr/>
        </p:nvSpPr>
        <p:spPr>
          <a:xfrm>
            <a:off x="6068060" y="1695016"/>
            <a:ext cx="460248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F8842EE-6DFF-4244-9D81-6B162A9D10BA}"/>
              </a:ext>
            </a:extLst>
          </p:cNvPr>
          <p:cNvSpPr txBox="1"/>
          <p:nvPr/>
        </p:nvSpPr>
        <p:spPr>
          <a:xfrm>
            <a:off x="1592580" y="1331793"/>
            <a:ext cx="90068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 por nivel de instrucción, según la calificación de su calidad de vida. Junio 2019 (n=601)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63497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AB8B2F9-1822-E64C-A6DA-3600F8509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001290A-321D-4CF5-A3FD-9428376002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850353"/>
              </p:ext>
            </p:extLst>
          </p:nvPr>
        </p:nvGraphicFramePr>
        <p:xfrm>
          <a:off x="1190298" y="2534974"/>
          <a:ext cx="8558075" cy="2377683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829429">
                  <a:extLst>
                    <a:ext uri="{9D8B030D-6E8A-4147-A177-3AD203B41FA5}">
                      <a16:colId xmlns:a16="http://schemas.microsoft.com/office/drawing/2014/main" val="473317358"/>
                    </a:ext>
                  </a:extLst>
                </a:gridCol>
                <a:gridCol w="2728646">
                  <a:extLst>
                    <a:ext uri="{9D8B030D-6E8A-4147-A177-3AD203B41FA5}">
                      <a16:colId xmlns:a16="http://schemas.microsoft.com/office/drawing/2014/main" val="1939399342"/>
                    </a:ext>
                  </a:extLst>
                </a:gridCol>
              </a:tblGrid>
              <a:tr h="390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Muy insatisfecho (a)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4568201"/>
                  </a:ext>
                </a:extLst>
              </a:tr>
              <a:tr h="384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Insatisfecho (a)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4558301"/>
                  </a:ext>
                </a:extLst>
              </a:tr>
              <a:tr h="3485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Regularmente satisfecho (a)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12,1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1945322"/>
                  </a:ext>
                </a:extLst>
              </a:tr>
              <a:tr h="3654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Satisfecho (a)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49,6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9509160"/>
                  </a:ext>
                </a:extLst>
              </a:tr>
              <a:tr h="4104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Muy satisfecho (a)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28,5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5365326"/>
                  </a:ext>
                </a:extLst>
              </a:tr>
              <a:tr h="47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68907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EF02082-C744-6C4C-9E28-EAF5DC81BD1A}"/>
              </a:ext>
            </a:extLst>
          </p:cNvPr>
          <p:cNvSpPr/>
          <p:nvPr/>
        </p:nvSpPr>
        <p:spPr>
          <a:xfrm>
            <a:off x="2895600" y="1559490"/>
            <a:ext cx="674624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FC331A4-AB49-CF49-A3FB-759CF13C997E}"/>
              </a:ext>
            </a:extLst>
          </p:cNvPr>
          <p:cNvSpPr txBox="1"/>
          <p:nvPr/>
        </p:nvSpPr>
        <p:spPr>
          <a:xfrm>
            <a:off x="1083765" y="1119202"/>
            <a:ext cx="855807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Distribución porcentual de la población de 60 años y más entrevistada, según el nivel de satisfacción con su salud. Junio 2019 (n=603)</a:t>
            </a:r>
            <a:endParaRPr kumimoji="0" lang="es-CR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267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913041C-111A-EE4E-B784-81A01552A4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66DC974-098F-4305-9A53-9B5EE10B40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1396270"/>
              </p:ext>
            </p:extLst>
          </p:nvPr>
        </p:nvGraphicFramePr>
        <p:xfrm>
          <a:off x="1849120" y="2386959"/>
          <a:ext cx="8280400" cy="2852311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5079408">
                  <a:extLst>
                    <a:ext uri="{9D8B030D-6E8A-4147-A177-3AD203B41FA5}">
                      <a16:colId xmlns:a16="http://schemas.microsoft.com/office/drawing/2014/main" val="4293954636"/>
                    </a:ext>
                  </a:extLst>
                </a:gridCol>
                <a:gridCol w="3200992">
                  <a:extLst>
                    <a:ext uri="{9D8B030D-6E8A-4147-A177-3AD203B41FA5}">
                      <a16:colId xmlns:a16="http://schemas.microsoft.com/office/drawing/2014/main" val="1337862730"/>
                    </a:ext>
                  </a:extLst>
                </a:gridCol>
              </a:tblGrid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satisfacción con la salud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711325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insatisfecho /a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62694313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3222996744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Regularmente 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2538465057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Satisfecho/a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50,6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881813253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satisfecho/a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33,8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327146835"/>
                  </a:ext>
                </a:extLst>
              </a:tr>
              <a:tr h="407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442601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2489FED4-E7C5-964B-9D7E-87A1DFF7F029}"/>
              </a:ext>
            </a:extLst>
          </p:cNvPr>
          <p:cNvSpPr/>
          <p:nvPr/>
        </p:nvSpPr>
        <p:spPr>
          <a:xfrm>
            <a:off x="4056270" y="1315302"/>
            <a:ext cx="607324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1DA5B13-5862-CC40-BA59-FB2CA1F9BC28}"/>
              </a:ext>
            </a:extLst>
          </p:cNvPr>
          <p:cNvSpPr/>
          <p:nvPr/>
        </p:nvSpPr>
        <p:spPr>
          <a:xfrm>
            <a:off x="1849120" y="1648045"/>
            <a:ext cx="628904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B6CC376-87F2-804D-9940-BCE55C7A130A}"/>
              </a:ext>
            </a:extLst>
          </p:cNvPr>
          <p:cNvSpPr txBox="1"/>
          <p:nvPr/>
        </p:nvSpPr>
        <p:spPr>
          <a:xfrm>
            <a:off x="1849120" y="972399"/>
            <a:ext cx="828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que calificaron su calidad de vida como buena o muy buena, según el nivel de satisfacción con su salud. 2019 (n=480)</a:t>
            </a:r>
            <a:endParaRPr lang="es-C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09883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296994" y="3041374"/>
            <a:ext cx="5262832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C955F28-0E45-824D-8EF6-980D3947EC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" r="5144"/>
          <a:stretch/>
        </p:blipFill>
        <p:spPr>
          <a:xfrm>
            <a:off x="7345017" y="1166412"/>
            <a:ext cx="3737113" cy="464181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32833612-6E28-7B4A-9546-72A37D304E91}"/>
              </a:ext>
            </a:extLst>
          </p:cNvPr>
          <p:cNvSpPr/>
          <p:nvPr/>
        </p:nvSpPr>
        <p:spPr>
          <a:xfrm>
            <a:off x="1296993" y="3354516"/>
            <a:ext cx="186365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según indican presentar alguna enfermedad o padecimiento. Junio 2019 (n=603) </a:t>
            </a:r>
            <a:endParaRPr lang="en-US" sz="20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59508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913041C-111A-EE4E-B784-81A01552A4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8878"/>
            <a:ext cx="1219200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1DA5B13-5862-CC40-BA59-FB2CA1F9BC28}"/>
              </a:ext>
            </a:extLst>
          </p:cNvPr>
          <p:cNvSpPr/>
          <p:nvPr/>
        </p:nvSpPr>
        <p:spPr>
          <a:xfrm>
            <a:off x="1955801" y="626128"/>
            <a:ext cx="539190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B6CC376-87F2-804D-9940-BCE55C7A130A}"/>
              </a:ext>
            </a:extLst>
          </p:cNvPr>
          <p:cNvSpPr txBox="1"/>
          <p:nvPr/>
        </p:nvSpPr>
        <p:spPr>
          <a:xfrm>
            <a:off x="1884778" y="578017"/>
            <a:ext cx="828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Principales enfermedades o padecimientos de la población de 60 años y más entrevistada. Junio 2019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 valor absoluto y porcentaje)</a:t>
            </a:r>
            <a:endParaRPr kumimoji="0" lang="es-C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Marcador de contenido 14">
            <a:extLst>
              <a:ext uri="{FF2B5EF4-FFF2-40B4-BE49-F238E27FC236}">
                <a16:creationId xmlns:a16="http://schemas.microsoft.com/office/drawing/2014/main" id="{2AE59E52-D6A7-446C-BDA4-E684D5A05B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2074999"/>
              </p:ext>
            </p:extLst>
          </p:nvPr>
        </p:nvGraphicFramePr>
        <p:xfrm>
          <a:off x="1914865" y="1918790"/>
          <a:ext cx="8250313" cy="3568467"/>
        </p:xfrm>
        <a:graphic>
          <a:graphicData uri="http://schemas.openxmlformats.org/drawingml/2006/table">
            <a:tbl>
              <a:tblPr bandRow="1"/>
              <a:tblGrid>
                <a:gridCol w="4325441">
                  <a:extLst>
                    <a:ext uri="{9D8B030D-6E8A-4147-A177-3AD203B41FA5}">
                      <a16:colId xmlns:a16="http://schemas.microsoft.com/office/drawing/2014/main" val="723674933"/>
                    </a:ext>
                  </a:extLst>
                </a:gridCol>
                <a:gridCol w="1682880">
                  <a:extLst>
                    <a:ext uri="{9D8B030D-6E8A-4147-A177-3AD203B41FA5}">
                      <a16:colId xmlns:a16="http://schemas.microsoft.com/office/drawing/2014/main" val="750619564"/>
                    </a:ext>
                  </a:extLst>
                </a:gridCol>
                <a:gridCol w="2241992">
                  <a:extLst>
                    <a:ext uri="{9D8B030D-6E8A-4147-A177-3AD203B41FA5}">
                      <a16:colId xmlns:a16="http://schemas.microsoft.com/office/drawing/2014/main" val="3998395704"/>
                    </a:ext>
                  </a:extLst>
                </a:gridCol>
              </a:tblGrid>
              <a:tr h="3285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Enfermedades o padecimientos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Entrevistados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Porcentaje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469717"/>
                  </a:ext>
                </a:extLst>
              </a:tr>
              <a:tr h="3947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Presión arterial alta o baja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55,3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630427"/>
                  </a:ext>
                </a:extLst>
              </a:tr>
              <a:tr h="382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Diabetes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29,3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288123"/>
                  </a:ext>
                </a:extLst>
              </a:tr>
              <a:tr h="3994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Problemas de desgaste en la columna, rodillas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691954"/>
                  </a:ext>
                </a:extLst>
              </a:tr>
              <a:tr h="3611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Cardiopatía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7,6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52487"/>
                  </a:ext>
                </a:extLst>
              </a:tr>
              <a:tr h="3198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Artritis - Osteoporosis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6,9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967101"/>
                  </a:ext>
                </a:extLst>
              </a:tr>
              <a:tr h="4637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Colesterol Alto y Triglicéridos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434414"/>
                  </a:ext>
                </a:extLst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Tiroides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5,6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657766"/>
                  </a:ext>
                </a:extLst>
              </a:tr>
              <a:tr h="43679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CR" sz="16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Asma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CR" sz="16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s-CR" sz="16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5,4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047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195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E9A5311-B206-5F48-8D07-5A130B08D4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DF48F9A-0D2C-4F2A-8997-1326C48BCB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047840"/>
              </p:ext>
            </p:extLst>
          </p:nvPr>
        </p:nvGraphicFramePr>
        <p:xfrm>
          <a:off x="1889760" y="2584269"/>
          <a:ext cx="8412480" cy="2508364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4333115">
                  <a:extLst>
                    <a:ext uri="{9D8B030D-6E8A-4147-A177-3AD203B41FA5}">
                      <a16:colId xmlns:a16="http://schemas.microsoft.com/office/drawing/2014/main" val="1576376496"/>
                    </a:ext>
                  </a:extLst>
                </a:gridCol>
                <a:gridCol w="1265617">
                  <a:extLst>
                    <a:ext uri="{9D8B030D-6E8A-4147-A177-3AD203B41FA5}">
                      <a16:colId xmlns:a16="http://schemas.microsoft.com/office/drawing/2014/main" val="2299438397"/>
                    </a:ext>
                  </a:extLst>
                </a:gridCol>
                <a:gridCol w="2813748">
                  <a:extLst>
                    <a:ext uri="{9D8B030D-6E8A-4147-A177-3AD203B41FA5}">
                      <a16:colId xmlns:a16="http://schemas.microsoft.com/office/drawing/2014/main" val="2310446076"/>
                    </a:ext>
                  </a:extLst>
                </a:gridCol>
              </a:tblGrid>
              <a:tr h="63828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Satisfacción con la salud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Tiene alguna enfermedad o padecimiento 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326166"/>
                  </a:ext>
                </a:extLst>
              </a:tr>
              <a:tr h="2448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Sí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8697009"/>
                  </a:ext>
                </a:extLst>
              </a:tr>
              <a:tr h="501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insatisfecho (a) o insatisfecho (a)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12,1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4381485"/>
                  </a:ext>
                </a:extLst>
              </a:tr>
              <a:tr h="3446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407987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Satisfecho (a) o Muy Satisfecho (a)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92,3</a:t>
                      </a:r>
                      <a:endParaRPr lang="es-CR" sz="1600" dirty="0">
                        <a:effectLst/>
                        <a:highlight>
                          <a:srgbClr val="C0C0C0"/>
                        </a:highligh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73,2</a:t>
                      </a:r>
                      <a:endParaRPr lang="es-CR" sz="1600" dirty="0">
                        <a:effectLst/>
                        <a:highlight>
                          <a:srgbClr val="C0C0C0"/>
                        </a:highligh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4861903"/>
                  </a:ext>
                </a:extLst>
              </a:tr>
              <a:tr h="3629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138651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39A6A4F-F6E6-5D4E-928B-A211FDB79705}"/>
              </a:ext>
            </a:extLst>
          </p:cNvPr>
          <p:cNvSpPr/>
          <p:nvPr/>
        </p:nvSpPr>
        <p:spPr>
          <a:xfrm>
            <a:off x="4402258" y="1430023"/>
            <a:ext cx="596024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8783293-0484-E347-A259-EAF0019C6CA0}"/>
              </a:ext>
            </a:extLst>
          </p:cNvPr>
          <p:cNvSpPr/>
          <p:nvPr/>
        </p:nvSpPr>
        <p:spPr>
          <a:xfrm>
            <a:off x="1889761" y="1758857"/>
            <a:ext cx="542544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0174350-A4E0-EC44-9E6A-8C346F5C5382}"/>
              </a:ext>
            </a:extLst>
          </p:cNvPr>
          <p:cNvSpPr txBox="1"/>
          <p:nvPr/>
        </p:nvSpPr>
        <p:spPr>
          <a:xfrm>
            <a:off x="1889760" y="1087120"/>
            <a:ext cx="84727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por la tenencia de alguna enfermedad o padecimiento, según el nivel de satisfacción con su salud.  Junio 2019 (n=603)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542561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160" y="2828835"/>
            <a:ext cx="546608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Percepciones sobre el apoyo social</a:t>
            </a:r>
          </a:p>
        </p:txBody>
      </p:sp>
    </p:spTree>
    <p:extLst>
      <p:ext uri="{BB962C8B-B14F-4D97-AF65-F5344CB8AC3E}">
        <p14:creationId xmlns:p14="http://schemas.microsoft.com/office/powerpoint/2010/main" val="1390584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AB8B2F9-1822-E64C-A6DA-3600F8509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001290A-321D-4CF5-A3FD-9428376002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589400"/>
              </p:ext>
            </p:extLst>
          </p:nvPr>
        </p:nvGraphicFramePr>
        <p:xfrm>
          <a:off x="1722120" y="2524638"/>
          <a:ext cx="8747760" cy="2377683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958635">
                  <a:extLst>
                    <a:ext uri="{9D8B030D-6E8A-4147-A177-3AD203B41FA5}">
                      <a16:colId xmlns:a16="http://schemas.microsoft.com/office/drawing/2014/main" val="473317358"/>
                    </a:ext>
                  </a:extLst>
                </a:gridCol>
                <a:gridCol w="2789125">
                  <a:extLst>
                    <a:ext uri="{9D8B030D-6E8A-4147-A177-3AD203B41FA5}">
                      <a16:colId xmlns:a16="http://schemas.microsoft.com/office/drawing/2014/main" val="1939399342"/>
                    </a:ext>
                  </a:extLst>
                </a:gridCol>
              </a:tblGrid>
              <a:tr h="390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Nada 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4568201"/>
                  </a:ext>
                </a:extLst>
              </a:tr>
              <a:tr h="384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Poco 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4558301"/>
                  </a:ext>
                </a:extLst>
              </a:tr>
              <a:tr h="3485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 satisfecho ni insatisfecho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1945322"/>
                  </a:ext>
                </a:extLst>
              </a:tr>
              <a:tr h="3654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Algo 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21,4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9509160"/>
                  </a:ext>
                </a:extLst>
              </a:tr>
              <a:tr h="4104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Totalmente satisfecho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70,6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5365326"/>
                  </a:ext>
                </a:extLst>
              </a:tr>
              <a:tr h="47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68907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EF02082-C744-6C4C-9E28-EAF5DC81BD1A}"/>
              </a:ext>
            </a:extLst>
          </p:cNvPr>
          <p:cNvSpPr/>
          <p:nvPr/>
        </p:nvSpPr>
        <p:spPr>
          <a:xfrm>
            <a:off x="2895600" y="1559490"/>
            <a:ext cx="674624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FC331A4-AB49-CF49-A3FB-759CF13C997E}"/>
              </a:ext>
            </a:extLst>
          </p:cNvPr>
          <p:cNvSpPr txBox="1"/>
          <p:nvPr/>
        </p:nvSpPr>
        <p:spPr>
          <a:xfrm>
            <a:off x="1640971" y="1201199"/>
            <a:ext cx="88289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según el nivel de satisfacción con sus relaciones personales. Junio 2019 (n=603)</a:t>
            </a:r>
            <a:endParaRPr lang="es-C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/>
          </a:p>
        </p:txBody>
      </p:sp>
    </p:spTree>
    <p:extLst>
      <p:ext uri="{BB962C8B-B14F-4D97-AF65-F5344CB8AC3E}">
        <p14:creationId xmlns:p14="http://schemas.microsoft.com/office/powerpoint/2010/main" val="2034462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6520" y="2727235"/>
            <a:ext cx="405892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metodológicos</a:t>
            </a:r>
          </a:p>
        </p:txBody>
      </p:sp>
    </p:spTree>
    <p:extLst>
      <p:ext uri="{BB962C8B-B14F-4D97-AF65-F5344CB8AC3E}">
        <p14:creationId xmlns:p14="http://schemas.microsoft.com/office/powerpoint/2010/main" val="1042928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D087B33-A94E-7347-B48B-60D39703A8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6564035-FCB5-4698-9C5F-F311E42A67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878317"/>
              </p:ext>
            </p:extLst>
          </p:nvPr>
        </p:nvGraphicFramePr>
        <p:xfrm>
          <a:off x="1266360" y="2554224"/>
          <a:ext cx="9438640" cy="2380867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3271426">
                  <a:extLst>
                    <a:ext uri="{9D8B030D-6E8A-4147-A177-3AD203B41FA5}">
                      <a16:colId xmlns:a16="http://schemas.microsoft.com/office/drawing/2014/main" val="3600533993"/>
                    </a:ext>
                  </a:extLst>
                </a:gridCol>
                <a:gridCol w="2072734">
                  <a:extLst>
                    <a:ext uri="{9D8B030D-6E8A-4147-A177-3AD203B41FA5}">
                      <a16:colId xmlns:a16="http://schemas.microsoft.com/office/drawing/2014/main" val="3544976007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2019505748"/>
                    </a:ext>
                  </a:extLst>
                </a:gridCol>
                <a:gridCol w="2812473">
                  <a:extLst>
                    <a:ext uri="{9D8B030D-6E8A-4147-A177-3AD203B41FA5}">
                      <a16:colId xmlns:a16="http://schemas.microsoft.com/office/drawing/2014/main" val="3723419102"/>
                    </a:ext>
                  </a:extLst>
                </a:gridCol>
              </a:tblGrid>
              <a:tr h="32385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Reciben visitas de amigos o familiares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Satisfacción con sus relaciones personales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527890"/>
                  </a:ext>
                </a:extLst>
              </a:tr>
              <a:tr h="548068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Nada satisfecho (a) o poco satisfecho (a)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Algo satisfecho (a) o Totalmente Satisfecho (a)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7311289"/>
                  </a:ext>
                </a:extLst>
              </a:tr>
              <a:tr h="311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Nunca o casi nunca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21,3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6468696"/>
                  </a:ext>
                </a:extLst>
              </a:tr>
              <a:tr h="430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Algunas veces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16,7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7654052"/>
                  </a:ext>
                </a:extLst>
              </a:tr>
              <a:tr h="390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Siempre o casi siempre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41,7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33,3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71,0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7013659"/>
                  </a:ext>
                </a:extLst>
              </a:tr>
              <a:tr h="376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34254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1DEC9991-275E-B64A-B1A0-7E6860955089}"/>
              </a:ext>
            </a:extLst>
          </p:cNvPr>
          <p:cNvSpPr/>
          <p:nvPr/>
        </p:nvSpPr>
        <p:spPr>
          <a:xfrm>
            <a:off x="1597550" y="1504260"/>
            <a:ext cx="91923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241D69E-311B-134D-B32C-AF1645087F43}"/>
              </a:ext>
            </a:extLst>
          </p:cNvPr>
          <p:cNvSpPr/>
          <p:nvPr/>
        </p:nvSpPr>
        <p:spPr>
          <a:xfrm>
            <a:off x="1266361" y="1817265"/>
            <a:ext cx="297036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B7C26C3-BF7E-364A-8D8D-7FCE7802F498}"/>
              </a:ext>
            </a:extLst>
          </p:cNvPr>
          <p:cNvSpPr txBox="1"/>
          <p:nvPr/>
        </p:nvSpPr>
        <p:spPr>
          <a:xfrm>
            <a:off x="1249680" y="1141037"/>
            <a:ext cx="94553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por el nivel de satisfacción con sus relaciones personales, según reciben visitas de amigos o familiares.   Junio 2019 (n=603)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475367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296994" y="3041374"/>
            <a:ext cx="5262832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2833612-6E28-7B4A-9546-72A37D304E91}"/>
              </a:ext>
            </a:extLst>
          </p:cNvPr>
          <p:cNvSpPr/>
          <p:nvPr/>
        </p:nvSpPr>
        <p:spPr>
          <a:xfrm>
            <a:off x="1296993" y="3354516"/>
            <a:ext cx="5262834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B1BCF70-10D9-B04F-94A4-C41313EE85D9}"/>
              </a:ext>
            </a:extLst>
          </p:cNvPr>
          <p:cNvSpPr/>
          <p:nvPr/>
        </p:nvSpPr>
        <p:spPr>
          <a:xfrm>
            <a:off x="1296992" y="3681619"/>
            <a:ext cx="5262834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6096001" y="2715726"/>
            <a:ext cx="463826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618D012-0CB0-4845-9B0A-7781F79CFBFF}"/>
              </a:ext>
            </a:extLst>
          </p:cNvPr>
          <p:cNvSpPr/>
          <p:nvPr/>
        </p:nvSpPr>
        <p:spPr>
          <a:xfrm>
            <a:off x="1296992" y="4005020"/>
            <a:ext cx="2741368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R" sz="2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 que se encuentra algo o totalmente satisfecha con sus relaciones personales, según cuentan con personas que se preocupan por lo que les sucede. </a:t>
            </a:r>
            <a:endParaRPr lang="es-CR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B344B0-151F-0A47-B3B2-71D5019067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2" r="6859" b="3360"/>
          <a:stretch/>
        </p:blipFill>
        <p:spPr>
          <a:xfrm>
            <a:off x="7274559" y="980440"/>
            <a:ext cx="3804160" cy="489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15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367161" y="3041374"/>
            <a:ext cx="5192665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2833612-6E28-7B4A-9546-72A37D304E91}"/>
              </a:ext>
            </a:extLst>
          </p:cNvPr>
          <p:cNvSpPr/>
          <p:nvPr/>
        </p:nvSpPr>
        <p:spPr>
          <a:xfrm>
            <a:off x="1367161" y="3354516"/>
            <a:ext cx="5192666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B1BCF70-10D9-B04F-94A4-C41313EE85D9}"/>
              </a:ext>
            </a:extLst>
          </p:cNvPr>
          <p:cNvSpPr/>
          <p:nvPr/>
        </p:nvSpPr>
        <p:spPr>
          <a:xfrm>
            <a:off x="1367161" y="3681619"/>
            <a:ext cx="281876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6096001" y="2715726"/>
            <a:ext cx="463826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R" sz="2000" b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que se encuentra algo o totalmente satisfecha con sus relaciones personales, según reciben amor y afecto</a:t>
            </a:r>
          </a:p>
          <a:p>
            <a:pPr algn="just"/>
            <a:endParaRPr lang="es-CR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t="2566" r="6699"/>
          <a:stretch/>
        </p:blipFill>
        <p:spPr>
          <a:xfrm>
            <a:off x="7389165" y="1051560"/>
            <a:ext cx="3647440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96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160" y="2828835"/>
            <a:ext cx="546608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Percepciones sobre bienestar personal</a:t>
            </a:r>
          </a:p>
        </p:txBody>
      </p:sp>
    </p:spTree>
    <p:extLst>
      <p:ext uri="{BB962C8B-B14F-4D97-AF65-F5344CB8AC3E}">
        <p14:creationId xmlns:p14="http://schemas.microsoft.com/office/powerpoint/2010/main" val="1255784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53DB43D-BD1B-CB4F-96EF-20810A2DA2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68D6E7CD-ED09-45EE-A50F-49EB118FF8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457217"/>
              </p:ext>
            </p:extLst>
          </p:nvPr>
        </p:nvGraphicFramePr>
        <p:xfrm>
          <a:off x="2209800" y="2612525"/>
          <a:ext cx="7772400" cy="2074514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4757752">
                  <a:extLst>
                    <a:ext uri="{9D8B030D-6E8A-4147-A177-3AD203B41FA5}">
                      <a16:colId xmlns:a16="http://schemas.microsoft.com/office/drawing/2014/main" val="1860318449"/>
                    </a:ext>
                  </a:extLst>
                </a:gridCol>
                <a:gridCol w="3014648">
                  <a:extLst>
                    <a:ext uri="{9D8B030D-6E8A-4147-A177-3AD203B41FA5}">
                      <a16:colId xmlns:a16="http://schemas.microsoft.com/office/drawing/2014/main" val="3636821395"/>
                    </a:ext>
                  </a:extLst>
                </a:gridCol>
              </a:tblGrid>
              <a:tr h="3746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Estoy satisfecho (a) con mi vida.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947172"/>
                  </a:ext>
                </a:extLst>
              </a:tr>
              <a:tr h="3790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Desacuerdo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1652636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 de acuerdo, ni en desacuerdo 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1444600"/>
                  </a:ext>
                </a:extLst>
              </a:tr>
              <a:tr h="4375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acuerdo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94,3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131270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953877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15F718B9-FA02-6A45-8A44-A24C011E38BC}"/>
              </a:ext>
            </a:extLst>
          </p:cNvPr>
          <p:cNvSpPr/>
          <p:nvPr/>
        </p:nvSpPr>
        <p:spPr>
          <a:xfrm>
            <a:off x="4025791" y="1600418"/>
            <a:ext cx="614182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5D609A0-2BE1-5142-8E3D-DA6C0F6F7DB8}"/>
              </a:ext>
            </a:extLst>
          </p:cNvPr>
          <p:cNvSpPr txBox="1"/>
          <p:nvPr/>
        </p:nvSpPr>
        <p:spPr>
          <a:xfrm>
            <a:off x="1841500" y="1237195"/>
            <a:ext cx="83261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 que indica que se encuentra satisfecho con su vida. 2019. (n=603)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502116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376039" y="3041374"/>
            <a:ext cx="305372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3495041" y="2715726"/>
            <a:ext cx="2967904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entrevistada que indica que su vida tiene un propósito. Junio 2019. (n=603) </a:t>
            </a:r>
          </a:p>
          <a:p>
            <a:pPr algn="just"/>
            <a:endParaRPr lang="es-CR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" r="8927" b="10219"/>
          <a:stretch/>
        </p:blipFill>
        <p:spPr>
          <a:xfrm>
            <a:off x="7314116" y="1425310"/>
            <a:ext cx="3768013" cy="427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27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160" y="2828835"/>
            <a:ext cx="546608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Percepciones sobre espiritualidad</a:t>
            </a:r>
          </a:p>
        </p:txBody>
      </p:sp>
    </p:spTree>
    <p:extLst>
      <p:ext uri="{BB962C8B-B14F-4D97-AF65-F5344CB8AC3E}">
        <p14:creationId xmlns:p14="http://schemas.microsoft.com/office/powerpoint/2010/main" val="2155556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296994" y="3041374"/>
            <a:ext cx="2391086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3789681" y="2715726"/>
            <a:ext cx="2673264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entrevistada que indica que siente fortaleza espiritual. Junio 2019. (n=603) </a:t>
            </a:r>
          </a:p>
          <a:p>
            <a:pPr algn="just"/>
            <a:endParaRPr lang="es-CR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" r="6350"/>
          <a:stretch/>
        </p:blipFill>
        <p:spPr>
          <a:xfrm>
            <a:off x="7379005" y="1250426"/>
            <a:ext cx="3667760" cy="456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37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1EA5865-FE19-F249-9EA7-696EC86781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3C75E42-5AFC-A244-9915-9B6A071B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281568"/>
              </p:ext>
            </p:extLst>
          </p:nvPr>
        </p:nvGraphicFramePr>
        <p:xfrm>
          <a:off x="2092961" y="2651124"/>
          <a:ext cx="8402320" cy="2157667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232400">
                  <a:extLst>
                    <a:ext uri="{9D8B030D-6E8A-4147-A177-3AD203B41FA5}">
                      <a16:colId xmlns:a16="http://schemas.microsoft.com/office/drawing/2014/main" val="472473644"/>
                    </a:ext>
                  </a:extLst>
                </a:gridCol>
                <a:gridCol w="3169920">
                  <a:extLst>
                    <a:ext uri="{9D8B030D-6E8A-4147-A177-3AD203B41FA5}">
                      <a16:colId xmlns:a16="http://schemas.microsoft.com/office/drawing/2014/main" val="3013202852"/>
                    </a:ext>
                  </a:extLst>
                </a:gridCol>
              </a:tblGrid>
              <a:tr h="357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Intensidad con la que siente fortaleza espiritual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669004"/>
                  </a:ext>
                </a:extLst>
              </a:tr>
              <a:tr h="399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Poco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2613372"/>
                  </a:ext>
                </a:extLst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Más o menos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076971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Mucha                                                              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42,2  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3513164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Completamente 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5359132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                                                                    </a:t>
                      </a:r>
                      <a:endParaRPr lang="es-CR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CR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915236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1C0636E7-9A28-2847-92D4-B2340F24CB15}"/>
              </a:ext>
            </a:extLst>
          </p:cNvPr>
          <p:cNvSpPr/>
          <p:nvPr/>
        </p:nvSpPr>
        <p:spPr>
          <a:xfrm>
            <a:off x="5214511" y="1488233"/>
            <a:ext cx="55347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12A6E0-2D43-FD47-A7DB-2CA376C5F314}"/>
              </a:ext>
            </a:extLst>
          </p:cNvPr>
          <p:cNvSpPr/>
          <p:nvPr/>
        </p:nvSpPr>
        <p:spPr>
          <a:xfrm>
            <a:off x="2092961" y="1811025"/>
            <a:ext cx="293624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E8473C-59D5-2C47-8368-67E06EE24183}"/>
              </a:ext>
            </a:extLst>
          </p:cNvPr>
          <p:cNvSpPr/>
          <p:nvPr/>
        </p:nvSpPr>
        <p:spPr>
          <a:xfrm>
            <a:off x="2011680" y="1132116"/>
            <a:ext cx="873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según la intensidad con la que sienten fortaleza espiritual en su interior. Junio 2019. (n=603)</a:t>
            </a:r>
            <a:endParaRPr lang="es-CR" sz="2000" dirty="0"/>
          </a:p>
        </p:txBody>
      </p:sp>
    </p:spTree>
    <p:extLst>
      <p:ext uri="{BB962C8B-B14F-4D97-AF65-F5344CB8AC3E}">
        <p14:creationId xmlns:p14="http://schemas.microsoft.com/office/powerpoint/2010/main" val="275328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109871" y="3041374"/>
            <a:ext cx="55347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1109871" y="3376985"/>
            <a:ext cx="37567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lang="es-ES"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población de 60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entrevistada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opinión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acerca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fuerza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espiritual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ayuda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vivir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Junio 2019 (n=603)</a:t>
            </a:r>
          </a:p>
          <a:p>
            <a:pPr algn="just"/>
            <a:endParaRPr lang="es-CR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r="8430"/>
          <a:stretch/>
        </p:blipFill>
        <p:spPr>
          <a:xfrm>
            <a:off x="7258458" y="1075870"/>
            <a:ext cx="3734663" cy="468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3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110B966-91EC-6846-B0F0-F3F61D98F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CE32F7E-62FD-A245-894B-14C8730776EF}"/>
              </a:ext>
            </a:extLst>
          </p:cNvPr>
          <p:cNvSpPr/>
          <p:nvPr/>
        </p:nvSpPr>
        <p:spPr>
          <a:xfrm>
            <a:off x="1595119" y="2449419"/>
            <a:ext cx="169164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3DAFC-1C62-4DB0-8279-64497B78C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760" y="2308740"/>
            <a:ext cx="1493520" cy="584786"/>
          </a:xfrm>
        </p:spPr>
        <p:txBody>
          <a:bodyPr>
            <a:normAutofit/>
          </a:bodyPr>
          <a:lstStyle/>
          <a:p>
            <a:r>
              <a:rPr lang="es-CR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Objetivo: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D8A0-0C03-224C-9FEB-7B7A8E262C7A}"/>
              </a:ext>
            </a:extLst>
          </p:cNvPr>
          <p:cNvSpPr/>
          <p:nvPr/>
        </p:nvSpPr>
        <p:spPr>
          <a:xfrm>
            <a:off x="1493519" y="298698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C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Identificar las percepciones de las personas de 60 años y más residentes en el país, sobre los componentes psicosociales asociados a su calidad de vida.</a:t>
            </a:r>
            <a:br>
              <a:rPr lang="es-C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12255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9C88479-6B19-E241-B50C-8D935E0692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B6DE357-65B8-9F4A-9548-A02222983B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705099"/>
              </p:ext>
            </p:extLst>
          </p:nvPr>
        </p:nvGraphicFramePr>
        <p:xfrm>
          <a:off x="1793240" y="2869545"/>
          <a:ext cx="8463280" cy="2098695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412483">
                  <a:extLst>
                    <a:ext uri="{9D8B030D-6E8A-4147-A177-3AD203B41FA5}">
                      <a16:colId xmlns:a16="http://schemas.microsoft.com/office/drawing/2014/main" val="1300007871"/>
                    </a:ext>
                  </a:extLst>
                </a:gridCol>
                <a:gridCol w="3050797">
                  <a:extLst>
                    <a:ext uri="{9D8B030D-6E8A-4147-A177-3AD203B41FA5}">
                      <a16:colId xmlns:a16="http://schemas.microsoft.com/office/drawing/2014/main" val="1654054128"/>
                    </a:ext>
                  </a:extLst>
                </a:gridCol>
              </a:tblGrid>
              <a:tr h="493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Calificación calidad de vida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497689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mala o mala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3021331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9473699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Buena o muy buena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79,5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954609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003310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950B8D0F-6EBF-864F-97ED-14C9E0A14830}"/>
              </a:ext>
            </a:extLst>
          </p:cNvPr>
          <p:cNvSpPr/>
          <p:nvPr/>
        </p:nvSpPr>
        <p:spPr>
          <a:xfrm>
            <a:off x="2257951" y="1666757"/>
            <a:ext cx="81255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94EF897-9C48-A64B-96AA-024DB862D9EC}"/>
              </a:ext>
            </a:extLst>
          </p:cNvPr>
          <p:cNvSpPr/>
          <p:nvPr/>
        </p:nvSpPr>
        <p:spPr>
          <a:xfrm>
            <a:off x="1666241" y="1987405"/>
            <a:ext cx="3840480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0007DC6-F3CD-FE43-98FF-8D3A6439E7A8}"/>
              </a:ext>
            </a:extLst>
          </p:cNvPr>
          <p:cNvSpPr txBox="1"/>
          <p:nvPr/>
        </p:nvSpPr>
        <p:spPr>
          <a:xfrm>
            <a:off x="1666240" y="1310640"/>
            <a:ext cx="8717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 que indica que su fuerza espiritual le ayuda a vivir mejor, según consideran su calidad de vida. Junio 2019. (n=585)</a:t>
            </a:r>
            <a:endParaRPr lang="es-CR" sz="2000" dirty="0"/>
          </a:p>
        </p:txBody>
      </p:sp>
    </p:spTree>
    <p:extLst>
      <p:ext uri="{BB962C8B-B14F-4D97-AF65-F5344CB8AC3E}">
        <p14:creationId xmlns:p14="http://schemas.microsoft.com/office/powerpoint/2010/main" val="33466156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109871" y="3041374"/>
            <a:ext cx="553476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006FF4-E7EA-C548-88C3-46795087DB19}"/>
              </a:ext>
            </a:extLst>
          </p:cNvPr>
          <p:cNvSpPr/>
          <p:nvPr/>
        </p:nvSpPr>
        <p:spPr>
          <a:xfrm>
            <a:off x="1109871" y="3376985"/>
            <a:ext cx="161300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" r="8104"/>
          <a:stretch/>
        </p:blipFill>
        <p:spPr>
          <a:xfrm>
            <a:off x="7305040" y="1126224"/>
            <a:ext cx="3820160" cy="470334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A731F60-3A85-4647-9B9A-2FA978E25103}"/>
              </a:ext>
            </a:extLst>
          </p:cNvPr>
          <p:cNvSpPr/>
          <p:nvPr/>
        </p:nvSpPr>
        <p:spPr>
          <a:xfrm>
            <a:off x="6102639" y="2705763"/>
            <a:ext cx="542002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lang="es-ES"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CR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 población de 60 años y más entrevistada, según su fuerza espiritual le ayuda a sentirse feliz en su vida. Junio 2019 (n=603)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8342445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768CAC-C578-6B47-97E1-0572051A2E75}"/>
              </a:ext>
            </a:extLst>
          </p:cNvPr>
          <p:cNvSpPr/>
          <p:nvPr/>
        </p:nvSpPr>
        <p:spPr>
          <a:xfrm>
            <a:off x="1109871" y="3041374"/>
            <a:ext cx="2568049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" r="2142" b="4608"/>
          <a:stretch/>
        </p:blipFill>
        <p:spPr>
          <a:xfrm>
            <a:off x="7396480" y="944042"/>
            <a:ext cx="3685649" cy="482683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A731F60-3A85-4647-9B9A-2FA978E25103}"/>
              </a:ext>
            </a:extLst>
          </p:cNvPr>
          <p:cNvSpPr/>
          <p:nvPr/>
        </p:nvSpPr>
        <p:spPr>
          <a:xfrm>
            <a:off x="4348480" y="2705763"/>
            <a:ext cx="229616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1296994" y="2370649"/>
            <a:ext cx="5262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lang="es-ES"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CR" sz="2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las personas de 60 años y más, que son practicantes de alguna religión. Junio 2019 (n=602)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3288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516CAB2-CE79-314C-B521-C626A483D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8878"/>
            <a:ext cx="12192000" cy="68580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6D53BD88-529A-894D-AF24-CAC11A8088F3}"/>
              </a:ext>
            </a:extLst>
          </p:cNvPr>
          <p:cNvSpPr/>
          <p:nvPr/>
        </p:nvSpPr>
        <p:spPr>
          <a:xfrm>
            <a:off x="7173644" y="818543"/>
            <a:ext cx="4078483" cy="5198165"/>
          </a:xfrm>
          <a:prstGeom prst="rect">
            <a:avLst/>
          </a:prstGeom>
          <a:solidFill>
            <a:schemeClr val="bg1"/>
          </a:solidFill>
          <a:ln w="114300">
            <a:solidFill>
              <a:srgbClr val="857BA3">
                <a:alpha val="5098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2146DC-90CC-5944-8720-9A2E42B94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r="9858"/>
          <a:stretch/>
        </p:blipFill>
        <p:spPr>
          <a:xfrm>
            <a:off x="7292873" y="1125862"/>
            <a:ext cx="3699600" cy="480467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4B5BBA0-3CB9-5842-81E1-9090F66202BB}"/>
              </a:ext>
            </a:extLst>
          </p:cNvPr>
          <p:cNvSpPr txBox="1"/>
          <p:nvPr/>
        </p:nvSpPr>
        <p:spPr>
          <a:xfrm>
            <a:off x="850705" y="1896985"/>
            <a:ext cx="60632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 lang="es-ES"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CR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de las personas de 60 años y más que practican una religión , </a:t>
            </a:r>
            <a:r>
              <a:rPr lang="es-CR" sz="2000" dirty="0">
                <a:solidFill>
                  <a:sysClr val="windowText" lastClr="000000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según consideran  la conexión con un ser supremo le ayuda en momentos difíciles</a:t>
            </a:r>
            <a:r>
              <a:rPr lang="es-CR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Junio 2019 (n=530)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30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85CFDC-26E9-B342-AAA9-A70E9FCF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8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160" y="2828835"/>
            <a:ext cx="5466080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17189125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49EF4-2854-441E-B6DF-F4E2232BE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11" y="1979225"/>
            <a:ext cx="10219618" cy="3991321"/>
          </a:xfrm>
        </p:spPr>
        <p:txBody>
          <a:bodyPr>
            <a:normAutofit/>
          </a:bodyPr>
          <a:lstStyle/>
          <a:p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Cerca del 80% de la población en estudio valora su calidad de vida como buena o muy buena, esto se asocia </a:t>
            </a:r>
            <a:r>
              <a:rPr lang="es-CR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factores como el nivel educativo.</a:t>
            </a:r>
          </a:p>
          <a:p>
            <a:endParaRPr lang="es-CR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El 48,1% de población en estudio señaló encontrarse satisfecha o muy satisfecha con su salud.</a:t>
            </a:r>
          </a:p>
          <a:p>
            <a:endParaRPr lang="es-CR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El dominio de la salud tiene un efecto en la percepción de la calidad de vida. De las personas que valoraron su calidad de vida </a:t>
            </a:r>
            <a:r>
              <a:rPr lang="es-CR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buena o muy buena, el 84,4% señalaron encontrarse satisfechas o muy satisfechas </a:t>
            </a:r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su salud.</a:t>
            </a:r>
            <a:endParaRPr lang="es-CR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R" sz="2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3A3B462-2B30-BC47-859F-8D12D5C4C306}"/>
              </a:ext>
            </a:extLst>
          </p:cNvPr>
          <p:cNvSpPr/>
          <p:nvPr/>
        </p:nvSpPr>
        <p:spPr>
          <a:xfrm>
            <a:off x="998111" y="887454"/>
            <a:ext cx="3973384" cy="39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845101E-7C82-974C-86F4-E69D166FEE69}"/>
              </a:ext>
            </a:extLst>
          </p:cNvPr>
          <p:cNvSpPr txBox="1">
            <a:spLocks/>
          </p:cNvSpPr>
          <p:nvPr/>
        </p:nvSpPr>
        <p:spPr>
          <a:xfrm>
            <a:off x="1156970" y="870626"/>
            <a:ext cx="4431030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R" b="1" dirty="0">
                <a:solidFill>
                  <a:srgbClr val="6354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2176265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49EF4-2854-441E-B6DF-F4E2232BE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11" y="1576429"/>
            <a:ext cx="10093960" cy="38773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R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El apoyo social es un factor que influye en las percepciones sobre la calidad de vida y respecto al nivel de satisfacción con las relaciones personales.</a:t>
            </a:r>
          </a:p>
          <a:p>
            <a:pPr marL="0" indent="0">
              <a:buNone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Quienes se encuentran menos satisfechos (as) con sus relaciones personales son aquellas personas que indican ser poco visitadas o que del todo no reciben visitas.</a:t>
            </a:r>
          </a:p>
          <a:p>
            <a:pPr marL="0" indent="0">
              <a:buNone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Las personas que se encuentran más satisfechas con estas relaciones son las que siempre o casi siempre cuentan con alguien que se preocupe por lo que les sucede o que reciben amor y afecto con frecuencia.</a:t>
            </a: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3A3B462-2B30-BC47-859F-8D12D5C4C306}"/>
              </a:ext>
            </a:extLst>
          </p:cNvPr>
          <p:cNvSpPr/>
          <p:nvPr/>
        </p:nvSpPr>
        <p:spPr>
          <a:xfrm>
            <a:off x="998111" y="887454"/>
            <a:ext cx="3955629" cy="39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845101E-7C82-974C-86F4-E69D166FEE69}"/>
              </a:ext>
            </a:extLst>
          </p:cNvPr>
          <p:cNvSpPr txBox="1">
            <a:spLocks/>
          </p:cNvSpPr>
          <p:nvPr/>
        </p:nvSpPr>
        <p:spPr>
          <a:xfrm>
            <a:off x="1156970" y="870626"/>
            <a:ext cx="4427084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R" b="1" dirty="0">
                <a:solidFill>
                  <a:srgbClr val="6354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1132852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49EF4-2854-441E-B6DF-F4E2232BE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11" y="1576429"/>
            <a:ext cx="10093960" cy="38773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CR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mayoría  </a:t>
            </a:r>
            <a:r>
              <a:rPr lang="es-C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las personas entrevistadas se sienten satisfechas con su vida y señalan contar con un propósito de vida.</a:t>
            </a:r>
          </a:p>
          <a:p>
            <a:pPr marL="0" indent="0">
              <a:buNone/>
            </a:pPr>
            <a:endParaRPr lang="es-CR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97,2% indica sentir fortaleza espiritual en su interior y la viven con gran intensidad.</a:t>
            </a:r>
          </a:p>
          <a:p>
            <a:pPr marL="0" indent="0">
              <a:buNone/>
            </a:pPr>
            <a:endParaRPr lang="es-CR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mayoría </a:t>
            </a:r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 población entrevistada señala que la fuerza espiritual le ayuda a vivir mejor y más felices.</a:t>
            </a:r>
          </a:p>
          <a:p>
            <a:pPr marL="0" indent="0">
              <a:buNone/>
            </a:pPr>
            <a:endParaRPr lang="es-CR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88% practica una religión, de éstas personas la mayoría considera que la conexión con un ser supremo les ayuda en momentos difíciles.</a:t>
            </a:r>
            <a:endParaRPr lang="es-CR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3A3B462-2B30-BC47-859F-8D12D5C4C306}"/>
              </a:ext>
            </a:extLst>
          </p:cNvPr>
          <p:cNvSpPr/>
          <p:nvPr/>
        </p:nvSpPr>
        <p:spPr>
          <a:xfrm>
            <a:off x="998111" y="887454"/>
            <a:ext cx="3955629" cy="39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845101E-7C82-974C-86F4-E69D166FEE69}"/>
              </a:ext>
            </a:extLst>
          </p:cNvPr>
          <p:cNvSpPr txBox="1">
            <a:spLocks/>
          </p:cNvSpPr>
          <p:nvPr/>
        </p:nvSpPr>
        <p:spPr>
          <a:xfrm>
            <a:off x="1156970" y="870626"/>
            <a:ext cx="4427084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R" sz="2800" b="1" i="0" u="none" strike="noStrike" kern="1200" cap="none" spc="0" normalizeH="0" baseline="0" noProof="0" dirty="0">
                <a:ln>
                  <a:noFill/>
                </a:ln>
                <a:solidFill>
                  <a:srgbClr val="63546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27060843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49EF4-2854-441E-B6DF-F4E2232BE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140" y="1667513"/>
            <a:ext cx="10254868" cy="3931345"/>
          </a:xfrm>
        </p:spPr>
        <p:txBody>
          <a:bodyPr>
            <a:normAutofit/>
          </a:bodyPr>
          <a:lstStyle/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 trabajarse en políticas públicas que atiendan las necesidades de esta población, que partan de un modelo integral de la salud.</a:t>
            </a:r>
          </a:p>
          <a:p>
            <a:pPr marL="0" indent="0">
              <a:buNone/>
            </a:pPr>
            <a:endParaRPr lang="es-CR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fundamental garantizar el acceso y ejercicio a los DDHH  para mejorar la calidad de vida.</a:t>
            </a:r>
            <a:endParaRPr lang="es-CR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s-CR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R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3A3B462-2B30-BC47-859F-8D12D5C4C306}"/>
              </a:ext>
            </a:extLst>
          </p:cNvPr>
          <p:cNvSpPr/>
          <p:nvPr/>
        </p:nvSpPr>
        <p:spPr>
          <a:xfrm>
            <a:off x="998111" y="887454"/>
            <a:ext cx="3982262" cy="39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845101E-7C82-974C-86F4-E69D166FEE69}"/>
              </a:ext>
            </a:extLst>
          </p:cNvPr>
          <p:cNvSpPr txBox="1">
            <a:spLocks/>
          </p:cNvSpPr>
          <p:nvPr/>
        </p:nvSpPr>
        <p:spPr>
          <a:xfrm>
            <a:off x="1156970" y="870626"/>
            <a:ext cx="4431030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R" sz="2800" b="1" i="0" u="none" strike="noStrike" kern="1200" cap="none" spc="0" normalizeH="0" baseline="0" noProof="0" dirty="0">
                <a:ln>
                  <a:noFill/>
                </a:ln>
                <a:solidFill>
                  <a:srgbClr val="63546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2378971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49EF4-2854-441E-B6DF-F4E2232BE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140" y="1667513"/>
            <a:ext cx="10254868" cy="39313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Analizar las percepciones de las personas mayores sobre la calidad de vida y sus componentes psicosociales en el contexto del COVID-19. </a:t>
            </a:r>
          </a:p>
          <a:p>
            <a:pPr marL="0" lvl="0" indent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s-CR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R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3A3B462-2B30-BC47-859F-8D12D5C4C306}"/>
              </a:ext>
            </a:extLst>
          </p:cNvPr>
          <p:cNvSpPr/>
          <p:nvPr/>
        </p:nvSpPr>
        <p:spPr>
          <a:xfrm>
            <a:off x="998111" y="887454"/>
            <a:ext cx="4426060" cy="5494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845101E-7C82-974C-86F4-E69D166FEE69}"/>
              </a:ext>
            </a:extLst>
          </p:cNvPr>
          <p:cNvSpPr txBox="1">
            <a:spLocks/>
          </p:cNvSpPr>
          <p:nvPr/>
        </p:nvSpPr>
        <p:spPr>
          <a:xfrm>
            <a:off x="993140" y="887454"/>
            <a:ext cx="4431030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CR" b="1" dirty="0">
                <a:solidFill>
                  <a:srgbClr val="6354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Interés de investigación </a:t>
            </a:r>
            <a:endParaRPr kumimoji="0" lang="es-CR" sz="2800" b="1" i="0" u="none" strike="noStrike" kern="1200" cap="none" spc="0" normalizeH="0" baseline="0" noProof="0" dirty="0">
              <a:ln>
                <a:noFill/>
              </a:ln>
              <a:solidFill>
                <a:srgbClr val="63546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040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110B966-91EC-6846-B0F0-F3F61D98F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25CB3D82-2767-9244-8181-FEB8C925AC69}"/>
              </a:ext>
            </a:extLst>
          </p:cNvPr>
          <p:cNvSpPr/>
          <p:nvPr/>
        </p:nvSpPr>
        <p:spPr>
          <a:xfrm>
            <a:off x="8314869" y="3067380"/>
            <a:ext cx="2592971" cy="1035721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D023F17-2710-1F4C-A975-9E209931A31E}"/>
              </a:ext>
            </a:extLst>
          </p:cNvPr>
          <p:cNvSpPr/>
          <p:nvPr/>
        </p:nvSpPr>
        <p:spPr>
          <a:xfrm>
            <a:off x="8305718" y="1903371"/>
            <a:ext cx="259297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A8A8476-D170-524C-8283-CB7DE7D61D7B}"/>
              </a:ext>
            </a:extLst>
          </p:cNvPr>
          <p:cNvSpPr/>
          <p:nvPr/>
        </p:nvSpPr>
        <p:spPr>
          <a:xfrm>
            <a:off x="8305718" y="917694"/>
            <a:ext cx="259297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1F338B5-AFE4-B648-855C-165165FD99A7}"/>
              </a:ext>
            </a:extLst>
          </p:cNvPr>
          <p:cNvSpPr/>
          <p:nvPr/>
        </p:nvSpPr>
        <p:spPr>
          <a:xfrm>
            <a:off x="4606472" y="881531"/>
            <a:ext cx="2592971" cy="681876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760040E-CDF7-2846-97A1-2C2067380EFD}"/>
              </a:ext>
            </a:extLst>
          </p:cNvPr>
          <p:cNvSpPr/>
          <p:nvPr/>
        </p:nvSpPr>
        <p:spPr>
          <a:xfrm>
            <a:off x="995678" y="4103101"/>
            <a:ext cx="2592971" cy="633331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CE32F7E-62FD-A245-894B-14C8730776EF}"/>
              </a:ext>
            </a:extLst>
          </p:cNvPr>
          <p:cNvSpPr/>
          <p:nvPr/>
        </p:nvSpPr>
        <p:spPr>
          <a:xfrm>
            <a:off x="975358" y="935793"/>
            <a:ext cx="259297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3DAFC-1C62-4DB0-8279-64497B78C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678" y="785183"/>
            <a:ext cx="2511689" cy="584786"/>
          </a:xfrm>
        </p:spPr>
        <p:txBody>
          <a:bodyPr>
            <a:normAutofit/>
          </a:bodyPr>
          <a:lstStyle/>
          <a:p>
            <a:r>
              <a:rPr lang="es-CR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Fecha de encuesta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D8A0-0C03-224C-9FEB-7B7A8E262C7A}"/>
              </a:ext>
            </a:extLst>
          </p:cNvPr>
          <p:cNvSpPr/>
          <p:nvPr/>
        </p:nvSpPr>
        <p:spPr>
          <a:xfrm>
            <a:off x="975358" y="1390934"/>
            <a:ext cx="25523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sábado 1 hasta el domingo 30 de junio del 2019</a:t>
            </a:r>
          </a:p>
          <a:p>
            <a:pPr algn="just"/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DDD7C35-3801-D446-AB1C-442AE9C707F9}"/>
              </a:ext>
            </a:extLst>
          </p:cNvPr>
          <p:cNvSpPr/>
          <p:nvPr/>
        </p:nvSpPr>
        <p:spPr>
          <a:xfrm>
            <a:off x="975358" y="2573775"/>
            <a:ext cx="2592971" cy="681876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867A8B3-7898-D741-8671-1432C01510FA}"/>
              </a:ext>
            </a:extLst>
          </p:cNvPr>
          <p:cNvSpPr txBox="1">
            <a:spLocks/>
          </p:cNvSpPr>
          <p:nvPr/>
        </p:nvSpPr>
        <p:spPr>
          <a:xfrm>
            <a:off x="1015999" y="2670866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Modalidad de la entrevista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AB67454-0DF4-A44E-9DC4-1FDF81F67C02}"/>
              </a:ext>
            </a:extLst>
          </p:cNvPr>
          <p:cNvSpPr/>
          <p:nvPr/>
        </p:nvSpPr>
        <p:spPr>
          <a:xfrm>
            <a:off x="976441" y="3352742"/>
            <a:ext cx="2733041" cy="950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Telefonía fija residencial</a:t>
            </a:r>
          </a:p>
          <a:p>
            <a:pPr algn="just"/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F7361A81-B16A-7F4B-BAE6-BDD2D3428EE0}"/>
              </a:ext>
            </a:extLst>
          </p:cNvPr>
          <p:cNvSpPr txBox="1">
            <a:spLocks/>
          </p:cNvSpPr>
          <p:nvPr/>
        </p:nvSpPr>
        <p:spPr>
          <a:xfrm>
            <a:off x="1056640" y="4172611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Población de estudio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D18D2E8-EB4F-EC48-9D4D-0EB821930106}"/>
              </a:ext>
            </a:extLst>
          </p:cNvPr>
          <p:cNvSpPr/>
          <p:nvPr/>
        </p:nvSpPr>
        <p:spPr>
          <a:xfrm>
            <a:off x="1015999" y="4757397"/>
            <a:ext cx="2552330" cy="1214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Personas de 60 años y más residentes en el país</a:t>
            </a:r>
          </a:p>
          <a:p>
            <a:pPr algn="just"/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0AF43BC9-45C2-5D46-B0B4-03C136747637}"/>
              </a:ext>
            </a:extLst>
          </p:cNvPr>
          <p:cNvSpPr txBox="1">
            <a:spLocks/>
          </p:cNvSpPr>
          <p:nvPr/>
        </p:nvSpPr>
        <p:spPr>
          <a:xfrm>
            <a:off x="4723315" y="935793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Tamaño de la muestra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A2D0B4D-1FC8-0B40-971F-6EDFA737226F}"/>
              </a:ext>
            </a:extLst>
          </p:cNvPr>
          <p:cNvSpPr/>
          <p:nvPr/>
        </p:nvSpPr>
        <p:spPr>
          <a:xfrm>
            <a:off x="4683757" y="1617669"/>
            <a:ext cx="2733041" cy="607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603 personas</a:t>
            </a:r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FB43803-3F16-4D4E-98D1-5AFF5AD453A2}"/>
              </a:ext>
            </a:extLst>
          </p:cNvPr>
          <p:cNvSpPr/>
          <p:nvPr/>
        </p:nvSpPr>
        <p:spPr>
          <a:xfrm>
            <a:off x="4613227" y="2564528"/>
            <a:ext cx="2592971" cy="681876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4FA21E68-45A2-8942-B738-9502E7FF131D}"/>
              </a:ext>
            </a:extLst>
          </p:cNvPr>
          <p:cNvSpPr txBox="1">
            <a:spLocks/>
          </p:cNvSpPr>
          <p:nvPr/>
        </p:nvSpPr>
        <p:spPr>
          <a:xfrm>
            <a:off x="4723315" y="2554556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Tipo de muestreo de teléfonos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E3C6709-72E6-2E4A-A057-6EE7BB785852}"/>
              </a:ext>
            </a:extLst>
          </p:cNvPr>
          <p:cNvSpPr/>
          <p:nvPr/>
        </p:nvSpPr>
        <p:spPr>
          <a:xfrm>
            <a:off x="4584327" y="3492346"/>
            <a:ext cx="2930080" cy="2194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Muestreo por cuotas controlada por Sexo.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Marco muestral: las listas de telefonía fija del año 2019 ICE.</a:t>
            </a:r>
            <a:endParaRPr lang="es-CR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es-C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52D2A75A-3AB4-C943-B4BF-DFEB0F5A352C}"/>
              </a:ext>
            </a:extLst>
          </p:cNvPr>
          <p:cNvSpPr txBox="1">
            <a:spLocks/>
          </p:cNvSpPr>
          <p:nvPr/>
        </p:nvSpPr>
        <p:spPr>
          <a:xfrm>
            <a:off x="8387000" y="776415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Margen de error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CE91B79-E203-FC42-989F-1CDD0A13F1D0}"/>
              </a:ext>
            </a:extLst>
          </p:cNvPr>
          <p:cNvSpPr/>
          <p:nvPr/>
        </p:nvSpPr>
        <p:spPr>
          <a:xfrm>
            <a:off x="8346359" y="1361201"/>
            <a:ext cx="2552330" cy="983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4%</a:t>
            </a:r>
            <a:endParaRPr lang="es-CR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B5D35634-7728-7D44-B4E9-950AD215BE11}"/>
              </a:ext>
            </a:extLst>
          </p:cNvPr>
          <p:cNvSpPr txBox="1">
            <a:spLocks/>
          </p:cNvSpPr>
          <p:nvPr/>
        </p:nvSpPr>
        <p:spPr>
          <a:xfrm>
            <a:off x="8337826" y="1760260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Nivel de confianza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4C286D18-AEF8-554E-908F-23275CE3B65D}"/>
              </a:ext>
            </a:extLst>
          </p:cNvPr>
          <p:cNvSpPr/>
          <p:nvPr/>
        </p:nvSpPr>
        <p:spPr>
          <a:xfrm>
            <a:off x="8360871" y="2344932"/>
            <a:ext cx="2552330" cy="607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95%</a:t>
            </a:r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F6AD9E29-E518-D947-9EFD-093535F66267}"/>
              </a:ext>
            </a:extLst>
          </p:cNvPr>
          <p:cNvSpPr txBox="1">
            <a:spLocks/>
          </p:cNvSpPr>
          <p:nvPr/>
        </p:nvSpPr>
        <p:spPr>
          <a:xfrm>
            <a:off x="8305718" y="3316284"/>
            <a:ext cx="2511689" cy="5847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Respuestas de la población de estudio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0B6F5A4-F662-1445-A51A-E8879D813604}"/>
              </a:ext>
            </a:extLst>
          </p:cNvPr>
          <p:cNvSpPr/>
          <p:nvPr/>
        </p:nvSpPr>
        <p:spPr>
          <a:xfrm>
            <a:off x="8346359" y="4379703"/>
            <a:ext cx="2552330" cy="1134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Modo </a:t>
            </a:r>
            <a:r>
              <a:rPr lang="es-CR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vivir, expectativas, placeres y preocupaciones.</a:t>
            </a:r>
            <a:br>
              <a:rPr lang="es-C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1600" dirty="0"/>
          </a:p>
        </p:txBody>
      </p:sp>
    </p:spTree>
    <p:extLst>
      <p:ext uri="{BB962C8B-B14F-4D97-AF65-F5344CB8AC3E}">
        <p14:creationId xmlns:p14="http://schemas.microsoft.com/office/powerpoint/2010/main" val="6268568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C027-92B8-A64E-ABB3-70605A8C0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6E59854-AB01-E44A-B3BA-733296E0C9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9" t="17556" r="29087"/>
          <a:stretch/>
        </p:blipFill>
        <p:spPr>
          <a:xfrm>
            <a:off x="3789680" y="1541707"/>
            <a:ext cx="4155440" cy="471939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442F8C1-96C3-2C4A-AF6E-A6D52F99F6AC}"/>
              </a:ext>
            </a:extLst>
          </p:cNvPr>
          <p:cNvSpPr/>
          <p:nvPr/>
        </p:nvSpPr>
        <p:spPr>
          <a:xfrm>
            <a:off x="1912511" y="2126974"/>
            <a:ext cx="2110849" cy="392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4CC00E59-9E61-4B48-9939-614161CB4A45}"/>
              </a:ext>
            </a:extLst>
          </p:cNvPr>
          <p:cNvSpPr txBox="1">
            <a:spLocks/>
          </p:cNvSpPr>
          <p:nvPr/>
        </p:nvSpPr>
        <p:spPr>
          <a:xfrm>
            <a:off x="2071370" y="2110146"/>
            <a:ext cx="4431030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R" b="1" dirty="0">
                <a:solidFill>
                  <a:srgbClr val="6354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Contacto</a:t>
            </a:r>
          </a:p>
        </p:txBody>
      </p:sp>
    </p:spTree>
    <p:extLst>
      <p:ext uri="{BB962C8B-B14F-4D97-AF65-F5344CB8AC3E}">
        <p14:creationId xmlns:p14="http://schemas.microsoft.com/office/powerpoint/2010/main" val="2138530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1CBE268-A129-E546-92A3-6E463C31E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54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9F7B73-CA2E-4B92-A687-97ABA3E9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800" y="2613084"/>
            <a:ext cx="6934200" cy="16033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R" sz="4000" b="1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sociodemográficas </a:t>
            </a:r>
            <a:r>
              <a:rPr lang="es-CR" sz="4000" b="1" dirty="0">
                <a:solidFill>
                  <a:srgbClr val="806E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población de estudio</a:t>
            </a:r>
          </a:p>
        </p:txBody>
      </p:sp>
    </p:spTree>
    <p:extLst>
      <p:ext uri="{BB962C8B-B14F-4D97-AF65-F5344CB8AC3E}">
        <p14:creationId xmlns:p14="http://schemas.microsoft.com/office/powerpoint/2010/main" val="3468968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67CEF0E-3AC4-FF46-BB21-C8ED68EED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-8146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83FB5CA-E560-E04D-A9A0-8641BA630937}"/>
              </a:ext>
            </a:extLst>
          </p:cNvPr>
          <p:cNvSpPr/>
          <p:nvPr/>
        </p:nvSpPr>
        <p:spPr>
          <a:xfrm>
            <a:off x="1432559" y="775694"/>
            <a:ext cx="450088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A26E996-45B2-2C41-B41D-B11BC3C152B5}"/>
              </a:ext>
            </a:extLst>
          </p:cNvPr>
          <p:cNvSpPr txBox="1"/>
          <p:nvPr/>
        </p:nvSpPr>
        <p:spPr>
          <a:xfrm>
            <a:off x="1584960" y="724661"/>
            <a:ext cx="96207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Características sociodemográficas de la población de 60 años y más entrevistada. Junio 2019 (n=603)</a:t>
            </a:r>
          </a:p>
          <a:p>
            <a:endParaRPr lang="es-CR" dirty="0"/>
          </a:p>
        </p:txBody>
      </p:sp>
      <p:pic>
        <p:nvPicPr>
          <p:cNvPr id="9" name="Gráfico 8" descr="Género">
            <a:extLst>
              <a:ext uri="{FF2B5EF4-FFF2-40B4-BE49-F238E27FC236}">
                <a16:creationId xmlns:a16="http://schemas.microsoft.com/office/drawing/2014/main" id="{DCABD788-5A86-CE49-9FC4-BA7AB6F268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54182"/>
          <a:stretch/>
        </p:blipFill>
        <p:spPr>
          <a:xfrm>
            <a:off x="2944205" y="2514600"/>
            <a:ext cx="418960" cy="914400"/>
          </a:xfrm>
          <a:prstGeom prst="rect">
            <a:avLst/>
          </a:prstGeom>
        </p:spPr>
      </p:pic>
      <p:pic>
        <p:nvPicPr>
          <p:cNvPr id="10" name="Gráfico 9" descr="Género">
            <a:extLst>
              <a:ext uri="{FF2B5EF4-FFF2-40B4-BE49-F238E27FC236}">
                <a16:creationId xmlns:a16="http://schemas.microsoft.com/office/drawing/2014/main" id="{41A4F84B-F791-7A47-B208-F7F19E9B41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3858"/>
          <a:stretch/>
        </p:blipFill>
        <p:spPr>
          <a:xfrm>
            <a:off x="1647262" y="2512327"/>
            <a:ext cx="421920" cy="9144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949492A-0601-3244-80CE-EBA75B972755}"/>
              </a:ext>
            </a:extLst>
          </p:cNvPr>
          <p:cNvSpPr txBox="1"/>
          <p:nvPr/>
        </p:nvSpPr>
        <p:spPr>
          <a:xfrm>
            <a:off x="2593275" y="344659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Hombres</a:t>
            </a:r>
          </a:p>
          <a:p>
            <a:pPr algn="ctr"/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43,3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1A1C9D6-5344-9F4D-AF53-0C2E40866695}"/>
              </a:ext>
            </a:extLst>
          </p:cNvPr>
          <p:cNvSpPr txBox="1"/>
          <p:nvPr/>
        </p:nvSpPr>
        <p:spPr>
          <a:xfrm>
            <a:off x="1432559" y="3420854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Mujeres </a:t>
            </a:r>
          </a:p>
          <a:p>
            <a:pPr algn="ctr"/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56,7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2FE1EC3-3EBD-BA46-BD17-02C36F6775DA}"/>
              </a:ext>
            </a:extLst>
          </p:cNvPr>
          <p:cNvSpPr/>
          <p:nvPr/>
        </p:nvSpPr>
        <p:spPr>
          <a:xfrm>
            <a:off x="1432559" y="2127173"/>
            <a:ext cx="2468880" cy="303428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796390-C133-B44F-9764-328896B6C910}"/>
              </a:ext>
            </a:extLst>
          </p:cNvPr>
          <p:cNvSpPr txBox="1"/>
          <p:nvPr/>
        </p:nvSpPr>
        <p:spPr>
          <a:xfrm>
            <a:off x="2193165" y="210326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Sexo 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7CB4150-6278-194C-9370-5F841EAD7E52}"/>
              </a:ext>
            </a:extLst>
          </p:cNvPr>
          <p:cNvSpPr/>
          <p:nvPr/>
        </p:nvSpPr>
        <p:spPr>
          <a:xfrm>
            <a:off x="4551215" y="2771300"/>
            <a:ext cx="2468880" cy="303428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47BFFE-1252-1242-A634-8959E5190C3E}"/>
              </a:ext>
            </a:extLst>
          </p:cNvPr>
          <p:cNvSpPr txBox="1"/>
          <p:nvPr/>
        </p:nvSpPr>
        <p:spPr>
          <a:xfrm>
            <a:off x="4904834" y="273587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Grupo de edad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9D43013-317E-5646-A2F6-EB2BDC09493D}"/>
              </a:ext>
            </a:extLst>
          </p:cNvPr>
          <p:cNvSpPr txBox="1"/>
          <p:nvPr/>
        </p:nvSpPr>
        <p:spPr>
          <a:xfrm>
            <a:off x="5113035" y="3238986"/>
            <a:ext cx="1345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60-64 años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22,2</a:t>
            </a:r>
          </a:p>
          <a:p>
            <a:endParaRPr lang="es-CR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11911B-81AD-5548-9F0D-C72646985B41}"/>
              </a:ext>
            </a:extLst>
          </p:cNvPr>
          <p:cNvSpPr txBox="1"/>
          <p:nvPr/>
        </p:nvSpPr>
        <p:spPr>
          <a:xfrm>
            <a:off x="5116241" y="4007189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65-74 años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48,9</a:t>
            </a:r>
          </a:p>
          <a:p>
            <a:endParaRPr lang="es-CR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F1BA9EF-2ED4-F740-B69E-500D36EE0C66}"/>
              </a:ext>
            </a:extLst>
          </p:cNvPr>
          <p:cNvSpPr txBox="1"/>
          <p:nvPr/>
        </p:nvSpPr>
        <p:spPr>
          <a:xfrm>
            <a:off x="5113035" y="4775391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75 años y más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28,9</a:t>
            </a:r>
          </a:p>
          <a:p>
            <a:endParaRPr lang="es-CR" dirty="0"/>
          </a:p>
        </p:txBody>
      </p:sp>
      <p:pic>
        <p:nvPicPr>
          <p:cNvPr id="21" name="Gráfico 20" descr="Pastel de bodas">
            <a:extLst>
              <a:ext uri="{FF2B5EF4-FFF2-40B4-BE49-F238E27FC236}">
                <a16:creationId xmlns:a16="http://schemas.microsoft.com/office/drawing/2014/main" id="{E6B5EB71-9ACC-6A49-962D-D233B5C88C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33998" y="1783223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DD44DA9D-6249-844B-B470-5CA3D5846C9B}"/>
              </a:ext>
            </a:extLst>
          </p:cNvPr>
          <p:cNvSpPr/>
          <p:nvPr/>
        </p:nvSpPr>
        <p:spPr>
          <a:xfrm>
            <a:off x="7777924" y="2771300"/>
            <a:ext cx="2766813" cy="303428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203E2F6-584F-2D40-84FA-76EA2F0225B0}"/>
              </a:ext>
            </a:extLst>
          </p:cNvPr>
          <p:cNvSpPr txBox="1"/>
          <p:nvPr/>
        </p:nvSpPr>
        <p:spPr>
          <a:xfrm>
            <a:off x="8131544" y="2735876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Nivel de instrucción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3F65E-A89D-AB43-AB8C-0076DD91F752}"/>
              </a:ext>
            </a:extLst>
          </p:cNvPr>
          <p:cNvSpPr txBox="1"/>
          <p:nvPr/>
        </p:nvSpPr>
        <p:spPr>
          <a:xfrm>
            <a:off x="8102161" y="3213152"/>
            <a:ext cx="2993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Primaria completa o menos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46,1</a:t>
            </a:r>
          </a:p>
          <a:p>
            <a:endParaRPr lang="es-CR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407004B-28AD-4A44-B31E-5419A719388B}"/>
              </a:ext>
            </a:extLst>
          </p:cNvPr>
          <p:cNvSpPr txBox="1"/>
          <p:nvPr/>
        </p:nvSpPr>
        <p:spPr>
          <a:xfrm>
            <a:off x="8123456" y="3944734"/>
            <a:ext cx="1351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Secundaria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23,2</a:t>
            </a:r>
          </a:p>
          <a:p>
            <a:endParaRPr lang="es-CR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C3FA025-198B-324F-9C11-AFACD1B2711C}"/>
              </a:ext>
            </a:extLst>
          </p:cNvPr>
          <p:cNvSpPr txBox="1"/>
          <p:nvPr/>
        </p:nvSpPr>
        <p:spPr>
          <a:xfrm>
            <a:off x="8131544" y="4672501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Universitaria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30,3</a:t>
            </a:r>
          </a:p>
          <a:p>
            <a:endParaRPr lang="es-CR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5D7C04A-BDC1-0E46-8FE3-1F91B1599FBB}"/>
              </a:ext>
            </a:extLst>
          </p:cNvPr>
          <p:cNvSpPr txBox="1"/>
          <p:nvPr/>
        </p:nvSpPr>
        <p:spPr>
          <a:xfrm>
            <a:off x="8131544" y="5394008"/>
            <a:ext cx="1505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No responde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0,4</a:t>
            </a:r>
          </a:p>
          <a:p>
            <a:endParaRPr lang="es-CR" dirty="0"/>
          </a:p>
        </p:txBody>
      </p:sp>
      <p:pic>
        <p:nvPicPr>
          <p:cNvPr id="30" name="Gráfico 29" descr="Libros">
            <a:extLst>
              <a:ext uri="{FF2B5EF4-FFF2-40B4-BE49-F238E27FC236}">
                <a16:creationId xmlns:a16="http://schemas.microsoft.com/office/drawing/2014/main" id="{5D0BB178-DC61-C847-9717-3BA5D5BCBE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59099" y="18226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72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F83FB5CA-E560-E04D-A9A0-8641BA630937}"/>
              </a:ext>
            </a:extLst>
          </p:cNvPr>
          <p:cNvSpPr/>
          <p:nvPr/>
        </p:nvSpPr>
        <p:spPr>
          <a:xfrm>
            <a:off x="1432559" y="775694"/>
            <a:ext cx="450088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A26E996-45B2-2C41-B41D-B11BC3C152B5}"/>
              </a:ext>
            </a:extLst>
          </p:cNvPr>
          <p:cNvSpPr txBox="1"/>
          <p:nvPr/>
        </p:nvSpPr>
        <p:spPr>
          <a:xfrm>
            <a:off x="1584960" y="724661"/>
            <a:ext cx="96207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Características sociodemográficas de la población de 60 años y más entrevistada. Junio 2019 (n=603)</a:t>
            </a:r>
          </a:p>
          <a:p>
            <a:endParaRPr lang="es-CR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7CB4150-6278-194C-9370-5F841EAD7E52}"/>
              </a:ext>
            </a:extLst>
          </p:cNvPr>
          <p:cNvSpPr/>
          <p:nvPr/>
        </p:nvSpPr>
        <p:spPr>
          <a:xfrm>
            <a:off x="1154980" y="3374596"/>
            <a:ext cx="2468880" cy="303428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47BFFE-1252-1242-A634-8959E5190C3E}"/>
              </a:ext>
            </a:extLst>
          </p:cNvPr>
          <p:cNvSpPr txBox="1"/>
          <p:nvPr/>
        </p:nvSpPr>
        <p:spPr>
          <a:xfrm>
            <a:off x="1457799" y="333917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Estado conyugal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9D43013-317E-5646-A2F6-EB2BDC09493D}"/>
              </a:ext>
            </a:extLst>
          </p:cNvPr>
          <p:cNvSpPr txBox="1"/>
          <p:nvPr/>
        </p:nvSpPr>
        <p:spPr>
          <a:xfrm>
            <a:off x="1039345" y="3913120"/>
            <a:ext cx="2454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Casado(a)/ unión libre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60,9</a:t>
            </a:r>
          </a:p>
          <a:p>
            <a:endParaRPr lang="es-CR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11911B-81AD-5548-9F0D-C72646985B41}"/>
              </a:ext>
            </a:extLst>
          </p:cNvPr>
          <p:cNvSpPr txBox="1"/>
          <p:nvPr/>
        </p:nvSpPr>
        <p:spPr>
          <a:xfrm>
            <a:off x="1023469" y="4641499"/>
            <a:ext cx="2929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Separado(a)/ divorciado(a)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11,6</a:t>
            </a:r>
          </a:p>
          <a:p>
            <a:endParaRPr lang="es-CR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F1BA9EF-2ED4-F740-B69E-500D36EE0C66}"/>
              </a:ext>
            </a:extLst>
          </p:cNvPr>
          <p:cNvSpPr txBox="1"/>
          <p:nvPr/>
        </p:nvSpPr>
        <p:spPr>
          <a:xfrm>
            <a:off x="3971955" y="3149669"/>
            <a:ext cx="1052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Viudo(a)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18,2</a:t>
            </a:r>
          </a:p>
          <a:p>
            <a:endParaRPr lang="es-CR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D44DA9D-6249-844B-B470-5CA3D5846C9B}"/>
              </a:ext>
            </a:extLst>
          </p:cNvPr>
          <p:cNvSpPr/>
          <p:nvPr/>
        </p:nvSpPr>
        <p:spPr>
          <a:xfrm>
            <a:off x="6416485" y="3429000"/>
            <a:ext cx="1820688" cy="303428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203E2F6-584F-2D40-84FA-76EA2F0225B0}"/>
              </a:ext>
            </a:extLst>
          </p:cNvPr>
          <p:cNvSpPr txBox="1"/>
          <p:nvPr/>
        </p:nvSpPr>
        <p:spPr>
          <a:xfrm>
            <a:off x="6749784" y="33935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Religión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3F65E-A89D-AB43-AB8C-0076DD91F752}"/>
              </a:ext>
            </a:extLst>
          </p:cNvPr>
          <p:cNvSpPr txBox="1"/>
          <p:nvPr/>
        </p:nvSpPr>
        <p:spPr>
          <a:xfrm>
            <a:off x="6757375" y="3820360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Católica</a:t>
            </a:r>
          </a:p>
          <a:p>
            <a:r>
              <a:rPr lang="es-CR" b="1" dirty="0">
                <a:highlight>
                  <a:srgbClr val="C0C0C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80,8</a:t>
            </a:r>
          </a:p>
          <a:p>
            <a:endParaRPr lang="es-CR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407004B-28AD-4A44-B31E-5419A719388B}"/>
              </a:ext>
            </a:extLst>
          </p:cNvPr>
          <p:cNvSpPr txBox="1"/>
          <p:nvPr/>
        </p:nvSpPr>
        <p:spPr>
          <a:xfrm>
            <a:off x="6749399" y="4494859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Cristiana (Pentecostal)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4,4</a:t>
            </a:r>
          </a:p>
          <a:p>
            <a:endParaRPr lang="es-CR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C3FA025-198B-324F-9C11-AFACD1B2711C}"/>
              </a:ext>
            </a:extLst>
          </p:cNvPr>
          <p:cNvSpPr txBox="1"/>
          <p:nvPr/>
        </p:nvSpPr>
        <p:spPr>
          <a:xfrm>
            <a:off x="9306862" y="3130371"/>
            <a:ext cx="131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Evangélica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12,1</a:t>
            </a:r>
          </a:p>
          <a:p>
            <a:endParaRPr lang="es-CR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5D7C04A-BDC1-0E46-8FE3-1F91B1599FBB}"/>
              </a:ext>
            </a:extLst>
          </p:cNvPr>
          <p:cNvSpPr txBox="1"/>
          <p:nvPr/>
        </p:nvSpPr>
        <p:spPr>
          <a:xfrm>
            <a:off x="9306862" y="3851878"/>
            <a:ext cx="2044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Testigo de Jehová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1,9</a:t>
            </a:r>
          </a:p>
          <a:p>
            <a:endParaRPr lang="es-CR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829F32B-DBAC-064D-B5E6-B04C04EF6292}"/>
              </a:ext>
            </a:extLst>
          </p:cNvPr>
          <p:cNvSpPr txBox="1"/>
          <p:nvPr/>
        </p:nvSpPr>
        <p:spPr>
          <a:xfrm>
            <a:off x="3963703" y="3919679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Soltero(a)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9,0</a:t>
            </a:r>
          </a:p>
          <a:p>
            <a:endParaRPr lang="es-CR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FFCAB9E0-3437-4941-BD8C-03F2AFE900BE}"/>
              </a:ext>
            </a:extLst>
          </p:cNvPr>
          <p:cNvSpPr txBox="1"/>
          <p:nvPr/>
        </p:nvSpPr>
        <p:spPr>
          <a:xfrm>
            <a:off x="4036319" y="4669377"/>
            <a:ext cx="902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NS/NR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0,3</a:t>
            </a:r>
          </a:p>
          <a:p>
            <a:endParaRPr lang="es-CR" dirty="0"/>
          </a:p>
        </p:txBody>
      </p:sp>
      <p:pic>
        <p:nvPicPr>
          <p:cNvPr id="7" name="Gráfico 6" descr="Anillos de boda">
            <a:extLst>
              <a:ext uri="{FF2B5EF4-FFF2-40B4-BE49-F238E27FC236}">
                <a16:creationId xmlns:a16="http://schemas.microsoft.com/office/drawing/2014/main" id="{37F4FC55-7792-764F-9B2F-6BB9F13A89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7263" y="2018810"/>
            <a:ext cx="1266398" cy="1266398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D762671-8EDF-974B-97D4-172328EB78A4}"/>
              </a:ext>
            </a:extLst>
          </p:cNvPr>
          <p:cNvSpPr txBox="1"/>
          <p:nvPr/>
        </p:nvSpPr>
        <p:spPr>
          <a:xfrm>
            <a:off x="9306862" y="4552968"/>
            <a:ext cx="1261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Adventista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0,8</a:t>
            </a:r>
          </a:p>
          <a:p>
            <a:endParaRPr lang="es-CR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2235F6C2-22C3-1247-92EE-90875695F4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9784" y="1949752"/>
            <a:ext cx="1203617" cy="120361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9498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67CEF0E-3AC4-FF46-BB21-C8ED68EED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83FB5CA-E560-E04D-A9A0-8641BA630937}"/>
              </a:ext>
            </a:extLst>
          </p:cNvPr>
          <p:cNvSpPr/>
          <p:nvPr/>
        </p:nvSpPr>
        <p:spPr>
          <a:xfrm>
            <a:off x="1432559" y="775694"/>
            <a:ext cx="4500881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A26E996-45B2-2C41-B41D-B11BC3C152B5}"/>
              </a:ext>
            </a:extLst>
          </p:cNvPr>
          <p:cNvSpPr txBox="1"/>
          <p:nvPr/>
        </p:nvSpPr>
        <p:spPr>
          <a:xfrm>
            <a:off x="1584960" y="724661"/>
            <a:ext cx="96207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Características sociodemográficas de la población de 60 años y más entrevistada. Junio 2019 (n=603)</a:t>
            </a:r>
          </a:p>
          <a:p>
            <a:endParaRPr lang="es-CR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7CB4150-6278-194C-9370-5F841EAD7E52}"/>
              </a:ext>
            </a:extLst>
          </p:cNvPr>
          <p:cNvSpPr/>
          <p:nvPr/>
        </p:nvSpPr>
        <p:spPr>
          <a:xfrm>
            <a:off x="4426500" y="2840335"/>
            <a:ext cx="2585881" cy="906537"/>
          </a:xfrm>
          <a:prstGeom prst="rect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47BFFE-1252-1242-A634-8959E5190C3E}"/>
              </a:ext>
            </a:extLst>
          </p:cNvPr>
          <p:cNvSpPr txBox="1"/>
          <p:nvPr/>
        </p:nvSpPr>
        <p:spPr>
          <a:xfrm>
            <a:off x="4560924" y="2823543"/>
            <a:ext cx="2585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Asistencia a grupos organizados para personas mayores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9D43013-317E-5646-A2F6-EB2BDC09493D}"/>
              </a:ext>
            </a:extLst>
          </p:cNvPr>
          <p:cNvSpPr txBox="1"/>
          <p:nvPr/>
        </p:nvSpPr>
        <p:spPr>
          <a:xfrm>
            <a:off x="4692286" y="3954331"/>
            <a:ext cx="633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77,3</a:t>
            </a:r>
          </a:p>
          <a:p>
            <a:endParaRPr lang="es-CR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11911B-81AD-5548-9F0D-C72646985B41}"/>
              </a:ext>
            </a:extLst>
          </p:cNvPr>
          <p:cNvSpPr txBox="1"/>
          <p:nvPr/>
        </p:nvSpPr>
        <p:spPr>
          <a:xfrm>
            <a:off x="6096000" y="3954331"/>
            <a:ext cx="633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Sí</a:t>
            </a:r>
          </a:p>
          <a:p>
            <a:r>
              <a:rPr lang="es-C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22,7</a:t>
            </a:r>
          </a:p>
          <a:p>
            <a:endParaRPr lang="es-CR" dirty="0"/>
          </a:p>
        </p:txBody>
      </p:sp>
      <p:pic>
        <p:nvPicPr>
          <p:cNvPr id="10" name="Gráfico 9" descr="Reunión">
            <a:extLst>
              <a:ext uri="{FF2B5EF4-FFF2-40B4-BE49-F238E27FC236}">
                <a16:creationId xmlns:a16="http://schemas.microsoft.com/office/drawing/2014/main" id="{6FEF15DD-72C4-DA46-98DC-C5A69AD47D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5995" y="2546299"/>
            <a:ext cx="1765401" cy="176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0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7EC0A2B-412C-AE40-9914-0101A5464E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4" t="4679" r="11981" b="4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29A084B-B32E-48B8-8BDE-E27B2D41EA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675062"/>
              </p:ext>
            </p:extLst>
          </p:nvPr>
        </p:nvGraphicFramePr>
        <p:xfrm>
          <a:off x="1361441" y="2266391"/>
          <a:ext cx="9194800" cy="2630018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6596118">
                  <a:extLst>
                    <a:ext uri="{9D8B030D-6E8A-4147-A177-3AD203B41FA5}">
                      <a16:colId xmlns:a16="http://schemas.microsoft.com/office/drawing/2014/main" val="803581192"/>
                    </a:ext>
                  </a:extLst>
                </a:gridCol>
                <a:gridCol w="2598682">
                  <a:extLst>
                    <a:ext uri="{9D8B030D-6E8A-4147-A177-3AD203B41FA5}">
                      <a16:colId xmlns:a16="http://schemas.microsoft.com/office/drawing/2014/main" val="370836384"/>
                    </a:ext>
                  </a:extLst>
                </a:gridCol>
              </a:tblGrid>
              <a:tr h="26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Fuente de ingresos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31127"/>
                  </a:ext>
                </a:extLst>
              </a:tr>
              <a:tr h="393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Pensiones CCSS, Magisterio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38,1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5262951"/>
                  </a:ext>
                </a:extLst>
              </a:tr>
              <a:tr h="26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Familiar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27,8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6495914"/>
                  </a:ext>
                </a:extLst>
              </a:tr>
              <a:tr h="321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Pensión régimen no contributivo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15,9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0357383"/>
                  </a:ext>
                </a:extLst>
              </a:tr>
              <a:tr h="26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Salario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11,1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8106201"/>
                  </a:ext>
                </a:extLst>
              </a:tr>
              <a:tr h="4701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Ingreso por cuenta propia (Rentas, Negocio propio, Empresa propia, Artesanías)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  <a:endParaRPr lang="es-C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8115358"/>
                  </a:ext>
                </a:extLst>
              </a:tr>
              <a:tr h="301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Otros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  <a:endParaRPr lang="es-C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732631"/>
                  </a:ext>
                </a:extLst>
              </a:tr>
              <a:tr h="301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es-C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993986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D44AFFDA-2C43-3D4B-A498-4C16EDD855D0}"/>
              </a:ext>
            </a:extLst>
          </p:cNvPr>
          <p:cNvSpPr/>
          <p:nvPr/>
        </p:nvSpPr>
        <p:spPr>
          <a:xfrm>
            <a:off x="5027565" y="1192254"/>
            <a:ext cx="5528676" cy="303428"/>
          </a:xfrm>
          <a:prstGeom prst="rect">
            <a:avLst/>
          </a:prstGeom>
          <a:solidFill>
            <a:srgbClr val="857BA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B96F22E-224D-6F46-9BF2-67470C930749}"/>
              </a:ext>
            </a:extLst>
          </p:cNvPr>
          <p:cNvSpPr txBox="1"/>
          <p:nvPr/>
        </p:nvSpPr>
        <p:spPr>
          <a:xfrm>
            <a:off x="1361441" y="1117600"/>
            <a:ext cx="9194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Distribución porcentual de la principal fuente de ingresos de la población de 60 años y más entrevistada. Junio 2019 (n=603)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480386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1655</Words>
  <Application>Microsoft Office PowerPoint</Application>
  <PresentationFormat>Panorámica</PresentationFormat>
  <Paragraphs>322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Objetivo:</vt:lpstr>
      <vt:lpstr>Fecha de encuesta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Encuesta Componentes psicosociales de la calidad de vida de las Personas Mayores en Costa Rica 2019</dc:title>
  <dc:creator>MONICA CALDERON  SOLANO</dc:creator>
  <cp:lastModifiedBy>GUSTAVO GARITA  HIDALGO</cp:lastModifiedBy>
  <cp:revision>42</cp:revision>
  <dcterms:created xsi:type="dcterms:W3CDTF">2020-08-20T20:03:31Z</dcterms:created>
  <dcterms:modified xsi:type="dcterms:W3CDTF">2020-08-25T18:24:00Z</dcterms:modified>
</cp:coreProperties>
</file>