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8245713" cy="32404050"/>
  <p:notesSz cx="7010400" cy="9296400"/>
  <p:defaultTextStyle>
    <a:defPPr>
      <a:defRPr lang="en-US"/>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206">
          <p15:clr>
            <a:srgbClr val="A4A3A4"/>
          </p15:clr>
        </p15:guide>
        <p15:guide id="2" pos="13608">
          <p15:clr>
            <a:srgbClr val="A4A3A4"/>
          </p15:clr>
        </p15:guide>
        <p15:guide id="3" pos="151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8E"/>
    <a:srgbClr val="00ADEF"/>
    <a:srgbClr val="4B4C4F"/>
    <a:srgbClr val="737478"/>
    <a:srgbClr val="57778E"/>
    <a:srgbClr val="3C5262"/>
    <a:srgbClr val="7CA7D4"/>
    <a:srgbClr val="C97A6C"/>
    <a:srgbClr val="A74139"/>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58" autoAdjust="0"/>
  </p:normalViewPr>
  <p:slideViewPr>
    <p:cSldViewPr>
      <p:cViewPr>
        <p:scale>
          <a:sx n="10" d="100"/>
          <a:sy n="10" d="100"/>
        </p:scale>
        <p:origin x="-1812" y="-510"/>
      </p:cViewPr>
      <p:guideLst>
        <p:guide orient="horz" pos="10206"/>
        <p:guide pos="13608"/>
        <p:guide pos="151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0B3B77F7-F58F-4D09-8529-443ABF450E7F}" type="datetimeFigureOut">
              <a:rPr lang="en-US" smtClean="0"/>
              <a:t>11/12/2018</a:t>
            </a:fld>
            <a:endParaRPr lang="en-US"/>
          </a:p>
        </p:txBody>
      </p:sp>
      <p:sp>
        <p:nvSpPr>
          <p:cNvPr id="4" name="Slide Image Placeholder 3"/>
          <p:cNvSpPr>
            <a:spLocks noGrp="1" noRot="1" noChangeAspect="1"/>
          </p:cNvSpPr>
          <p:nvPr>
            <p:ph type="sldImg" idx="2"/>
          </p:nvPr>
        </p:nvSpPr>
        <p:spPr>
          <a:xfrm>
            <a:off x="1169988" y="1162050"/>
            <a:ext cx="46704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9B2F1B29-488F-4C4E-9C1F-3D5EF915494C}" type="slidenum">
              <a:rPr lang="en-US" smtClean="0"/>
              <a:t>‹Nº›</a:t>
            </a:fld>
            <a:endParaRPr lang="en-US"/>
          </a:p>
        </p:txBody>
      </p:sp>
    </p:spTree>
    <p:extLst>
      <p:ext uri="{BB962C8B-B14F-4D97-AF65-F5344CB8AC3E}">
        <p14:creationId xmlns:p14="http://schemas.microsoft.com/office/powerpoint/2010/main" val="1121434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F1B29-488F-4C4E-9C1F-3D5EF915494C}" type="slidenum">
              <a:rPr lang="en-US" smtClean="0"/>
              <a:t>1</a:t>
            </a:fld>
            <a:endParaRPr lang="en-US"/>
          </a:p>
        </p:txBody>
      </p:sp>
    </p:spTree>
    <p:extLst>
      <p:ext uri="{BB962C8B-B14F-4D97-AF65-F5344CB8AC3E}">
        <p14:creationId xmlns:p14="http://schemas.microsoft.com/office/powerpoint/2010/main" val="2220691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618429" y="10066261"/>
            <a:ext cx="41008856" cy="6945868"/>
          </a:xfrm>
          <a:prstGeom prst="rect">
            <a:avLst/>
          </a:prstGeom>
        </p:spPr>
        <p:txBody>
          <a:bodyPr/>
          <a:lstStyle/>
          <a:p>
            <a:r>
              <a:rPr lang="en-US" dirty="0"/>
              <a:t>Click to edit Master title style</a:t>
            </a:r>
            <a:endParaRPr lang="en-CA" dirty="0"/>
          </a:p>
        </p:txBody>
      </p:sp>
      <p:sp>
        <p:nvSpPr>
          <p:cNvPr id="3" name="Subtitle 2"/>
          <p:cNvSpPr>
            <a:spLocks noGrp="1"/>
          </p:cNvSpPr>
          <p:nvPr>
            <p:ph type="subTitle" idx="1"/>
          </p:nvPr>
        </p:nvSpPr>
        <p:spPr>
          <a:xfrm>
            <a:off x="7236857" y="18362296"/>
            <a:ext cx="33771999" cy="8281035"/>
          </a:xfrm>
          <a:prstGeom prst="rect">
            <a:avLst/>
          </a:prstGeom>
        </p:spPr>
        <p:txBody>
          <a:bodyPr/>
          <a:lstStyle>
            <a:lvl1pPr marL="0" indent="0" algn="ctr">
              <a:buNone/>
              <a:defRPr>
                <a:solidFill>
                  <a:schemeClr val="tx1">
                    <a:tint val="75000"/>
                  </a:schemeClr>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a:xfrm>
            <a:off x="2412286" y="30033756"/>
            <a:ext cx="11257333" cy="1725216"/>
          </a:xfrm>
          <a:prstGeom prst="rect">
            <a:avLst/>
          </a:prstGeom>
        </p:spPr>
        <p:txBody>
          <a:bodyPr/>
          <a:lstStyle/>
          <a:p>
            <a:fld id="{E4AC31E2-841C-489D-8746-15E1FE07E5DB}" type="datetimeFigureOut">
              <a:rPr lang="en-CA" smtClean="0"/>
              <a:t>12/11/2018</a:t>
            </a:fld>
            <a:endParaRPr lang="en-CA"/>
          </a:p>
        </p:txBody>
      </p:sp>
      <p:sp>
        <p:nvSpPr>
          <p:cNvPr id="5" name="Footer Placeholder 4"/>
          <p:cNvSpPr>
            <a:spLocks noGrp="1"/>
          </p:cNvSpPr>
          <p:nvPr>
            <p:ph type="ftr" sz="quarter" idx="11"/>
          </p:nvPr>
        </p:nvSpPr>
        <p:spPr>
          <a:xfrm>
            <a:off x="16483952" y="30033756"/>
            <a:ext cx="15277809" cy="1725216"/>
          </a:xfrm>
          <a:prstGeom prst="rect">
            <a:avLst/>
          </a:prstGeom>
        </p:spPr>
        <p:txBody>
          <a:bodyPr/>
          <a:lstStyle/>
          <a:p>
            <a:endParaRPr lang="en-CA" dirty="0"/>
          </a:p>
        </p:txBody>
      </p:sp>
      <p:sp>
        <p:nvSpPr>
          <p:cNvPr id="6" name="Slide Number Placeholder 5"/>
          <p:cNvSpPr>
            <a:spLocks noGrp="1"/>
          </p:cNvSpPr>
          <p:nvPr>
            <p:ph type="sldNum" sz="quarter" idx="12"/>
          </p:nvPr>
        </p:nvSpPr>
        <p:spPr>
          <a:xfrm>
            <a:off x="34576094" y="30033756"/>
            <a:ext cx="11257333" cy="1725216"/>
          </a:xfrm>
          <a:prstGeom prst="rect">
            <a:avLst/>
          </a:prstGeom>
        </p:spPr>
        <p:txBody>
          <a:bodyPr/>
          <a:lstStyle/>
          <a:p>
            <a:fld id="{814F7E1A-0356-4569-9AC6-1156243B0B83}" type="slidenum">
              <a:rPr lang="en-CA" smtClean="0"/>
              <a:t>‹Nº›</a:t>
            </a:fld>
            <a:endParaRPr lang="en-CA"/>
          </a:p>
        </p:txBody>
      </p:sp>
    </p:spTree>
    <p:extLst>
      <p:ext uri="{BB962C8B-B14F-4D97-AF65-F5344CB8AC3E}">
        <p14:creationId xmlns:p14="http://schemas.microsoft.com/office/powerpoint/2010/main" val="2236259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a:xfrm>
          <a:off x="0" y="0"/>
          <a:ext cx="0" cy="0"/>
          <a:chOff x="0" y="0"/>
          <a:chExt cx="0" cy="0"/>
        </a:xfrm>
      </p:grpSpPr>
      <p:sp>
        <p:nvSpPr>
          <p:cNvPr id="2" name="Rectangle: Rounded Corners 1"/>
          <p:cNvSpPr/>
          <p:nvPr userDrawn="1"/>
        </p:nvSpPr>
        <p:spPr>
          <a:xfrm>
            <a:off x="432224" y="504281"/>
            <a:ext cx="47309256" cy="7272808"/>
          </a:xfrm>
          <a:prstGeom prst="roundRect">
            <a:avLst/>
          </a:prstGeom>
          <a:blipFill dpi="0" rotWithShape="1">
            <a:blip r:embed="rId3">
              <a:alphaModFix amt="30000"/>
            </a:blip>
            <a:srcRect/>
            <a:stretch>
              <a:fillRect/>
            </a:stretch>
          </a:blipFill>
          <a:ln>
            <a:solidFill>
              <a:srgbClr val="00A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userDrawn="1"/>
        </p:nvSpPr>
        <p:spPr>
          <a:xfrm>
            <a:off x="0" y="0"/>
            <a:ext cx="48245713" cy="32404050"/>
          </a:xfrm>
          <a:prstGeom prst="rect">
            <a:avLst/>
          </a:prstGeom>
          <a:noFill/>
          <a:ln>
            <a:solidFill>
              <a:srgbClr val="00A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52891" y="1548292"/>
            <a:ext cx="9077754" cy="38001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75115259"/>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4320540" rtl="0" eaLnBrk="1" latinLnBrk="0" hangingPunct="1">
        <a:spcBef>
          <a:spcPct val="0"/>
        </a:spcBef>
        <a:buNone/>
        <a:defRPr sz="20800" kern="1200">
          <a:solidFill>
            <a:schemeClr val="tx1"/>
          </a:solidFill>
          <a:latin typeface="+mj-lt"/>
          <a:ea typeface="+mj-ea"/>
          <a:cs typeface="+mj-cs"/>
        </a:defRPr>
      </a:lvl1pPr>
    </p:titleStyle>
    <p:bodyStyle>
      <a:lvl1pPr marL="1620203" indent="-1620203" algn="l" defTabSz="4320540" rtl="0" eaLnBrk="1" latinLnBrk="0" hangingPunct="1">
        <a:spcBef>
          <a:spcPct val="20000"/>
        </a:spcBef>
        <a:buFont typeface="Arial" panose="020B0604020202020204" pitchFamily="34" charset="0"/>
        <a:buChar char="•"/>
        <a:defRPr sz="15100" kern="1200">
          <a:solidFill>
            <a:schemeClr val="tx1"/>
          </a:solidFill>
          <a:latin typeface="+mn-lt"/>
          <a:ea typeface="+mn-ea"/>
          <a:cs typeface="+mn-cs"/>
        </a:defRPr>
      </a:lvl1pPr>
      <a:lvl2pPr marL="3510439" indent="-1350169" algn="l" defTabSz="4320540" rtl="0" eaLnBrk="1" latinLnBrk="0" hangingPunct="1">
        <a:spcBef>
          <a:spcPct val="20000"/>
        </a:spcBef>
        <a:buFont typeface="Arial" panose="020B0604020202020204" pitchFamily="34" charset="0"/>
        <a:buChar char="–"/>
        <a:defRPr sz="13200" kern="1200">
          <a:solidFill>
            <a:schemeClr val="tx1"/>
          </a:solidFill>
          <a:latin typeface="+mn-lt"/>
          <a:ea typeface="+mn-ea"/>
          <a:cs typeface="+mn-cs"/>
        </a:defRPr>
      </a:lvl2pPr>
      <a:lvl3pPr marL="5400675" indent="-1080135" algn="l" defTabSz="4320540" rtl="0" eaLnBrk="1" latinLnBrk="0" hangingPunct="1">
        <a:spcBef>
          <a:spcPct val="20000"/>
        </a:spcBef>
        <a:buFont typeface="Arial" panose="020B0604020202020204" pitchFamily="34" charset="0"/>
        <a:buChar char="•"/>
        <a:defRPr sz="11300" kern="1200">
          <a:solidFill>
            <a:schemeClr val="tx1"/>
          </a:solidFill>
          <a:latin typeface="+mn-lt"/>
          <a:ea typeface="+mn-ea"/>
          <a:cs typeface="+mn-cs"/>
        </a:defRPr>
      </a:lvl3pPr>
      <a:lvl4pPr marL="756094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4pPr>
      <a:lvl5pPr marL="972121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5pPr>
      <a:lvl6pPr marL="1188148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6pPr>
      <a:lvl7pPr marL="1404175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7pPr>
      <a:lvl8pPr marL="1620202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8pPr>
      <a:lvl9pPr marL="18362295" indent="-1080135" algn="l" defTabSz="4320540"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9pPr>
    </p:bodyStyle>
    <p:otherStyle>
      <a:defPPr>
        <a:defRPr lang="en-US"/>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40"/>
          <p:cNvSpPr txBox="1">
            <a:spLocks noChangeArrowheads="1"/>
          </p:cNvSpPr>
          <p:nvPr/>
        </p:nvSpPr>
        <p:spPr bwMode="auto">
          <a:xfrm>
            <a:off x="11046607" y="4509737"/>
            <a:ext cx="26529461" cy="286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0266" tIns="430266" rIns="430266" bIns="430266"/>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lvl="0" algn="ctr" defTabSz="914400" eaLnBrk="1" fontAlgn="base" hangingPunct="1">
              <a:spcBef>
                <a:spcPct val="0"/>
              </a:spcBef>
              <a:spcAft>
                <a:spcPct val="0"/>
              </a:spcAft>
            </a:pPr>
            <a:r>
              <a:rPr lang="en-US" sz="3600" b="1" dirty="0">
                <a:solidFill>
                  <a:srgbClr val="000066"/>
                </a:solidFill>
                <a:latin typeface="Arial" charset="0"/>
                <a:ea typeface="+mn-ea"/>
              </a:rPr>
              <a:t>F. Araya-Ramírez, Ph.D.</a:t>
            </a:r>
            <a:r>
              <a:rPr lang="en-US" sz="3600" b="1" baseline="30000" dirty="0">
                <a:solidFill>
                  <a:srgbClr val="000066"/>
                </a:solidFill>
                <a:latin typeface="Arial" charset="0"/>
                <a:ea typeface="+mn-ea"/>
              </a:rPr>
              <a:t>1-2</a:t>
            </a:r>
            <a:r>
              <a:rPr lang="en-US" sz="3600" b="1" dirty="0">
                <a:solidFill>
                  <a:srgbClr val="000066"/>
                </a:solidFill>
                <a:latin typeface="Arial" charset="0"/>
                <a:ea typeface="+mn-ea"/>
              </a:rPr>
              <a:t>, I. </a:t>
            </a:r>
            <a:r>
              <a:rPr lang="en-US" sz="3600" b="1" dirty="0" err="1">
                <a:solidFill>
                  <a:srgbClr val="000066"/>
                </a:solidFill>
                <a:latin typeface="Arial" charset="0"/>
                <a:ea typeface="+mn-ea"/>
              </a:rPr>
              <a:t>Revuelta</a:t>
            </a:r>
            <a:r>
              <a:rPr lang="en-US" sz="3600" b="1" dirty="0">
                <a:solidFill>
                  <a:srgbClr val="000066"/>
                </a:solidFill>
                <a:latin typeface="Arial" charset="0"/>
                <a:ea typeface="+mn-ea"/>
              </a:rPr>
              <a:t>-Sánchez, MBA.</a:t>
            </a:r>
            <a:r>
              <a:rPr lang="en-US" sz="3600" b="1" baseline="30000" dirty="0">
                <a:solidFill>
                  <a:srgbClr val="000066"/>
                </a:solidFill>
                <a:latin typeface="Arial" charset="0"/>
                <a:ea typeface="+mn-ea"/>
              </a:rPr>
              <a:t>1-2</a:t>
            </a:r>
            <a:r>
              <a:rPr lang="en-US" sz="3600" b="1" dirty="0">
                <a:solidFill>
                  <a:srgbClr val="000066"/>
                </a:solidFill>
                <a:latin typeface="Arial" charset="0"/>
                <a:ea typeface="+mn-ea"/>
              </a:rPr>
              <a:t>, M. </a:t>
            </a:r>
            <a:r>
              <a:rPr lang="en-US" sz="3600" b="1" dirty="0" err="1">
                <a:solidFill>
                  <a:srgbClr val="000066"/>
                </a:solidFill>
                <a:latin typeface="Arial" charset="0"/>
                <a:ea typeface="+mn-ea"/>
              </a:rPr>
              <a:t>Morera</a:t>
            </a:r>
            <a:r>
              <a:rPr lang="en-US" sz="3600" b="1" dirty="0">
                <a:solidFill>
                  <a:srgbClr val="000066"/>
                </a:solidFill>
                <a:latin typeface="Arial" charset="0"/>
                <a:ea typeface="+mn-ea"/>
              </a:rPr>
              <a:t>-Castro, Ph.D.</a:t>
            </a:r>
            <a:r>
              <a:rPr lang="en-US" sz="3600" b="1" baseline="30000" dirty="0">
                <a:solidFill>
                  <a:srgbClr val="000066"/>
                </a:solidFill>
                <a:latin typeface="Arial" charset="0"/>
                <a:ea typeface="+mn-ea"/>
              </a:rPr>
              <a:t>1</a:t>
            </a:r>
            <a:r>
              <a:rPr lang="en-US" sz="3600" b="1" dirty="0">
                <a:solidFill>
                  <a:srgbClr val="000066"/>
                </a:solidFill>
                <a:latin typeface="Arial" charset="0"/>
                <a:ea typeface="+mn-ea"/>
              </a:rPr>
              <a:t> and C. Carranza-Torre, MBA.</a:t>
            </a:r>
            <a:r>
              <a:rPr lang="en-US" sz="3600" b="1" baseline="30000" dirty="0">
                <a:solidFill>
                  <a:srgbClr val="000066"/>
                </a:solidFill>
                <a:latin typeface="Arial" charset="0"/>
                <a:ea typeface="+mn-ea"/>
              </a:rPr>
              <a:t>2</a:t>
            </a:r>
            <a:endParaRPr lang="en-US" sz="3600" b="1" dirty="0">
              <a:solidFill>
                <a:srgbClr val="000066"/>
              </a:solidFill>
              <a:latin typeface="Arial" charset="0"/>
              <a:ea typeface="+mn-ea"/>
            </a:endParaRPr>
          </a:p>
          <a:p>
            <a:pPr lvl="0" algn="ctr" defTabSz="914400" eaLnBrk="1" fontAlgn="base" hangingPunct="1">
              <a:spcBef>
                <a:spcPct val="0"/>
              </a:spcBef>
              <a:spcAft>
                <a:spcPct val="0"/>
              </a:spcAft>
            </a:pPr>
            <a:r>
              <a:rPr lang="en-US" sz="3600" b="1" baseline="30000" dirty="0">
                <a:solidFill>
                  <a:srgbClr val="000066"/>
                </a:solidFill>
                <a:latin typeface="Arial" charset="0"/>
                <a:ea typeface="+mn-ea"/>
              </a:rPr>
              <a:t>1</a:t>
            </a:r>
            <a:r>
              <a:rPr lang="en-US" sz="3600" b="1" dirty="0">
                <a:solidFill>
                  <a:srgbClr val="000066"/>
                </a:solidFill>
                <a:latin typeface="Arial" charset="0"/>
                <a:ea typeface="+mn-ea"/>
              </a:rPr>
              <a:t>School of Human Movement Science and Quality of Life, Universidad Nacional, Heredia, Costa Rica </a:t>
            </a:r>
          </a:p>
          <a:p>
            <a:pPr lvl="0" algn="ctr" defTabSz="914400" eaLnBrk="1" fontAlgn="base" hangingPunct="1">
              <a:spcBef>
                <a:spcPct val="0"/>
              </a:spcBef>
              <a:spcAft>
                <a:spcPct val="0"/>
              </a:spcAft>
            </a:pPr>
            <a:r>
              <a:rPr lang="en-US" sz="3600" b="1" baseline="30000" dirty="0">
                <a:solidFill>
                  <a:srgbClr val="000066"/>
                </a:solidFill>
                <a:latin typeface="Arial" charset="0"/>
                <a:ea typeface="+mn-ea"/>
              </a:rPr>
              <a:t>2</a:t>
            </a:r>
            <a:r>
              <a:rPr lang="en-US" sz="3600" b="1" dirty="0">
                <a:solidFill>
                  <a:srgbClr val="000066"/>
                </a:solidFill>
                <a:latin typeface="Arial" charset="0"/>
                <a:ea typeface="+mn-ea"/>
              </a:rPr>
              <a:t>Exercise is Medicine, Costa Rica </a:t>
            </a:r>
            <a:r>
              <a:rPr lang="en-US" sz="2800" b="1" dirty="0">
                <a:solidFill>
                  <a:srgbClr val="000066"/>
                </a:solidFill>
                <a:latin typeface="Arial" charset="0"/>
                <a:ea typeface="+mn-ea"/>
              </a:rPr>
              <a:t/>
            </a:r>
            <a:br>
              <a:rPr lang="en-US" sz="2800" b="1" dirty="0">
                <a:solidFill>
                  <a:srgbClr val="000066"/>
                </a:solidFill>
                <a:latin typeface="Arial" charset="0"/>
                <a:ea typeface="+mn-ea"/>
              </a:rPr>
            </a:br>
            <a:endParaRPr lang="en-US" sz="2800" b="1" dirty="0">
              <a:solidFill>
                <a:srgbClr val="000066"/>
              </a:solidFill>
              <a:latin typeface="Arial" charset="0"/>
              <a:ea typeface="+mn-ea"/>
            </a:endParaRPr>
          </a:p>
        </p:txBody>
      </p:sp>
      <p:sp>
        <p:nvSpPr>
          <p:cNvPr id="29" name="Rectangle: Rounded Corners 28"/>
          <p:cNvSpPr>
            <a:spLocks noChangeArrowheads="1"/>
          </p:cNvSpPr>
          <p:nvPr/>
        </p:nvSpPr>
        <p:spPr bwMode="auto">
          <a:xfrm>
            <a:off x="723137" y="7806036"/>
            <a:ext cx="15467059" cy="11204301"/>
          </a:xfrm>
          <a:prstGeom prst="roundRect">
            <a:avLst>
              <a:gd name="adj" fmla="val 6194"/>
            </a:avLst>
          </a:prstGeom>
          <a:solidFill>
            <a:schemeClr val="bg1"/>
          </a:solidFill>
          <a:ln w="12700">
            <a:solidFill>
              <a:srgbClr val="57778E"/>
            </a:solidFill>
          </a:ln>
          <a:effectLst/>
          <a:extLst/>
        </p:spPr>
        <p:txBody>
          <a:bodyPr lIns="375509" tIns="375509" rIns="375509" bIns="375509"/>
          <a:lstStyle/>
          <a:p>
            <a:pPr defTabSz="952097" eaLnBrk="0" hangingPunct="0">
              <a:spcBef>
                <a:spcPct val="50000"/>
              </a:spcBef>
            </a:pPr>
            <a:r>
              <a:rPr lang="en-US" sz="5500" b="1" cap="all" dirty="0">
                <a:solidFill>
                  <a:srgbClr val="002060"/>
                </a:solidFill>
              </a:rPr>
              <a:t>Introduction</a:t>
            </a:r>
          </a:p>
          <a:p>
            <a:pPr>
              <a:lnSpc>
                <a:spcPct val="125000"/>
              </a:lnSpc>
              <a:spcAft>
                <a:spcPts val="0"/>
              </a:spcAft>
            </a:pPr>
            <a:r>
              <a:rPr lang="en-US" sz="3000" dirty="0" smtClean="0"/>
              <a:t>Overweight and obesity in children have increased dramatically in recent years, both in developed as well as in developing countries such as Costa Rica.</a:t>
            </a:r>
            <a:r>
              <a:rPr lang="en-US" sz="3200" b="1" baseline="30000" dirty="0" smtClean="0">
                <a:solidFill>
                  <a:srgbClr val="002060"/>
                </a:solidFill>
              </a:rPr>
              <a:t>1-2</a:t>
            </a:r>
            <a:r>
              <a:rPr lang="en-US" sz="3200" dirty="0" smtClean="0"/>
              <a:t> </a:t>
            </a:r>
            <a:r>
              <a:rPr lang="en-US" sz="3000" dirty="0" smtClean="0"/>
              <a:t>According to the Costa Rica National Nutrition Survey (2008-2009), the prevalence of overweight and obesity is alarming. Children aged 5 to 12, presented 11.8% overweight and 9.6% obesity, with girls slightly more obese than boys, 10.1% and 9.2% respectively.</a:t>
            </a:r>
            <a:r>
              <a:rPr lang="en-US" sz="3200" b="1" baseline="30000" dirty="0" smtClean="0">
                <a:solidFill>
                  <a:srgbClr val="002060"/>
                </a:solidFill>
              </a:rPr>
              <a:t>2</a:t>
            </a:r>
            <a:r>
              <a:rPr lang="en-US" sz="3000" dirty="0" smtClean="0"/>
              <a:t> Childhood obesity has been associated with a higher risk of non-communicable diseases (NCDs) and physical inactivity is a risk factor for obesity and NCDs. Children who are overweight or obese, have an increased risk of developing traditional coronary risk factors such as hypertension, high cholesterol</a:t>
            </a:r>
          </a:p>
          <a:p>
            <a:pPr>
              <a:lnSpc>
                <a:spcPct val="125000"/>
              </a:lnSpc>
              <a:spcAft>
                <a:spcPts val="0"/>
              </a:spcAft>
            </a:pPr>
            <a:r>
              <a:rPr lang="en-US" sz="3000" dirty="0" smtClean="0"/>
              <a:t> and diabetes mellitus.</a:t>
            </a:r>
            <a:r>
              <a:rPr lang="en-US" sz="3200" b="1" baseline="30000" dirty="0" smtClean="0">
                <a:solidFill>
                  <a:srgbClr val="002060"/>
                </a:solidFill>
              </a:rPr>
              <a:t>3</a:t>
            </a:r>
            <a:r>
              <a:rPr lang="en-US" sz="3000" dirty="0" smtClean="0"/>
              <a:t> School-based physical activity (PA) programs have proven to improve health and fitness as well as reduce obesity in children, which will probably result in a lower risk of NCDs during adulthood.</a:t>
            </a:r>
            <a:r>
              <a:rPr lang="en-US" sz="3200" b="1" baseline="30000" dirty="0" smtClean="0">
                <a:solidFill>
                  <a:srgbClr val="002060"/>
                </a:solidFill>
              </a:rPr>
              <a:t>4</a:t>
            </a:r>
            <a:r>
              <a:rPr lang="en-US" sz="3000" dirty="0" smtClean="0"/>
              <a:t> The evidence also indicates that the best primary strategy for improving the long-term health fitness of children and adolescents through PA, can be to create and implement lifestyle models that last during adulthood, in which regular PA is a key factor. The PA Guidelines for Americans indicate that children should perform 60 minutes or more of daily PA and that most of it, should be of moderate or vigorous intensity. In addition, people who cannot meet these minimum recommendations can benefit from less PA.</a:t>
            </a:r>
            <a:r>
              <a:rPr lang="en-US" sz="3200" b="1" baseline="30000" dirty="0" smtClean="0">
                <a:solidFill>
                  <a:srgbClr val="002060"/>
                </a:solidFill>
              </a:rPr>
              <a:t>5</a:t>
            </a:r>
            <a:endParaRPr lang="en-US" sz="3000" dirty="0" smtClean="0">
              <a:ea typeface="Calibri" panose="020F0502020204030204" pitchFamily="34" charset="0"/>
              <a:cs typeface="Times New Roman" panose="02020603050405020304" pitchFamily="18" charset="0"/>
            </a:endParaRPr>
          </a:p>
          <a:p>
            <a:pPr defTabSz="952097"/>
            <a:endParaRPr lang="en-AU" sz="3000" dirty="0">
              <a:solidFill>
                <a:srgbClr val="4B4C4F"/>
              </a:solidFill>
              <a:latin typeface="Arial" charset="0"/>
            </a:endParaRPr>
          </a:p>
        </p:txBody>
      </p:sp>
      <p:sp>
        <p:nvSpPr>
          <p:cNvPr id="30" name="Rectangle: Rounded Corners 29"/>
          <p:cNvSpPr>
            <a:spLocks noChangeArrowheads="1"/>
          </p:cNvSpPr>
          <p:nvPr/>
        </p:nvSpPr>
        <p:spPr bwMode="auto">
          <a:xfrm>
            <a:off x="32216555" y="7868958"/>
            <a:ext cx="15385554" cy="13596217"/>
          </a:xfrm>
          <a:prstGeom prst="roundRect">
            <a:avLst>
              <a:gd name="adj" fmla="val 3389"/>
            </a:avLst>
          </a:prstGeom>
          <a:solidFill>
            <a:schemeClr val="bg1"/>
          </a:solidFill>
          <a:ln w="12700">
            <a:solidFill>
              <a:srgbClr val="57778E"/>
            </a:solidFill>
            <a:miter lim="800000"/>
            <a:headEnd/>
            <a:tailEnd/>
          </a:ln>
          <a:effectLst/>
          <a:extLst/>
        </p:spPr>
        <p:txBody>
          <a:bodyPr lIns="375509" tIns="375509" rIns="375509" bIns="375509"/>
          <a:lstStyle/>
          <a:p>
            <a:pPr defTabSz="952097" eaLnBrk="0" hangingPunct="0">
              <a:spcBef>
                <a:spcPct val="50000"/>
              </a:spcBef>
            </a:pPr>
            <a:endParaRPr lang="en-US" sz="5500" b="1" cap="all" dirty="0" smtClean="0">
              <a:solidFill>
                <a:srgbClr val="002060"/>
              </a:solidFill>
            </a:endParaRPr>
          </a:p>
          <a:p>
            <a:pPr defTabSz="952097" eaLnBrk="0" hangingPunct="0">
              <a:spcBef>
                <a:spcPct val="50000"/>
              </a:spcBef>
            </a:pPr>
            <a:endParaRPr lang="en-US" sz="5500" b="1" cap="all" dirty="0">
              <a:solidFill>
                <a:srgbClr val="002060"/>
              </a:solidFill>
            </a:endParaRPr>
          </a:p>
          <a:p>
            <a:pPr defTabSz="952097" eaLnBrk="0" hangingPunct="0">
              <a:spcBef>
                <a:spcPct val="50000"/>
              </a:spcBef>
            </a:pPr>
            <a:endParaRPr lang="en-US" sz="5500" b="1" cap="all" dirty="0" smtClean="0">
              <a:solidFill>
                <a:srgbClr val="002060"/>
              </a:solidFill>
            </a:endParaRPr>
          </a:p>
          <a:p>
            <a:pPr defTabSz="952097" eaLnBrk="0" hangingPunct="0">
              <a:spcBef>
                <a:spcPct val="50000"/>
              </a:spcBef>
            </a:pPr>
            <a:endParaRPr lang="en-US" sz="5500" b="1" cap="all" dirty="0">
              <a:solidFill>
                <a:srgbClr val="002060"/>
              </a:solidFill>
            </a:endParaRPr>
          </a:p>
          <a:p>
            <a:pPr defTabSz="952097" eaLnBrk="0" hangingPunct="0">
              <a:spcBef>
                <a:spcPct val="50000"/>
              </a:spcBef>
            </a:pPr>
            <a:endParaRPr lang="en-US" sz="5500" b="1" cap="all" dirty="0" smtClean="0">
              <a:solidFill>
                <a:srgbClr val="002060"/>
              </a:solidFill>
            </a:endParaRPr>
          </a:p>
          <a:p>
            <a:pPr lvl="0" defTabSz="952097" eaLnBrk="0" hangingPunct="0"/>
            <a:endParaRPr lang="en-US" sz="5500" b="1" cap="all" dirty="0" smtClean="0">
              <a:solidFill>
                <a:srgbClr val="002060"/>
              </a:solidFill>
            </a:endParaRPr>
          </a:p>
          <a:p>
            <a:pPr lvl="0" defTabSz="952097" eaLnBrk="0" hangingPunct="0"/>
            <a:endParaRPr lang="en-US" sz="5500" b="1" cap="all" dirty="0" smtClean="0">
              <a:solidFill>
                <a:srgbClr val="002060"/>
              </a:solidFill>
            </a:endParaRPr>
          </a:p>
          <a:p>
            <a:pPr lvl="0" algn="just" defTabSz="4806950" fontAlgn="base">
              <a:spcBef>
                <a:spcPct val="0"/>
              </a:spcBef>
              <a:spcAft>
                <a:spcPct val="0"/>
              </a:spcAft>
            </a:pPr>
            <a:endParaRPr lang="en-US" sz="5500" b="1" cap="all" dirty="0">
              <a:solidFill>
                <a:srgbClr val="002060"/>
              </a:solidFill>
            </a:endParaRPr>
          </a:p>
          <a:p>
            <a:pPr lvl="0" algn="just" defTabSz="4806950" fontAlgn="base">
              <a:spcBef>
                <a:spcPct val="0"/>
              </a:spcBef>
              <a:spcAft>
                <a:spcPct val="0"/>
              </a:spcAft>
            </a:pPr>
            <a:endParaRPr lang="en-US" sz="2000" b="1" dirty="0" smtClean="0">
              <a:solidFill>
                <a:srgbClr val="000066"/>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r>
              <a:rPr lang="en-US" sz="2000" b="1" dirty="0" smtClean="0">
                <a:solidFill>
                  <a:srgbClr val="000066"/>
                </a:solidFill>
                <a:ea typeface="Calibri" panose="020F0502020204030204" pitchFamily="34" charset="0"/>
                <a:cs typeface="Times New Roman" panose="02020603050405020304" pitchFamily="18" charset="0"/>
              </a:rPr>
              <a:t>Table </a:t>
            </a:r>
            <a:r>
              <a:rPr lang="en-US" sz="2000" b="1" dirty="0">
                <a:solidFill>
                  <a:srgbClr val="000066"/>
                </a:solidFill>
                <a:ea typeface="Calibri" panose="020F0502020204030204" pitchFamily="34" charset="0"/>
                <a:cs typeface="Times New Roman" panose="02020603050405020304" pitchFamily="18" charset="0"/>
              </a:rPr>
              <a:t>2.</a:t>
            </a:r>
            <a:r>
              <a:rPr lang="en-US" sz="2000" dirty="0">
                <a:solidFill>
                  <a:srgbClr val="000066"/>
                </a:solidFill>
                <a:ea typeface="Calibri" panose="020F0502020204030204" pitchFamily="34" charset="0"/>
                <a:cs typeface="Times New Roman" panose="02020603050405020304" pitchFamily="18" charset="0"/>
              </a:rPr>
              <a:t> Differences between pre-and post anthropometric, physiological variables and questionnaires scores of the children. Values are expressed as means + 1 </a:t>
            </a:r>
            <a:r>
              <a:rPr lang="en-US" sz="2000" dirty="0">
                <a:solidFill>
                  <a:srgbClr val="000066"/>
                </a:solidFill>
                <a:ea typeface="Calibri" panose="020F0502020204030204" pitchFamily="34" charset="0"/>
                <a:cs typeface="Times New Roman" panose="02020603050405020304" pitchFamily="18" charset="0"/>
                <a:sym typeface="Symbol" pitchFamily="18" charset="2"/>
              </a:rPr>
              <a:t>standard deviation. Abbreviations: yrs., years; </a:t>
            </a:r>
            <a:r>
              <a:rPr lang="en-US" sz="2000" dirty="0">
                <a:solidFill>
                  <a:srgbClr val="000066"/>
                </a:solidFill>
                <a:ea typeface="Calibri" panose="020F0502020204030204" pitchFamily="34" charset="0"/>
                <a:cs typeface="Times New Roman" panose="02020603050405020304" pitchFamily="18" charset="0"/>
                <a:sym typeface="Symbol"/>
              </a:rPr>
              <a:t>BMI, Body Mass Index; WC, waist circumference; HR, heart rate; BP, blood pressure; </a:t>
            </a:r>
            <a:r>
              <a:rPr lang="en-US" sz="2000" dirty="0">
                <a:solidFill>
                  <a:srgbClr val="002060"/>
                </a:solidFill>
                <a:ea typeface="Calibri" panose="020F0502020204030204" pitchFamily="34" charset="0"/>
                <a:cs typeface="Times New Roman" panose="02020603050405020304" pitchFamily="18" charset="0"/>
                <a:sym typeface="Symbol"/>
              </a:rPr>
              <a:t>PACER, </a:t>
            </a:r>
            <a:r>
              <a:rPr lang="en-US" sz="2000" dirty="0">
                <a:solidFill>
                  <a:srgbClr val="002060"/>
                </a:solidFill>
              </a:rPr>
              <a:t>Progressive Aerobic Cardiovascular Endurance Run;</a:t>
            </a:r>
            <a:r>
              <a:rPr lang="en-US" sz="2000" dirty="0">
                <a:solidFill>
                  <a:prstClr val="black"/>
                </a:solidFill>
              </a:rPr>
              <a:t> </a:t>
            </a:r>
            <a:r>
              <a:rPr lang="en-US" sz="2000" dirty="0">
                <a:solidFill>
                  <a:srgbClr val="000066"/>
                </a:solidFill>
                <a:ea typeface="Calibri" panose="020F0502020204030204" pitchFamily="34" charset="0"/>
                <a:cs typeface="Times New Roman" panose="02020603050405020304" pitchFamily="18" charset="0"/>
                <a:sym typeface="Symbol"/>
              </a:rPr>
              <a:t>PAQ-C, Physical Activity Questionnaire for Older Children; CPAFPI, Pictorial Physical Activity Questionnaire for infant.</a:t>
            </a:r>
            <a:r>
              <a:rPr lang="en-US" sz="2000" dirty="0">
                <a:solidFill>
                  <a:srgbClr val="000066"/>
                </a:solidFill>
                <a:ea typeface="Calibri" panose="020F0502020204030204" pitchFamily="34" charset="0"/>
                <a:cs typeface="Times New Roman" panose="02020603050405020304" pitchFamily="18" charset="0"/>
                <a:sym typeface="Symbol" pitchFamily="18" charset="2"/>
              </a:rPr>
              <a:t> </a:t>
            </a:r>
            <a:endParaRPr lang="en-US" sz="5500" b="1" cap="all" dirty="0" smtClean="0">
              <a:solidFill>
                <a:srgbClr val="002060"/>
              </a:solidFill>
            </a:endParaRPr>
          </a:p>
          <a:p>
            <a:pPr lvl="0" defTabSz="952097" eaLnBrk="0" hangingPunct="0"/>
            <a:r>
              <a:rPr lang="en-US" sz="5500" b="1" cap="all" dirty="0" smtClean="0">
                <a:solidFill>
                  <a:srgbClr val="002060"/>
                </a:solidFill>
              </a:rPr>
              <a:t>Conclusion</a:t>
            </a:r>
            <a:endParaRPr lang="en-US" sz="5500" b="1" cap="all" dirty="0">
              <a:solidFill>
                <a:srgbClr val="002060"/>
              </a:solidFill>
            </a:endParaRPr>
          </a:p>
          <a:p>
            <a:pPr lvl="0" algn="just"/>
            <a:r>
              <a:rPr lang="en-US" sz="3000" dirty="0">
                <a:solidFill>
                  <a:prstClr val="black"/>
                </a:solidFill>
                <a:ea typeface="Calibri" panose="020F0502020204030204" pitchFamily="34" charset="0"/>
                <a:cs typeface="Times New Roman" panose="02020603050405020304" pitchFamily="18" charset="0"/>
              </a:rPr>
              <a:t>Children decreased SBP and WC after the six-week school-based physical activity program with no improvement in body composition, aerobic capacity and physical activity levels</a:t>
            </a:r>
            <a:r>
              <a:rPr lang="en-US" sz="3000" dirty="0" smtClean="0">
                <a:solidFill>
                  <a:prstClr val="black"/>
                </a:solidFill>
                <a:ea typeface="Calibri" panose="020F0502020204030204" pitchFamily="34" charset="0"/>
                <a:cs typeface="Times New Roman" panose="02020603050405020304" pitchFamily="18" charset="0"/>
              </a:rPr>
              <a:t>. Findings from this study support small improvement in some health fitness components of children with </a:t>
            </a:r>
            <a:r>
              <a:rPr lang="en-US" sz="3000" dirty="0">
                <a:solidFill>
                  <a:prstClr val="black"/>
                </a:solidFill>
              </a:rPr>
              <a:t>15 minutes per day at a low </a:t>
            </a:r>
            <a:r>
              <a:rPr lang="en-US" sz="3000" dirty="0" smtClean="0">
                <a:solidFill>
                  <a:prstClr val="black"/>
                </a:solidFill>
              </a:rPr>
              <a:t>or </a:t>
            </a:r>
            <a:r>
              <a:rPr lang="en-US" sz="3000" dirty="0">
                <a:solidFill>
                  <a:prstClr val="black"/>
                </a:solidFill>
              </a:rPr>
              <a:t>moderate </a:t>
            </a:r>
            <a:r>
              <a:rPr lang="en-US" sz="3000" dirty="0" smtClean="0">
                <a:solidFill>
                  <a:prstClr val="black"/>
                </a:solidFill>
              </a:rPr>
              <a:t>intensity </a:t>
            </a:r>
            <a:r>
              <a:rPr lang="en-US" sz="3000" dirty="0" smtClean="0">
                <a:solidFill>
                  <a:prstClr val="black"/>
                </a:solidFill>
                <a:ea typeface="Calibri" panose="020F0502020204030204" pitchFamily="34" charset="0"/>
                <a:cs typeface="Times New Roman" panose="02020603050405020304" pitchFamily="18" charset="0"/>
              </a:rPr>
              <a:t>physical activity.</a:t>
            </a:r>
            <a:endParaRPr lang="en-US" sz="3000" dirty="0">
              <a:solidFill>
                <a:prstClr val="black"/>
              </a:solidFill>
              <a:ea typeface="Calibri" panose="020F0502020204030204" pitchFamily="34" charset="0"/>
              <a:cs typeface="Times New Roman" panose="02020603050405020304" pitchFamily="18" charset="0"/>
            </a:endParaRPr>
          </a:p>
          <a:p>
            <a:pPr defTabSz="952097" eaLnBrk="0" hangingPunct="0"/>
            <a:endParaRPr lang="en-US" sz="5500" b="1" cap="all" dirty="0" smtClean="0">
              <a:solidFill>
                <a:srgbClr val="002060"/>
              </a:solidFill>
            </a:endParaRPr>
          </a:p>
          <a:p>
            <a:pPr defTabSz="952097" eaLnBrk="0" hangingPunct="0">
              <a:spcBef>
                <a:spcPct val="50000"/>
              </a:spcBef>
            </a:pPr>
            <a:endParaRPr lang="en-US" sz="5500" b="1" cap="all" dirty="0" smtClean="0">
              <a:solidFill>
                <a:srgbClr val="002060"/>
              </a:solidFill>
            </a:endParaRPr>
          </a:p>
          <a:p>
            <a:pPr defTabSz="952097" eaLnBrk="0" hangingPunct="0">
              <a:spcBef>
                <a:spcPct val="50000"/>
              </a:spcBef>
            </a:pPr>
            <a:endParaRPr lang="en-US" sz="5500" b="1" cap="all" dirty="0" smtClean="0">
              <a:solidFill>
                <a:srgbClr val="002060"/>
              </a:solidFill>
            </a:endParaRPr>
          </a:p>
          <a:p>
            <a:pPr defTabSz="952097" eaLnBrk="0" hangingPunct="0"/>
            <a:endParaRPr lang="en-US" sz="5500" b="1" cap="all" dirty="0" smtClean="0">
              <a:solidFill>
                <a:srgbClr val="002060"/>
              </a:solidFill>
            </a:endParaRPr>
          </a:p>
          <a:p>
            <a:pPr defTabSz="952097"/>
            <a:endParaRPr lang="en-US" sz="3993" b="1" dirty="0">
              <a:solidFill>
                <a:srgbClr val="4B4C4F"/>
              </a:solidFill>
              <a:cs typeface="Arial" charset="0"/>
            </a:endParaRPr>
          </a:p>
        </p:txBody>
      </p:sp>
      <p:sp>
        <p:nvSpPr>
          <p:cNvPr id="31" name="Rectangle: Rounded Corners 30"/>
          <p:cNvSpPr>
            <a:spLocks noChangeArrowheads="1"/>
          </p:cNvSpPr>
          <p:nvPr/>
        </p:nvSpPr>
        <p:spPr bwMode="auto">
          <a:xfrm>
            <a:off x="16695143" y="7868959"/>
            <a:ext cx="14616657" cy="23958802"/>
          </a:xfrm>
          <a:prstGeom prst="roundRect">
            <a:avLst>
              <a:gd name="adj" fmla="val 2504"/>
            </a:avLst>
          </a:prstGeom>
          <a:solidFill>
            <a:schemeClr val="bg1"/>
          </a:solidFill>
          <a:ln w="12700">
            <a:solidFill>
              <a:srgbClr val="57778E"/>
            </a:solidFill>
            <a:miter lim="800000"/>
            <a:headEnd/>
            <a:tailEnd/>
          </a:ln>
          <a:effectLst/>
          <a:extLst/>
        </p:spPr>
        <p:txBody>
          <a:bodyPr lIns="375509" tIns="375509" rIns="375509" bIns="375509" numCol="1" spcCol="720685"/>
          <a:lstStyle/>
          <a:p>
            <a:pPr lvl="0" algn="just" defTabSz="4806950">
              <a:lnSpc>
                <a:spcPct val="125000"/>
              </a:lnSpc>
            </a:pPr>
            <a:r>
              <a:rPr lang="en-US" sz="3200" b="1" dirty="0" smtClean="0">
                <a:solidFill>
                  <a:srgbClr val="002060"/>
                </a:solidFill>
              </a:rPr>
              <a:t>School-based </a:t>
            </a:r>
            <a:r>
              <a:rPr lang="en-US" sz="3200" b="1" dirty="0">
                <a:solidFill>
                  <a:srgbClr val="002060"/>
                </a:solidFill>
              </a:rPr>
              <a:t>Physical Activity Program</a:t>
            </a:r>
          </a:p>
          <a:p>
            <a:pPr lvl="0" algn="just" defTabSz="4806950">
              <a:lnSpc>
                <a:spcPct val="125000"/>
              </a:lnSpc>
            </a:pPr>
            <a:r>
              <a:rPr lang="en-US" sz="3000" dirty="0" smtClean="0"/>
              <a:t>The school-based PA program (Active Flag Program) consisted in the implementation of a model in which a series of directed PA routines were designed and executed on a daily basis during the five school days, 15 minutes per day at a low and moderate intensity. The model as well as the routines, were designed by an EIM member, and the physical education (PE) school staff was trained in order to implement the model which included directing all the routines as well as other activities regarding promotion of PA for the school community. The PA routines were carried out by all students as well as school staff, officials and parents who were invited to participate; all of them simultaneously active in the central school yard. The Active Flag Program also contemplated the design and application of some complementary actions aimed at promoting healthy lifestyles.</a:t>
            </a:r>
            <a:endParaRPr lang="en-US" sz="3000" b="1" dirty="0" smtClean="0">
              <a:solidFill>
                <a:srgbClr val="002060"/>
              </a:solidFill>
              <a:latin typeface="Arial Black" pitchFamily="34" charset="0"/>
            </a:endParaRPr>
          </a:p>
          <a:p>
            <a:pPr lvl="0" algn="just" defTabSz="4806950">
              <a:lnSpc>
                <a:spcPct val="125000"/>
              </a:lnSpc>
            </a:pPr>
            <a:r>
              <a:rPr lang="en-US" sz="3000" b="1" dirty="0" smtClean="0">
                <a:solidFill>
                  <a:srgbClr val="002060"/>
                </a:solidFill>
              </a:rPr>
              <a:t>Statistical Analysis</a:t>
            </a:r>
            <a:endParaRPr lang="en-US" sz="3000" b="1" dirty="0" smtClean="0">
              <a:solidFill>
                <a:prstClr val="black"/>
              </a:solidFill>
            </a:endParaRPr>
          </a:p>
          <a:p>
            <a:pPr lvl="0" algn="just" defTabSz="4806950">
              <a:lnSpc>
                <a:spcPct val="125000"/>
              </a:lnSpc>
            </a:pPr>
            <a:r>
              <a:rPr lang="en-US" sz="3000" dirty="0" smtClean="0">
                <a:solidFill>
                  <a:prstClr val="black"/>
                </a:solidFill>
              </a:rPr>
              <a:t>All </a:t>
            </a:r>
            <a:r>
              <a:rPr lang="en-US" sz="3000" dirty="0">
                <a:solidFill>
                  <a:prstClr val="black"/>
                </a:solidFill>
              </a:rPr>
              <a:t>data </a:t>
            </a:r>
            <a:r>
              <a:rPr lang="en-US" sz="3000" dirty="0" smtClean="0">
                <a:solidFill>
                  <a:prstClr val="black"/>
                </a:solidFill>
              </a:rPr>
              <a:t>was </a:t>
            </a:r>
            <a:r>
              <a:rPr lang="en-US" sz="3000" dirty="0">
                <a:solidFill>
                  <a:prstClr val="black"/>
                </a:solidFill>
              </a:rPr>
              <a:t>analyzed using SPSS statistical package, version 21.0. Descriptive statistics are presented as means and standard deviation (M ± SD).  Paired T-Test was used to compare variables of interest (weight, BMI, Body fat. WC, HR, SBP, DBP, PACER, PAQ-C AND CAPAFPI)</a:t>
            </a:r>
            <a:r>
              <a:rPr lang="en-US" sz="3000" dirty="0">
                <a:solidFill>
                  <a:srgbClr val="000066"/>
                </a:solidFill>
                <a:latin typeface="Arial" charset="0"/>
              </a:rPr>
              <a:t> </a:t>
            </a:r>
            <a:r>
              <a:rPr lang="en-US" sz="3000" dirty="0">
                <a:solidFill>
                  <a:prstClr val="black"/>
                </a:solidFill>
              </a:rPr>
              <a:t>at the beginning and after completing a six-week PA </a:t>
            </a:r>
            <a:r>
              <a:rPr lang="en-US" sz="3000" dirty="0" smtClean="0">
                <a:solidFill>
                  <a:prstClr val="black"/>
                </a:solidFill>
              </a:rPr>
              <a:t>program. </a:t>
            </a:r>
            <a:r>
              <a:rPr lang="en-US" sz="3000" dirty="0">
                <a:solidFill>
                  <a:prstClr val="black"/>
                </a:solidFill>
              </a:rPr>
              <a:t>Statistical significance was set a priori at p ≤ 0.05.</a:t>
            </a:r>
            <a:endParaRPr lang="en-AU" sz="3000" dirty="0">
              <a:solidFill>
                <a:prstClr val="black"/>
              </a:solidFill>
            </a:endParaRPr>
          </a:p>
          <a:p>
            <a:pPr defTabSz="952097" eaLnBrk="0" hangingPunct="0">
              <a:spcBef>
                <a:spcPct val="50000"/>
              </a:spcBef>
            </a:pPr>
            <a:r>
              <a:rPr lang="en-US" sz="5400" b="1" cap="all" dirty="0" smtClean="0">
                <a:solidFill>
                  <a:srgbClr val="002060"/>
                </a:solidFill>
              </a:rPr>
              <a:t>Result(s)</a:t>
            </a:r>
            <a:endParaRPr lang="en-AU" sz="3000" dirty="0" smtClean="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a:solidFill>
                <a:srgbClr val="4B4C4F"/>
              </a:solidFill>
              <a:latin typeface="+mj-lt"/>
            </a:endParaRPr>
          </a:p>
          <a:p>
            <a:pPr defTabSz="952097" eaLnBrk="0" hangingPunct="0">
              <a:spcBef>
                <a:spcPct val="50000"/>
              </a:spcBef>
            </a:pPr>
            <a:endParaRPr lang="en-AU" sz="3000" dirty="0" smtClean="0">
              <a:solidFill>
                <a:srgbClr val="4B4C4F"/>
              </a:solidFill>
            </a:endParaRPr>
          </a:p>
          <a:p>
            <a:pPr lvl="0" algn="just" defTabSz="4806950" fontAlgn="base">
              <a:spcBef>
                <a:spcPct val="0"/>
              </a:spcBef>
              <a:spcAft>
                <a:spcPct val="0"/>
              </a:spcAft>
            </a:pPr>
            <a:endParaRPr lang="en-US" sz="2800" b="1" dirty="0" smtClean="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endParaRPr lang="en-US" sz="2800" b="1" dirty="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endParaRPr lang="en-US" sz="2800" b="1" dirty="0" smtClean="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endParaRPr lang="en-US" sz="2800" b="1" dirty="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endParaRPr lang="en-US" sz="2800" b="1" dirty="0" smtClean="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endParaRPr lang="en-US" sz="2800" b="1" dirty="0">
              <a:solidFill>
                <a:prstClr val="black"/>
              </a:solidFill>
              <a:ea typeface="Calibri" panose="020F0502020204030204" pitchFamily="34" charset="0"/>
              <a:cs typeface="Times New Roman" panose="02020603050405020304" pitchFamily="18" charset="0"/>
            </a:endParaRPr>
          </a:p>
          <a:p>
            <a:pPr lvl="0" algn="just" defTabSz="4806950" fontAlgn="base">
              <a:spcBef>
                <a:spcPct val="0"/>
              </a:spcBef>
              <a:spcAft>
                <a:spcPct val="0"/>
              </a:spcAft>
            </a:pPr>
            <a:r>
              <a:rPr lang="en-US" sz="2000" b="1" dirty="0" smtClean="0">
                <a:solidFill>
                  <a:srgbClr val="002060"/>
                </a:solidFill>
                <a:ea typeface="Calibri" panose="020F0502020204030204" pitchFamily="34" charset="0"/>
                <a:cs typeface="Times New Roman" panose="02020603050405020304" pitchFamily="18" charset="0"/>
              </a:rPr>
              <a:t>Table </a:t>
            </a:r>
            <a:r>
              <a:rPr lang="en-US" sz="2000" b="1" dirty="0">
                <a:solidFill>
                  <a:srgbClr val="002060"/>
                </a:solidFill>
                <a:ea typeface="Calibri" panose="020F0502020204030204" pitchFamily="34" charset="0"/>
                <a:cs typeface="Times New Roman" panose="02020603050405020304" pitchFamily="18" charset="0"/>
              </a:rPr>
              <a:t>1. </a:t>
            </a:r>
            <a:r>
              <a:rPr lang="en-US" sz="2000" dirty="0">
                <a:solidFill>
                  <a:srgbClr val="002060"/>
                </a:solidFill>
                <a:ea typeface="Calibri" panose="020F0502020204030204" pitchFamily="34" charset="0"/>
                <a:cs typeface="Times New Roman" panose="02020603050405020304" pitchFamily="18" charset="0"/>
              </a:rPr>
              <a:t>Baseline Characteristics of </a:t>
            </a:r>
            <a:r>
              <a:rPr lang="en-US" sz="2000" dirty="0" smtClean="0">
                <a:solidFill>
                  <a:srgbClr val="002060"/>
                </a:solidFill>
                <a:ea typeface="Calibri" panose="020F0502020204030204" pitchFamily="34" charset="0"/>
                <a:cs typeface="Times New Roman" panose="02020603050405020304" pitchFamily="18" charset="0"/>
              </a:rPr>
              <a:t>Children. </a:t>
            </a:r>
            <a:r>
              <a:rPr lang="en-US" sz="2000" dirty="0">
                <a:solidFill>
                  <a:srgbClr val="002060"/>
                </a:solidFill>
                <a:ea typeface="Calibri" panose="020F0502020204030204" pitchFamily="34" charset="0"/>
                <a:cs typeface="Times New Roman" panose="02020603050405020304" pitchFamily="18" charset="0"/>
              </a:rPr>
              <a:t>Values are expressed as means + 1 </a:t>
            </a:r>
            <a:r>
              <a:rPr lang="en-US" sz="2000" dirty="0">
                <a:solidFill>
                  <a:srgbClr val="002060"/>
                </a:solidFill>
                <a:ea typeface="Calibri" panose="020F0502020204030204" pitchFamily="34" charset="0"/>
                <a:cs typeface="Times New Roman" panose="02020603050405020304" pitchFamily="18" charset="0"/>
                <a:sym typeface="Symbol" pitchFamily="18" charset="2"/>
              </a:rPr>
              <a:t>standard deviation. Abbreviations: </a:t>
            </a:r>
            <a:r>
              <a:rPr lang="en-US" sz="2000" dirty="0" smtClean="0">
                <a:solidFill>
                  <a:srgbClr val="002060"/>
                </a:solidFill>
                <a:ea typeface="Calibri" panose="020F0502020204030204" pitchFamily="34" charset="0"/>
                <a:cs typeface="Times New Roman" panose="02020603050405020304" pitchFamily="18" charset="0"/>
                <a:sym typeface="Symbol" pitchFamily="18" charset="2"/>
              </a:rPr>
              <a:t>yrs., years; </a:t>
            </a:r>
            <a:r>
              <a:rPr lang="en-US" sz="2000" dirty="0" smtClean="0">
                <a:solidFill>
                  <a:srgbClr val="002060"/>
                </a:solidFill>
                <a:ea typeface="Calibri" panose="020F0502020204030204" pitchFamily="34" charset="0"/>
                <a:cs typeface="Times New Roman" panose="02020603050405020304" pitchFamily="18" charset="0"/>
                <a:sym typeface="Symbol"/>
              </a:rPr>
              <a:t>BMI</a:t>
            </a:r>
            <a:r>
              <a:rPr lang="en-US" sz="2000" dirty="0">
                <a:solidFill>
                  <a:srgbClr val="002060"/>
                </a:solidFill>
                <a:ea typeface="Calibri" panose="020F0502020204030204" pitchFamily="34" charset="0"/>
                <a:cs typeface="Times New Roman" panose="02020603050405020304" pitchFamily="18" charset="0"/>
                <a:sym typeface="Symbol"/>
              </a:rPr>
              <a:t>, Body Mass Index; </a:t>
            </a:r>
            <a:r>
              <a:rPr lang="en-US" sz="2000" dirty="0" smtClean="0">
                <a:solidFill>
                  <a:srgbClr val="002060"/>
                </a:solidFill>
                <a:ea typeface="Calibri" panose="020F0502020204030204" pitchFamily="34" charset="0"/>
                <a:cs typeface="Times New Roman" panose="02020603050405020304" pitchFamily="18" charset="0"/>
                <a:sym typeface="Symbol"/>
              </a:rPr>
              <a:t>WC, waist circumference; HR</a:t>
            </a:r>
            <a:r>
              <a:rPr lang="en-US" sz="2000" dirty="0">
                <a:solidFill>
                  <a:srgbClr val="002060"/>
                </a:solidFill>
                <a:ea typeface="Calibri" panose="020F0502020204030204" pitchFamily="34" charset="0"/>
                <a:cs typeface="Times New Roman" panose="02020603050405020304" pitchFamily="18" charset="0"/>
                <a:sym typeface="Symbol"/>
              </a:rPr>
              <a:t>, heart rate; BP, blood pressure; </a:t>
            </a:r>
            <a:r>
              <a:rPr lang="en-US" sz="2000" dirty="0" smtClean="0">
                <a:solidFill>
                  <a:srgbClr val="002060"/>
                </a:solidFill>
                <a:ea typeface="Calibri" panose="020F0502020204030204" pitchFamily="34" charset="0"/>
                <a:cs typeface="Times New Roman" panose="02020603050405020304" pitchFamily="18" charset="0"/>
                <a:sym typeface="Symbol"/>
              </a:rPr>
              <a:t>PACER, </a:t>
            </a:r>
            <a:r>
              <a:rPr lang="en-US" sz="2000" dirty="0">
                <a:solidFill>
                  <a:srgbClr val="002060"/>
                </a:solidFill>
              </a:rPr>
              <a:t>Progressive Aerobic Cardiovascular Endurance </a:t>
            </a:r>
            <a:r>
              <a:rPr lang="en-US" sz="2000" dirty="0" smtClean="0">
                <a:solidFill>
                  <a:srgbClr val="002060"/>
                </a:solidFill>
              </a:rPr>
              <a:t>Run; </a:t>
            </a:r>
            <a:r>
              <a:rPr lang="en-US" sz="2000" dirty="0" smtClean="0">
                <a:solidFill>
                  <a:srgbClr val="002060"/>
                </a:solidFill>
                <a:ea typeface="Calibri" panose="020F0502020204030204" pitchFamily="34" charset="0"/>
                <a:cs typeface="Times New Roman" panose="02020603050405020304" pitchFamily="18" charset="0"/>
                <a:sym typeface="Symbol"/>
              </a:rPr>
              <a:t>PAQ-C, Physical </a:t>
            </a:r>
          </a:p>
          <a:p>
            <a:pPr lvl="0" algn="just" defTabSz="4806950" fontAlgn="base">
              <a:spcBef>
                <a:spcPct val="0"/>
              </a:spcBef>
              <a:spcAft>
                <a:spcPct val="0"/>
              </a:spcAft>
            </a:pPr>
            <a:r>
              <a:rPr lang="en-US" sz="2000" dirty="0" smtClean="0">
                <a:solidFill>
                  <a:srgbClr val="002060"/>
                </a:solidFill>
                <a:ea typeface="Calibri" panose="020F0502020204030204" pitchFamily="34" charset="0"/>
                <a:cs typeface="Times New Roman" panose="02020603050405020304" pitchFamily="18" charset="0"/>
                <a:sym typeface="Symbol"/>
              </a:rPr>
              <a:t>Activity Questionnaire for Older Children; CPAFPI, Pictorial Physical Activity Questionnaire for Infant.</a:t>
            </a:r>
            <a:r>
              <a:rPr lang="en-US" sz="2000" dirty="0" smtClean="0">
                <a:solidFill>
                  <a:srgbClr val="002060"/>
                </a:solidFill>
                <a:ea typeface="Calibri" panose="020F0502020204030204" pitchFamily="34" charset="0"/>
                <a:cs typeface="Times New Roman" panose="02020603050405020304" pitchFamily="18" charset="0"/>
                <a:sym typeface="Symbol" pitchFamily="18" charset="2"/>
              </a:rPr>
              <a:t> </a:t>
            </a:r>
            <a:endParaRPr lang="en-US" sz="2000" dirty="0">
              <a:solidFill>
                <a:srgbClr val="002060"/>
              </a:solidFill>
              <a:ea typeface="Calibri" panose="020F0502020204030204" pitchFamily="34" charset="0"/>
              <a:cs typeface="Times New Roman" panose="02020603050405020304" pitchFamily="18" charset="0"/>
            </a:endParaRPr>
          </a:p>
          <a:p>
            <a:pPr algn="just" defTabSz="952097" eaLnBrk="0" hangingPunct="0">
              <a:spcBef>
                <a:spcPct val="50000"/>
              </a:spcBef>
            </a:pPr>
            <a:r>
              <a:rPr lang="en-US" sz="3000" dirty="0">
                <a:solidFill>
                  <a:prstClr val="black"/>
                </a:solidFill>
                <a:ea typeface="Calibri" panose="020F0502020204030204" pitchFamily="34" charset="0"/>
                <a:cs typeface="Times New Roman" panose="02020603050405020304" pitchFamily="18" charset="0"/>
              </a:rPr>
              <a:t>Children significantly decreased SBP by 6% from (100 ± 11 to 94 ± 11 mmHg, p &lt;.001) and decreased WC 1% from (63.5 ± 9.2 to 62.7 ± 8.1 cm, p = .004). Body fat increased 0.4% from (20.7 ± 6.8 to 21.1 ± 6.3%, p = .037). Children did not show significant changes in BW, BMI, HR, DBP, VO</a:t>
            </a:r>
            <a:r>
              <a:rPr lang="en-US" sz="3000" baseline="-25000" dirty="0">
                <a:solidFill>
                  <a:prstClr val="black"/>
                </a:solidFill>
                <a:ea typeface="Calibri" panose="020F0502020204030204" pitchFamily="34" charset="0"/>
                <a:cs typeface="Times New Roman" panose="02020603050405020304" pitchFamily="18" charset="0"/>
              </a:rPr>
              <a:t>2</a:t>
            </a:r>
            <a:r>
              <a:rPr lang="en-US" sz="3000" dirty="0">
                <a:solidFill>
                  <a:prstClr val="black"/>
                </a:solidFill>
                <a:ea typeface="Calibri" panose="020F0502020204030204" pitchFamily="34" charset="0"/>
                <a:cs typeface="Times New Roman" panose="02020603050405020304" pitchFamily="18" charset="0"/>
              </a:rPr>
              <a:t>max and physical activity levels reported in the questionnaires. </a:t>
            </a:r>
            <a:endParaRPr lang="es-ES" sz="3000" dirty="0">
              <a:solidFill>
                <a:prstClr val="black"/>
              </a:solidFill>
              <a:ea typeface="Calibri" panose="020F0502020204030204" pitchFamily="34" charset="0"/>
              <a:cs typeface="Times New Roman" panose="02020603050405020304" pitchFamily="18" charset="0"/>
            </a:endParaRPr>
          </a:p>
          <a:p>
            <a:pPr defTabSz="952097" eaLnBrk="0" hangingPunct="0">
              <a:spcBef>
                <a:spcPct val="50000"/>
              </a:spcBef>
            </a:pPr>
            <a:endParaRPr lang="en-AU" sz="3000" dirty="0">
              <a:solidFill>
                <a:srgbClr val="4B4C4F"/>
              </a:solidFill>
              <a:latin typeface="+mj-lt"/>
            </a:endParaRPr>
          </a:p>
        </p:txBody>
      </p:sp>
      <p:sp>
        <p:nvSpPr>
          <p:cNvPr id="32" name="Rectangle: Rounded Corners 31"/>
          <p:cNvSpPr>
            <a:spLocks noChangeArrowheads="1"/>
          </p:cNvSpPr>
          <p:nvPr/>
        </p:nvSpPr>
        <p:spPr bwMode="auto">
          <a:xfrm>
            <a:off x="790166" y="21509471"/>
            <a:ext cx="15471620" cy="10174274"/>
          </a:xfrm>
          <a:prstGeom prst="roundRect">
            <a:avLst>
              <a:gd name="adj" fmla="val 3220"/>
            </a:avLst>
          </a:prstGeom>
          <a:solidFill>
            <a:schemeClr val="bg1"/>
          </a:solidFill>
          <a:ln w="12700">
            <a:solidFill>
              <a:srgbClr val="57778E"/>
            </a:solidFill>
          </a:ln>
          <a:effectLst/>
          <a:extLst/>
        </p:spPr>
        <p:txBody>
          <a:bodyPr lIns="375509" tIns="375509" rIns="375509" bIns="375509"/>
          <a:lstStyle/>
          <a:p>
            <a:pPr marL="398972" indent="-398972" defTabSz="952097" eaLnBrk="0" hangingPunct="0">
              <a:spcBef>
                <a:spcPct val="50000"/>
              </a:spcBef>
            </a:pPr>
            <a:r>
              <a:rPr lang="en-US" sz="5500" b="1" cap="all" dirty="0" smtClean="0">
                <a:solidFill>
                  <a:srgbClr val="002060"/>
                </a:solidFill>
              </a:rPr>
              <a:t>Methods</a:t>
            </a:r>
            <a:endParaRPr lang="en-US" sz="5500" b="1" cap="all" dirty="0">
              <a:solidFill>
                <a:srgbClr val="002060"/>
              </a:solidFill>
            </a:endParaRPr>
          </a:p>
          <a:p>
            <a:pPr algn="just" defTabSz="4806950">
              <a:lnSpc>
                <a:spcPct val="125000"/>
              </a:lnSpc>
              <a:spcAft>
                <a:spcPts val="0"/>
              </a:spcAft>
            </a:pPr>
            <a:r>
              <a:rPr lang="en-US" sz="3000" dirty="0"/>
              <a:t>A total of 227 children  (116 men and 111 women), </a:t>
            </a:r>
            <a:r>
              <a:rPr lang="en-US" sz="3000" dirty="0">
                <a:ea typeface="Calibri" panose="020F0502020204030204" pitchFamily="34" charset="0"/>
                <a:cs typeface="Times New Roman" panose="02020603050405020304" pitchFamily="18" charset="0"/>
              </a:rPr>
              <a:t>age = 8.8 ± 1.8 years, height = 1.35 ± 0.12 m, weight = 32.8 ± 9.5 kg, BMI = 17.8 ± 2.9 kg/m</a:t>
            </a:r>
            <a:r>
              <a:rPr lang="en-US" sz="3000" baseline="30000" dirty="0">
                <a:ea typeface="Calibri" panose="020F0502020204030204" pitchFamily="34" charset="0"/>
                <a:cs typeface="Times New Roman" panose="02020603050405020304" pitchFamily="18" charset="0"/>
              </a:rPr>
              <a:t>2</a:t>
            </a:r>
            <a:r>
              <a:rPr lang="en-US" sz="3000" dirty="0">
                <a:ea typeface="Calibri" panose="020F0502020204030204" pitchFamily="34" charset="0"/>
                <a:cs typeface="Times New Roman" panose="02020603050405020304" pitchFamily="18" charset="0"/>
              </a:rPr>
              <a:t>, waist circumference (WC) = 63.5 ± 9.2 cm, systolic blood pressure (SBP) = 100 ± 11 mmHg, diastolic blood pressure (DBP) = 60.0 ± 9.6 mmHg and resting heart rate (HR) = 90 ± 14 bpm</a:t>
            </a:r>
            <a:r>
              <a:rPr lang="en-US" sz="3000" dirty="0"/>
              <a:t> completed </a:t>
            </a:r>
            <a:r>
              <a:rPr lang="en-US" sz="3000" dirty="0">
                <a:ea typeface="Calibri" panose="020F0502020204030204" pitchFamily="34" charset="0"/>
                <a:cs typeface="Times New Roman" panose="02020603050405020304" pitchFamily="18" charset="0"/>
              </a:rPr>
              <a:t>a six-week school-based physical activity (PA) program.</a:t>
            </a:r>
            <a:r>
              <a:rPr lang="en-US" sz="3000" dirty="0"/>
              <a:t> Children were assessed before (Pre) and after (Post) the PA program </a:t>
            </a:r>
            <a:r>
              <a:rPr lang="en-US" sz="3000" dirty="0" smtClean="0"/>
              <a:t>on health fitness components such as </a:t>
            </a:r>
            <a:r>
              <a:rPr lang="en-US" sz="3000" dirty="0"/>
              <a:t>body </a:t>
            </a:r>
            <a:r>
              <a:rPr lang="en-US" sz="3000" dirty="0" smtClean="0"/>
              <a:t>fat, </a:t>
            </a:r>
            <a:r>
              <a:rPr lang="en-US" sz="3000" dirty="0"/>
              <a:t>HR, SBP, DBP, </a:t>
            </a:r>
            <a:r>
              <a:rPr lang="en-US" sz="3000" dirty="0" smtClean="0"/>
              <a:t>Progressive Aerobic Cardiovascular Endurance Run (PACER) </a:t>
            </a:r>
            <a:r>
              <a:rPr lang="en-US" sz="3000" dirty="0"/>
              <a:t>and completed the Physical Activity Questionnaire for </a:t>
            </a:r>
            <a:r>
              <a:rPr lang="en-US" sz="3000" dirty="0" smtClean="0"/>
              <a:t>older children </a:t>
            </a:r>
            <a:r>
              <a:rPr lang="en-US" sz="3000" dirty="0"/>
              <a:t>(PAQ-C) and the </a:t>
            </a:r>
            <a:r>
              <a:rPr lang="en-US" sz="3000" dirty="0" smtClean="0"/>
              <a:t>Pictorial Physical Activity Questionnaire for Infant (C-PAFI). </a:t>
            </a:r>
          </a:p>
          <a:p>
            <a:pPr algn="just" defTabSz="4806950">
              <a:lnSpc>
                <a:spcPct val="125000"/>
              </a:lnSpc>
              <a:spcAft>
                <a:spcPts val="0"/>
              </a:spcAft>
            </a:pPr>
            <a:r>
              <a:rPr lang="en-US" sz="3000" b="1" dirty="0" smtClean="0">
                <a:solidFill>
                  <a:srgbClr val="002060"/>
                </a:solidFill>
              </a:rPr>
              <a:t>Anthropometric and Physiological Measurements</a:t>
            </a:r>
            <a:endParaRPr lang="en-US" sz="3000" b="1" dirty="0">
              <a:solidFill>
                <a:srgbClr val="002060"/>
              </a:solidFill>
            </a:endParaRPr>
          </a:p>
          <a:p>
            <a:pPr algn="just" defTabSz="4806950">
              <a:lnSpc>
                <a:spcPct val="125000"/>
              </a:lnSpc>
              <a:spcAft>
                <a:spcPts val="0"/>
              </a:spcAft>
            </a:pPr>
            <a:r>
              <a:rPr lang="en-US" sz="2800" dirty="0" smtClean="0"/>
              <a:t>Resting HR, SBP and DBP were </a:t>
            </a:r>
            <a:r>
              <a:rPr lang="en-US" sz="2800" dirty="0"/>
              <a:t>measured </a:t>
            </a:r>
            <a:r>
              <a:rPr lang="en-US" sz="2800" dirty="0" smtClean="0"/>
              <a:t>by the same technicians after </a:t>
            </a:r>
            <a:r>
              <a:rPr lang="en-US" sz="2800" dirty="0"/>
              <a:t>remain comfortably </a:t>
            </a:r>
            <a:r>
              <a:rPr lang="en-US" sz="2800" dirty="0" smtClean="0"/>
              <a:t>seated </a:t>
            </a:r>
            <a:r>
              <a:rPr lang="en-US" sz="2800" dirty="0"/>
              <a:t>for five-minutes using a standardized protocol. SBP and DBP were measured using a </a:t>
            </a:r>
            <a:r>
              <a:rPr lang="en-US" sz="2800" dirty="0" smtClean="0"/>
              <a:t>automatic sphygmomanometer (Citizen, model HEM-710) </a:t>
            </a:r>
            <a:r>
              <a:rPr lang="en-US" sz="2800" dirty="0"/>
              <a:t>with appropriate cuff size for each children. Then, BW and body fat were measured using a (</a:t>
            </a:r>
            <a:r>
              <a:rPr lang="en-US" sz="2800" dirty="0" err="1"/>
              <a:t>Tanita</a:t>
            </a:r>
            <a:r>
              <a:rPr lang="en-US" sz="2800" dirty="0"/>
              <a:t> BC554 Ironman, Arlington Heights, IL 60005 USA), where </a:t>
            </a:r>
            <a:r>
              <a:rPr lang="en-US" sz="2800" dirty="0" smtClean="0"/>
              <a:t>the children </a:t>
            </a:r>
            <a:r>
              <a:rPr lang="en-US" sz="2800" dirty="0"/>
              <a:t>wearing </a:t>
            </a:r>
            <a:r>
              <a:rPr lang="en-US" sz="2800" dirty="0" smtClean="0"/>
              <a:t>PA </a:t>
            </a:r>
            <a:r>
              <a:rPr lang="en-US" sz="2800" dirty="0"/>
              <a:t>clothing and shoes removed. </a:t>
            </a:r>
            <a:r>
              <a:rPr lang="en-US" sz="2800" dirty="0" smtClean="0"/>
              <a:t>WC were </a:t>
            </a:r>
            <a:r>
              <a:rPr lang="en-US" sz="2800" dirty="0"/>
              <a:t>obtained using a waist tape measure where children were on standing position, arms at the sides, feet together and abdomen relaxed. The measurement </a:t>
            </a:r>
            <a:r>
              <a:rPr lang="en-US" sz="2800" dirty="0" smtClean="0"/>
              <a:t>was </a:t>
            </a:r>
            <a:r>
              <a:rPr lang="en-US" sz="2800" dirty="0"/>
              <a:t>taken horizontal above the umbilicus and below the xiphoid process.</a:t>
            </a:r>
          </a:p>
          <a:p>
            <a:pPr algn="just" defTabSz="4806950">
              <a:lnSpc>
                <a:spcPct val="125000"/>
              </a:lnSpc>
              <a:spcAft>
                <a:spcPts val="0"/>
              </a:spcAft>
            </a:pPr>
            <a:endParaRPr lang="en-US" sz="3000" dirty="0"/>
          </a:p>
          <a:p>
            <a:pPr algn="just" defTabSz="4806950">
              <a:lnSpc>
                <a:spcPct val="125000"/>
              </a:lnSpc>
            </a:pPr>
            <a:endParaRPr lang="en-US" sz="3200" b="1" dirty="0" smtClean="0">
              <a:solidFill>
                <a:srgbClr val="002060"/>
              </a:solidFill>
              <a:latin typeface="Arial Black" pitchFamily="34" charset="0"/>
            </a:endParaRPr>
          </a:p>
          <a:p>
            <a:pPr algn="just" defTabSz="4806950">
              <a:lnSpc>
                <a:spcPct val="125000"/>
              </a:lnSpc>
            </a:pPr>
            <a:endParaRPr lang="en-US" sz="3200" b="1" dirty="0">
              <a:solidFill>
                <a:srgbClr val="002060"/>
              </a:solidFill>
              <a:latin typeface="Arial Black" pitchFamily="34" charset="0"/>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endParaRPr lang="en-AU" sz="3000" dirty="0">
              <a:solidFill>
                <a:srgbClr val="4B4C4F"/>
              </a:solidFill>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endParaRPr lang="en-AU" sz="3000" dirty="0">
              <a:solidFill>
                <a:srgbClr val="4B4C4F"/>
              </a:solidFill>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endParaRPr lang="en-AU" sz="3000" dirty="0">
              <a:solidFill>
                <a:srgbClr val="4B4C4F"/>
              </a:solidFill>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endParaRPr lang="en-AU" sz="3000" dirty="0">
              <a:solidFill>
                <a:srgbClr val="4B4C4F"/>
              </a:solidFill>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endParaRPr lang="en-AU" sz="3000" dirty="0">
              <a:solidFill>
                <a:srgbClr val="4B4C4F"/>
              </a:solidFill>
            </a:endParaRPr>
          </a:p>
          <a:p>
            <a:pPr marL="398972" indent="-398972" defTabSz="952097" eaLnBrk="0" hangingPunct="0">
              <a:buSzPct val="60000"/>
            </a:pPr>
            <a:endParaRPr lang="en-AU" sz="3000" dirty="0" smtClean="0">
              <a:solidFill>
                <a:srgbClr val="4B4C4F"/>
              </a:solidFill>
            </a:endParaRPr>
          </a:p>
          <a:p>
            <a:pPr marL="398972" indent="-398972" defTabSz="952097" eaLnBrk="0" hangingPunct="0">
              <a:buSzPct val="60000"/>
            </a:pPr>
            <a:r>
              <a:rPr lang="en-AU" sz="3000" dirty="0" smtClean="0">
                <a:solidFill>
                  <a:srgbClr val="4B4C4F"/>
                </a:solidFill>
              </a:rPr>
              <a:t>.</a:t>
            </a:r>
            <a:endParaRPr lang="en-AU" sz="3000" dirty="0">
              <a:solidFill>
                <a:srgbClr val="4B4C4F"/>
              </a:solidFill>
            </a:endParaRPr>
          </a:p>
        </p:txBody>
      </p:sp>
      <p:sp>
        <p:nvSpPr>
          <p:cNvPr id="33" name="Rectangle 9"/>
          <p:cNvSpPr>
            <a:spLocks noChangeArrowheads="1"/>
          </p:cNvSpPr>
          <p:nvPr/>
        </p:nvSpPr>
        <p:spPr bwMode="auto">
          <a:xfrm>
            <a:off x="32248020" y="21346636"/>
            <a:ext cx="15385554" cy="2107270"/>
          </a:xfrm>
          <a:prstGeom prst="roundRect">
            <a:avLst>
              <a:gd name="adj" fmla="val 7565"/>
            </a:avLst>
          </a:prstGeom>
          <a:solidFill>
            <a:schemeClr val="bg1"/>
          </a:solidFill>
          <a:ln w="12700">
            <a:solidFill>
              <a:srgbClr val="57778E"/>
            </a:solidFill>
            <a:miter lim="800000"/>
            <a:headEnd/>
            <a:tailEnd/>
          </a:ln>
          <a:effectLst/>
          <a:extLst/>
        </p:spPr>
        <p:txBody>
          <a:bodyPr lIns="375509" tIns="375509" rIns="375509" bIns="375509"/>
          <a:lstStyle/>
          <a:p>
            <a:pPr defTabSz="952097" eaLnBrk="0" hangingPunct="0">
              <a:lnSpc>
                <a:spcPct val="125000"/>
              </a:lnSpc>
            </a:pPr>
            <a:r>
              <a:rPr lang="en-GB" sz="4400" b="1" cap="all" dirty="0" smtClean="0">
                <a:solidFill>
                  <a:srgbClr val="002060"/>
                </a:solidFill>
              </a:rPr>
              <a:t>Acknowledgements</a:t>
            </a:r>
            <a:endParaRPr lang="en-US" sz="3200" dirty="0" smtClean="0">
              <a:latin typeface="Arial" panose="020B0604020202020204" pitchFamily="34" charset="0"/>
              <a:cs typeface="Arial" panose="020B0604020202020204" pitchFamily="34" charset="0"/>
            </a:endParaRPr>
          </a:p>
          <a:p>
            <a:pPr marL="342900" indent="-342900" algn="just" defTabSz="4806950">
              <a:lnSpc>
                <a:spcPct val="125000"/>
              </a:lnSpc>
            </a:pPr>
            <a:r>
              <a:rPr lang="en-US" sz="3200" dirty="0" smtClean="0">
                <a:latin typeface="Arial" panose="020B0604020202020204" pitchFamily="34" charset="0"/>
                <a:cs typeface="Arial" panose="020B0604020202020204" pitchFamily="34" charset="0"/>
              </a:rPr>
              <a:t>St</a:t>
            </a:r>
            <a:r>
              <a:rPr lang="en-US" sz="3200" dirty="0">
                <a:latin typeface="Arial" panose="020B0604020202020204" pitchFamily="34" charset="0"/>
                <a:cs typeface="Arial" panose="020B0604020202020204" pitchFamily="34" charset="0"/>
              </a:rPr>
              <a:t>. Jude </a:t>
            </a:r>
            <a:r>
              <a:rPr lang="en-US" sz="3200" dirty="0" smtClean="0">
                <a:latin typeface="Arial" panose="020B0604020202020204" pitchFamily="34" charset="0"/>
                <a:cs typeface="Arial" panose="020B0604020202020204" pitchFamily="34" charset="0"/>
              </a:rPr>
              <a:t>School, Costa Rica</a:t>
            </a:r>
          </a:p>
          <a:p>
            <a:pPr marL="342900" indent="-342900" algn="just" defTabSz="4806950">
              <a:lnSpc>
                <a:spcPct val="115000"/>
              </a:lnSpc>
            </a:pPr>
            <a:endParaRPr lang="en-US" sz="3200" b="1" dirty="0">
              <a:solidFill>
                <a:srgbClr val="000066"/>
              </a:solidFill>
              <a:latin typeface="Arial" panose="020B0604020202020204" pitchFamily="34" charset="0"/>
              <a:cs typeface="Arial" panose="020B0604020202020204" pitchFamily="34" charset="0"/>
            </a:endParaRPr>
          </a:p>
        </p:txBody>
      </p:sp>
      <p:sp>
        <p:nvSpPr>
          <p:cNvPr id="34" name="Text Box 10"/>
          <p:cNvSpPr txBox="1">
            <a:spLocks noChangeArrowheads="1"/>
          </p:cNvSpPr>
          <p:nvPr/>
        </p:nvSpPr>
        <p:spPr bwMode="auto">
          <a:xfrm>
            <a:off x="772509" y="19010339"/>
            <a:ext cx="15442149" cy="2477876"/>
          </a:xfrm>
          <a:prstGeom prst="roundRect">
            <a:avLst>
              <a:gd name="adj" fmla="val 9631"/>
            </a:avLst>
          </a:prstGeom>
          <a:solidFill>
            <a:schemeClr val="bg1"/>
          </a:solidFill>
          <a:ln w="12700">
            <a:solidFill>
              <a:srgbClr val="57778E"/>
            </a:solidFill>
            <a:miter lim="800000"/>
            <a:headEnd/>
            <a:tailEnd/>
          </a:ln>
          <a:effectLst/>
          <a:extLst/>
        </p:spPr>
        <p:txBody>
          <a:bodyPr lIns="375509" tIns="375509" rIns="375509" bIns="375509"/>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a:spcBef>
                <a:spcPct val="50000"/>
              </a:spcBef>
            </a:pPr>
            <a:r>
              <a:rPr lang="en-GB" sz="5500" b="1" cap="all" dirty="0" smtClean="0">
                <a:solidFill>
                  <a:srgbClr val="002060"/>
                </a:solidFill>
                <a:latin typeface="+mn-lt"/>
              </a:rPr>
              <a:t>Objective</a:t>
            </a:r>
            <a:endParaRPr lang="en-GB" sz="5500" b="1" cap="all" dirty="0">
              <a:solidFill>
                <a:srgbClr val="002060"/>
              </a:solidFill>
              <a:latin typeface="+mn-lt"/>
            </a:endParaRPr>
          </a:p>
          <a:p>
            <a:pPr algn="just" defTabSz="4320540" eaLnBrk="1" hangingPunct="1">
              <a:lnSpc>
                <a:spcPct val="125000"/>
              </a:lnSpc>
            </a:pPr>
            <a:r>
              <a:rPr lang="en-US" sz="3000" dirty="0">
                <a:latin typeface="+mn-lt"/>
                <a:ea typeface="Calibri" panose="020F0502020204030204" pitchFamily="34" charset="0"/>
                <a:cs typeface="Times New Roman" panose="02020603050405020304" pitchFamily="18" charset="0"/>
              </a:rPr>
              <a:t>To examine the effect of a school-based physical activity program on health fitness in children. </a:t>
            </a:r>
            <a:endParaRPr lang="es-ES" sz="3000" dirty="0">
              <a:latin typeface="+mn-lt"/>
              <a:ea typeface="Calibri" panose="020F0502020204030204" pitchFamily="34" charset="0"/>
              <a:cs typeface="Times New Roman" panose="02020603050405020304" pitchFamily="18" charset="0"/>
            </a:endParaRPr>
          </a:p>
          <a:p>
            <a:pPr>
              <a:spcBef>
                <a:spcPct val="40000"/>
              </a:spcBef>
            </a:pPr>
            <a:endParaRPr lang="en-AU" sz="3000" dirty="0">
              <a:solidFill>
                <a:srgbClr val="4B4C4F"/>
              </a:solidFill>
              <a:latin typeface="+mn-lt"/>
            </a:endParaRPr>
          </a:p>
        </p:txBody>
      </p:sp>
      <p:sp>
        <p:nvSpPr>
          <p:cNvPr id="35" name="Rectangle 28"/>
          <p:cNvSpPr>
            <a:spLocks noChangeArrowheads="1"/>
          </p:cNvSpPr>
          <p:nvPr/>
        </p:nvSpPr>
        <p:spPr bwMode="auto">
          <a:xfrm>
            <a:off x="32216555" y="23543778"/>
            <a:ext cx="15417019" cy="5546084"/>
          </a:xfrm>
          <a:prstGeom prst="roundRect">
            <a:avLst>
              <a:gd name="adj" fmla="val 7871"/>
            </a:avLst>
          </a:prstGeom>
          <a:solidFill>
            <a:schemeClr val="bg1"/>
          </a:solidFill>
          <a:ln w="12700">
            <a:solidFill>
              <a:srgbClr val="57778E"/>
            </a:solidFill>
            <a:miter lim="800000"/>
            <a:headEnd/>
            <a:tailEnd/>
          </a:ln>
          <a:effectLst/>
          <a:extLst/>
        </p:spPr>
        <p:txBody>
          <a:bodyPr lIns="375509" tIns="375509" rIns="375509" bIns="375509"/>
          <a:lstStyle/>
          <a:p>
            <a:pPr defTabSz="952097" eaLnBrk="0" hangingPunct="0">
              <a:spcBef>
                <a:spcPct val="50000"/>
              </a:spcBef>
            </a:pPr>
            <a:r>
              <a:rPr lang="en-US" sz="4400" b="1" cap="all" dirty="0">
                <a:solidFill>
                  <a:srgbClr val="002060"/>
                </a:solidFill>
              </a:rPr>
              <a:t>References</a:t>
            </a:r>
          </a:p>
          <a:p>
            <a:pPr marL="228600"/>
            <a:r>
              <a:rPr lang="en-US" sz="2400" dirty="0" smtClean="0"/>
              <a:t>1.  Flynn, M.A., McNeil D.A., </a:t>
            </a:r>
            <a:r>
              <a:rPr lang="en-US" sz="2400" dirty="0" err="1" smtClean="0"/>
              <a:t>Maloff</a:t>
            </a:r>
            <a:r>
              <a:rPr lang="en-US" sz="2400" dirty="0" smtClean="0"/>
              <a:t>, B., </a:t>
            </a:r>
            <a:r>
              <a:rPr lang="en-US" sz="2400" dirty="0" err="1" smtClean="0"/>
              <a:t>Mutasingwa</a:t>
            </a:r>
            <a:r>
              <a:rPr lang="en-US" sz="2400" dirty="0" smtClean="0"/>
              <a:t> D., Wu, M., Ford C. &amp; Tough S.C. (2006). Reducing Obesity and  </a:t>
            </a:r>
          </a:p>
          <a:p>
            <a:pPr marL="228600"/>
            <a:r>
              <a:rPr lang="en-US" sz="2400" dirty="0"/>
              <a:t> </a:t>
            </a:r>
            <a:r>
              <a:rPr lang="en-US" sz="2400" dirty="0" smtClean="0"/>
              <a:t>    Related Chronic Disease Risk in Children and Youth: a Synthesis of Evidence with "Best Practice"   </a:t>
            </a:r>
          </a:p>
          <a:p>
            <a:pPr marL="228600"/>
            <a:r>
              <a:rPr lang="en-US" sz="2400" dirty="0"/>
              <a:t> </a:t>
            </a:r>
            <a:r>
              <a:rPr lang="en-US" sz="2400" dirty="0" smtClean="0"/>
              <a:t>    Recommendations. Obesity Review. 2006, 7 (1): 7-66. </a:t>
            </a:r>
            <a:br>
              <a:rPr lang="en-US" sz="2400" dirty="0" smtClean="0"/>
            </a:br>
            <a:r>
              <a:rPr lang="en-US" sz="2400" dirty="0" smtClean="0"/>
              <a:t>2. </a:t>
            </a:r>
            <a:r>
              <a:rPr lang="en-US" sz="2400" dirty="0" err="1" smtClean="0"/>
              <a:t>Ministerio</a:t>
            </a:r>
            <a:r>
              <a:rPr lang="en-US" sz="2400" dirty="0" smtClean="0"/>
              <a:t> de </a:t>
            </a:r>
            <a:r>
              <a:rPr lang="en-US" sz="2400" dirty="0" err="1" smtClean="0"/>
              <a:t>Salud</a:t>
            </a:r>
            <a:r>
              <a:rPr lang="en-US" sz="2400" dirty="0" smtClean="0"/>
              <a:t> (2010). </a:t>
            </a:r>
            <a:r>
              <a:rPr lang="en-US" sz="2400" dirty="0" err="1" smtClean="0"/>
              <a:t>Encuesta</a:t>
            </a:r>
            <a:r>
              <a:rPr lang="en-US" sz="2400" dirty="0" smtClean="0"/>
              <a:t> Nacional de </a:t>
            </a:r>
            <a:r>
              <a:rPr lang="en-US" sz="2400" dirty="0" err="1" smtClean="0"/>
              <a:t>Nutrición</a:t>
            </a:r>
            <a:r>
              <a:rPr lang="en-US" sz="2400" dirty="0" smtClean="0"/>
              <a:t> 2008-2009, San José, Costa Rica.  </a:t>
            </a:r>
            <a:r>
              <a:rPr lang="en-US" sz="2400" smtClean="0"/>
              <a:t> </a:t>
            </a:r>
          </a:p>
          <a:p>
            <a:pPr marL="228600"/>
            <a:r>
              <a:rPr lang="en-US" sz="2400" smtClean="0"/>
              <a:t>3</a:t>
            </a:r>
            <a:r>
              <a:rPr lang="en-US" sz="2400" dirty="0"/>
              <a:t>. </a:t>
            </a:r>
            <a:r>
              <a:rPr lang="en-US" sz="2400" dirty="0" smtClean="0"/>
              <a:t>Daniels, S.R., Jacobson, M.S., </a:t>
            </a:r>
            <a:r>
              <a:rPr lang="en-US" sz="2400" dirty="0" err="1" smtClean="0"/>
              <a:t>McCrindle</a:t>
            </a:r>
            <a:r>
              <a:rPr lang="en-US" sz="2400" dirty="0" smtClean="0"/>
              <a:t>, B.W., </a:t>
            </a:r>
            <a:r>
              <a:rPr lang="en-US" sz="2400" dirty="0" err="1" smtClean="0"/>
              <a:t>Eckel</a:t>
            </a:r>
            <a:r>
              <a:rPr lang="en-US" sz="2400" dirty="0" smtClean="0"/>
              <a:t>, R.H. &amp; </a:t>
            </a:r>
            <a:r>
              <a:rPr lang="en-US" sz="2400" dirty="0" err="1" smtClean="0"/>
              <a:t>Sanner</a:t>
            </a:r>
            <a:r>
              <a:rPr lang="en-US" sz="2400" dirty="0" smtClean="0"/>
              <a:t>, B.M. American Heart Association Childhood </a:t>
            </a:r>
          </a:p>
          <a:p>
            <a:pPr marL="228600"/>
            <a:r>
              <a:rPr lang="en-US" sz="2400" dirty="0"/>
              <a:t> </a:t>
            </a:r>
            <a:r>
              <a:rPr lang="en-US" sz="2400" dirty="0" smtClean="0"/>
              <a:t>   Obesity Research  Summit: executive summary. </a:t>
            </a:r>
            <a:r>
              <a:rPr lang="fr-FR" sz="2400" dirty="0"/>
              <a:t>Circulation. 2009 </a:t>
            </a:r>
            <a:r>
              <a:rPr lang="fr-FR" sz="2400" dirty="0" smtClean="0"/>
              <a:t>21;119 (15): 2114-23</a:t>
            </a:r>
            <a:r>
              <a:rPr lang="en-US" sz="2400" dirty="0" smtClean="0"/>
              <a:t>.</a:t>
            </a:r>
          </a:p>
          <a:p>
            <a:r>
              <a:rPr lang="en-US" sz="2400" dirty="0" smtClean="0"/>
              <a:t>   4. Dobbins, M., </a:t>
            </a:r>
            <a:r>
              <a:rPr lang="en-US" sz="2400" dirty="0" err="1" smtClean="0"/>
              <a:t>Husson</a:t>
            </a:r>
            <a:r>
              <a:rPr lang="en-US" sz="2400" dirty="0" smtClean="0"/>
              <a:t>, H., </a:t>
            </a:r>
            <a:r>
              <a:rPr lang="en-US" sz="2400" dirty="0" err="1" smtClean="0"/>
              <a:t>DeCorby</a:t>
            </a:r>
            <a:r>
              <a:rPr lang="en-US" sz="2400" dirty="0" smtClean="0"/>
              <a:t>, K. &amp; </a:t>
            </a:r>
            <a:r>
              <a:rPr lang="en-US" sz="2400" dirty="0" err="1" smtClean="0"/>
              <a:t>LaRocca</a:t>
            </a:r>
            <a:r>
              <a:rPr lang="en-US" sz="2400" dirty="0" smtClean="0"/>
              <a:t>, R.L. School-based </a:t>
            </a:r>
            <a:r>
              <a:rPr lang="en-US" sz="2400" dirty="0"/>
              <a:t>physical activity programs for </a:t>
            </a:r>
            <a:r>
              <a:rPr lang="en-US" sz="2400" dirty="0" smtClean="0"/>
              <a:t>promoting</a:t>
            </a:r>
          </a:p>
          <a:p>
            <a:r>
              <a:rPr lang="en-US" sz="2400" dirty="0"/>
              <a:t> </a:t>
            </a:r>
            <a:r>
              <a:rPr lang="en-US" sz="2400" dirty="0" smtClean="0"/>
              <a:t>      physical activity </a:t>
            </a:r>
            <a:r>
              <a:rPr lang="en-US" sz="2400" dirty="0"/>
              <a:t>and fitness in children and adolescents aged 6 to </a:t>
            </a:r>
            <a:r>
              <a:rPr lang="en-US" sz="2400" dirty="0" smtClean="0"/>
              <a:t>18. Cochrane </a:t>
            </a:r>
            <a:r>
              <a:rPr lang="en-US" sz="2400" dirty="0"/>
              <a:t>Database of Systematic </a:t>
            </a:r>
            <a:r>
              <a:rPr lang="en-US" sz="2400" dirty="0" smtClean="0"/>
              <a:t>Reviews.</a:t>
            </a:r>
          </a:p>
          <a:p>
            <a:r>
              <a:rPr lang="en-US" sz="2400" dirty="0"/>
              <a:t> </a:t>
            </a:r>
            <a:r>
              <a:rPr lang="en-US" sz="2400" dirty="0" smtClean="0"/>
              <a:t>      2013, 28 (2): 1-260.</a:t>
            </a:r>
          </a:p>
          <a:p>
            <a:r>
              <a:rPr lang="en-US" sz="2400" dirty="0" smtClean="0"/>
              <a:t>   5. U.S. Department of Health and Human Service. 2008 Physical Activity Guidelines for Americans. Washington, DC.</a:t>
            </a:r>
          </a:p>
          <a:p>
            <a:r>
              <a:rPr lang="en-US" sz="2400" dirty="0" smtClean="0"/>
              <a:t>        </a:t>
            </a:r>
            <a:endParaRPr lang="en-US" sz="2400" dirty="0"/>
          </a:p>
          <a:p>
            <a:pPr marL="228600"/>
            <a:r>
              <a:rPr lang="en-US" sz="2400" dirty="0" smtClean="0">
                <a:solidFill>
                  <a:srgbClr val="4B4C4F"/>
                </a:solidFill>
                <a:latin typeface="Arial" charset="0"/>
                <a:cs typeface="Arial" charset="0"/>
              </a:rPr>
              <a:t/>
            </a:r>
            <a:br>
              <a:rPr lang="en-US" sz="2400" dirty="0" smtClean="0">
                <a:solidFill>
                  <a:srgbClr val="4B4C4F"/>
                </a:solidFill>
                <a:latin typeface="Arial" charset="0"/>
                <a:cs typeface="Arial" charset="0"/>
              </a:rPr>
            </a:br>
            <a:r>
              <a:rPr lang="en-AU" sz="3000" dirty="0">
                <a:solidFill>
                  <a:srgbClr val="4B4C4F"/>
                </a:solidFill>
                <a:latin typeface="Arial" charset="0"/>
                <a:cs typeface="Arial" charset="0"/>
              </a:rPr>
              <a:t/>
            </a:r>
            <a:br>
              <a:rPr lang="en-AU" sz="3000" dirty="0">
                <a:solidFill>
                  <a:srgbClr val="4B4C4F"/>
                </a:solidFill>
                <a:latin typeface="Arial" charset="0"/>
                <a:cs typeface="Arial" charset="0"/>
              </a:rPr>
            </a:br>
            <a:r>
              <a:rPr lang="en-AU" sz="2500" dirty="0" smtClean="0">
                <a:solidFill>
                  <a:srgbClr val="4B4C4F"/>
                </a:solidFill>
                <a:latin typeface="Arial" charset="0"/>
                <a:cs typeface="Arial" charset="0"/>
              </a:rPr>
              <a:t> </a:t>
            </a:r>
            <a:endParaRPr lang="en-US" sz="2500" dirty="0">
              <a:solidFill>
                <a:srgbClr val="4B4C4F"/>
              </a:solidFill>
              <a:latin typeface="Arial" charset="0"/>
              <a:cs typeface="Arial" charset="0"/>
            </a:endParaRPr>
          </a:p>
        </p:txBody>
      </p:sp>
      <p:sp>
        <p:nvSpPr>
          <p:cNvPr id="40" name="Text Box 2"/>
          <p:cNvSpPr txBox="1">
            <a:spLocks noChangeArrowheads="1"/>
          </p:cNvSpPr>
          <p:nvPr/>
        </p:nvSpPr>
        <p:spPr bwMode="auto">
          <a:xfrm>
            <a:off x="10419678" y="621250"/>
            <a:ext cx="30769074" cy="340413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lIns="637485" tIns="637485" rIns="637485" bIns="637485"/>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algn="ctr"/>
            <a:r>
              <a:rPr lang="en-US" sz="9600" b="1" dirty="0" smtClean="0">
                <a:solidFill>
                  <a:srgbClr val="002060"/>
                </a:solidFill>
              </a:rPr>
              <a:t>Effect of School-Based Physical Activity on Health Fitness in Children</a:t>
            </a:r>
            <a:r>
              <a:rPr lang="en-GB" sz="11556" b="1" dirty="0" smtClean="0">
                <a:solidFill>
                  <a:srgbClr val="002060"/>
                </a:solidFill>
                <a:latin typeface="Calibri"/>
                <a:cs typeface="Times New Roman" panose="02020603050405020304" pitchFamily="18" charset="0"/>
              </a:rPr>
              <a:t/>
            </a:r>
            <a:br>
              <a:rPr lang="en-GB" sz="11556" b="1" dirty="0" smtClean="0">
                <a:solidFill>
                  <a:srgbClr val="002060"/>
                </a:solidFill>
                <a:latin typeface="Calibri"/>
                <a:cs typeface="Times New Roman" panose="02020603050405020304" pitchFamily="18" charset="0"/>
              </a:rPr>
            </a:br>
            <a:endParaRPr lang="en-GB" sz="11556" b="1" dirty="0" smtClean="0">
              <a:solidFill>
                <a:srgbClr val="002060"/>
              </a:solidFill>
              <a:latin typeface="Calibri"/>
              <a:cs typeface="Times New Roman" panose="02020603050405020304" pitchFamily="18" charset="0"/>
            </a:endParaRPr>
          </a:p>
        </p:txBody>
      </p:sp>
      <p:sp>
        <p:nvSpPr>
          <p:cNvPr id="46" name="Rectangle 28"/>
          <p:cNvSpPr>
            <a:spLocks noChangeArrowheads="1"/>
          </p:cNvSpPr>
          <p:nvPr/>
        </p:nvSpPr>
        <p:spPr bwMode="auto">
          <a:xfrm>
            <a:off x="32361009" y="29163465"/>
            <a:ext cx="15241100" cy="2440485"/>
          </a:xfrm>
          <a:prstGeom prst="roundRect">
            <a:avLst>
              <a:gd name="adj" fmla="val 6637"/>
            </a:avLst>
          </a:prstGeom>
          <a:solidFill>
            <a:schemeClr val="bg1"/>
          </a:solidFill>
          <a:ln w="12700">
            <a:solidFill>
              <a:srgbClr val="57778E"/>
            </a:solidFill>
            <a:miter lim="800000"/>
            <a:headEnd/>
            <a:tailEnd/>
          </a:ln>
          <a:effectLst/>
          <a:extLst/>
        </p:spPr>
        <p:txBody>
          <a:bodyPr lIns="375509" tIns="375509" rIns="375509" bIns="375509"/>
          <a:lstStyle/>
          <a:p>
            <a:pPr defTabSz="952097" eaLnBrk="0" hangingPunct="0">
              <a:spcBef>
                <a:spcPct val="50000"/>
              </a:spcBef>
            </a:pPr>
            <a:r>
              <a:rPr lang="en-US" sz="4400" b="1" cap="all" dirty="0" smtClean="0">
                <a:solidFill>
                  <a:srgbClr val="002060"/>
                </a:solidFill>
              </a:rPr>
              <a:t>CONTACT </a:t>
            </a:r>
            <a:r>
              <a:rPr lang="en-US" sz="4400" b="1" cap="all" dirty="0">
                <a:solidFill>
                  <a:srgbClr val="002060"/>
                </a:solidFill>
              </a:rPr>
              <a:t>INFORMATION</a:t>
            </a:r>
          </a:p>
          <a:p>
            <a:pPr marL="342900" indent="-342900" algn="just" defTabSz="4806950"/>
            <a:r>
              <a:rPr lang="en-US" sz="2400" dirty="0">
                <a:latin typeface="Arial" panose="020B0604020202020204" pitchFamily="34" charset="0"/>
                <a:cs typeface="Arial" panose="020B0604020202020204" pitchFamily="34" charset="0"/>
              </a:rPr>
              <a:t>Felipe Araya-Ramírez, </a:t>
            </a:r>
            <a:r>
              <a:rPr lang="en-US" sz="2400" dirty="0" smtClean="0">
                <a:latin typeface="Arial" panose="020B0604020202020204" pitchFamily="34" charset="0"/>
                <a:cs typeface="Arial" panose="020B0604020202020204" pitchFamily="34" charset="0"/>
              </a:rPr>
              <a:t>Ph.D.  e-mail</a:t>
            </a:r>
            <a:r>
              <a:rPr lang="en-US" sz="2400" dirty="0">
                <a:latin typeface="Arial" panose="020B0604020202020204" pitchFamily="34" charset="0"/>
                <a:cs typeface="Arial" panose="020B0604020202020204" pitchFamily="34" charset="0"/>
              </a:rPr>
              <a:t>: felipe.araya.ramirez@una.cr</a:t>
            </a:r>
          </a:p>
          <a:p>
            <a:pPr marL="342900" indent="-342900" algn="just" defTabSz="4806950"/>
            <a:r>
              <a:rPr lang="en-US" sz="2400" dirty="0" smtClean="0">
                <a:latin typeface="Arial" panose="020B0604020202020204" pitchFamily="34" charset="0"/>
                <a:cs typeface="Arial" panose="020B0604020202020204" pitchFamily="34" charset="0"/>
              </a:rPr>
              <a:t>Inés </a:t>
            </a:r>
            <a:r>
              <a:rPr lang="en-US" sz="2400" dirty="0" err="1">
                <a:latin typeface="Arial" panose="020B0604020202020204" pitchFamily="34" charset="0"/>
                <a:cs typeface="Arial" panose="020B0604020202020204" pitchFamily="34" charset="0"/>
              </a:rPr>
              <a:t>Revuelta</a:t>
            </a:r>
            <a:r>
              <a:rPr lang="en-US" sz="2400" dirty="0">
                <a:latin typeface="Arial" panose="020B0604020202020204" pitchFamily="34" charset="0"/>
                <a:cs typeface="Arial" panose="020B0604020202020204" pitchFamily="34" charset="0"/>
              </a:rPr>
              <a:t>-Sánchez, </a:t>
            </a:r>
            <a:r>
              <a:rPr lang="en-US" sz="2400" dirty="0" smtClean="0">
                <a:latin typeface="Arial" panose="020B0604020202020204" pitchFamily="34" charset="0"/>
                <a:cs typeface="Arial" panose="020B0604020202020204" pitchFamily="34" charset="0"/>
              </a:rPr>
              <a:t>MBA.  e-mail</a:t>
            </a:r>
            <a:r>
              <a:rPr lang="en-US" sz="2400" dirty="0">
                <a:latin typeface="Arial" panose="020B0604020202020204" pitchFamily="34" charset="0"/>
                <a:cs typeface="Arial" panose="020B0604020202020204" pitchFamily="34" charset="0"/>
              </a:rPr>
              <a:t>: ines.revuelta.sanchez@una.cr</a:t>
            </a:r>
          </a:p>
        </p:txBody>
      </p:sp>
      <p:sp>
        <p:nvSpPr>
          <p:cNvPr id="47" name="TextBox 10"/>
          <p:cNvSpPr txBox="1">
            <a:spLocks noChangeArrowheads="1"/>
          </p:cNvSpPr>
          <p:nvPr/>
        </p:nvSpPr>
        <p:spPr bwMode="auto">
          <a:xfrm>
            <a:off x="41188752" y="1521835"/>
            <a:ext cx="5343808" cy="5823206"/>
          </a:xfrm>
          <a:prstGeom prst="round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noAutofit/>
          </a:bodyPr>
          <a:lstStyle>
            <a:lvl1pPr eaLnBrk="0" hangingPunct="0">
              <a:spcBef>
                <a:spcPct val="20000"/>
              </a:spcBef>
              <a:buFont typeface="Arial" charset="0"/>
              <a:buChar char="•"/>
              <a:defRPr sz="15100">
                <a:solidFill>
                  <a:schemeClr val="tx1"/>
                </a:solidFill>
                <a:latin typeface="Calibri" pitchFamily="34" charset="0"/>
              </a:defRPr>
            </a:lvl1pPr>
            <a:lvl2pPr marL="742950" indent="-285750" eaLnBrk="0" hangingPunct="0">
              <a:spcBef>
                <a:spcPct val="20000"/>
              </a:spcBef>
              <a:buFont typeface="Arial" charset="0"/>
              <a:buChar char="–"/>
              <a:defRPr sz="13200">
                <a:solidFill>
                  <a:schemeClr val="tx1"/>
                </a:solidFill>
                <a:latin typeface="Calibri" pitchFamily="34" charset="0"/>
              </a:defRPr>
            </a:lvl2pPr>
            <a:lvl3pPr marL="1143000" indent="-228600" eaLnBrk="0" hangingPunct="0">
              <a:spcBef>
                <a:spcPct val="20000"/>
              </a:spcBef>
              <a:buFont typeface="Arial" charset="0"/>
              <a:buChar char="•"/>
              <a:defRPr sz="11300">
                <a:solidFill>
                  <a:schemeClr val="tx1"/>
                </a:solidFill>
                <a:latin typeface="Calibri" pitchFamily="34" charset="0"/>
              </a:defRPr>
            </a:lvl3pPr>
            <a:lvl4pPr marL="1600200" indent="-228600" eaLnBrk="0" hangingPunct="0">
              <a:spcBef>
                <a:spcPct val="20000"/>
              </a:spcBef>
              <a:buFont typeface="Arial" charset="0"/>
              <a:buChar char="–"/>
              <a:defRPr sz="9400">
                <a:solidFill>
                  <a:schemeClr val="tx1"/>
                </a:solidFill>
                <a:latin typeface="Calibri" pitchFamily="34" charset="0"/>
              </a:defRPr>
            </a:lvl4pPr>
            <a:lvl5pPr marL="2057400" indent="-228600" eaLnBrk="0" hangingPunct="0">
              <a:spcBef>
                <a:spcPct val="20000"/>
              </a:spcBef>
              <a:buFont typeface="Arial" charset="0"/>
              <a:buChar char="»"/>
              <a:defRPr sz="9400">
                <a:solidFill>
                  <a:schemeClr val="tx1"/>
                </a:solidFill>
                <a:latin typeface="Calibri" pitchFamily="34" charset="0"/>
              </a:defRPr>
            </a:lvl5pPr>
            <a:lvl6pPr marL="25146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6pPr>
            <a:lvl7pPr marL="29718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7pPr>
            <a:lvl8pPr marL="34290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8pPr>
            <a:lvl9pPr marL="38862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9pPr>
          </a:lstStyle>
          <a:p>
            <a:pPr algn="ctr" eaLnBrk="1" hangingPunct="1">
              <a:spcBef>
                <a:spcPct val="0"/>
              </a:spcBef>
              <a:buFontTx/>
              <a:buNone/>
            </a:pPr>
            <a:r>
              <a:rPr lang="fr-CA" altLang="en-US" sz="6600" dirty="0">
                <a:solidFill>
                  <a:schemeClr val="bg1"/>
                </a:solidFill>
              </a:rPr>
              <a:t>Insert </a:t>
            </a:r>
            <a:r>
              <a:rPr lang="fr-CA" altLang="en-US" sz="6600" dirty="0" err="1">
                <a:solidFill>
                  <a:schemeClr val="bg1"/>
                </a:solidFill>
              </a:rPr>
              <a:t>your</a:t>
            </a:r>
            <a:r>
              <a:rPr lang="fr-CA" altLang="en-US" sz="6600" dirty="0">
                <a:solidFill>
                  <a:schemeClr val="bg1"/>
                </a:solidFill>
              </a:rPr>
              <a:t> Logos</a:t>
            </a:r>
            <a:endParaRPr lang="en-US" altLang="en-US" sz="6600" dirty="0">
              <a:solidFill>
                <a:schemeClr val="bg1"/>
              </a:solidFill>
            </a:endParaRPr>
          </a:p>
        </p:txBody>
      </p:sp>
      <p:pic>
        <p:nvPicPr>
          <p:cNvPr id="21" name="Imagen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88752" y="1521835"/>
            <a:ext cx="5343808" cy="2731803"/>
          </a:xfrm>
          <a:prstGeom prst="rect">
            <a:avLst/>
          </a:prstGeom>
        </p:spPr>
      </p:pic>
      <p:pic>
        <p:nvPicPr>
          <p:cNvPr id="23" name="Picture 1"/>
          <p:cNvPicPr/>
          <p:nvPr/>
        </p:nvPicPr>
        <p:blipFill>
          <a:blip r:embed="rId4" cstate="print"/>
          <a:srcRect/>
          <a:stretch>
            <a:fillRect/>
          </a:stretch>
        </p:blipFill>
        <p:spPr bwMode="auto">
          <a:xfrm>
            <a:off x="41188752" y="4292017"/>
            <a:ext cx="5343808" cy="3053024"/>
          </a:xfrm>
          <a:prstGeom prst="rect">
            <a:avLst/>
          </a:prstGeom>
          <a:noFill/>
          <a:ln w="9525">
            <a:noFill/>
            <a:miter lim="800000"/>
            <a:headEnd/>
            <a:tailEnd/>
          </a:ln>
        </p:spPr>
      </p:pic>
      <p:pic>
        <p:nvPicPr>
          <p:cNvPr id="25" name="Imagen 24"/>
          <p:cNvPicPr>
            <a:picLocks noChangeAspect="1"/>
          </p:cNvPicPr>
          <p:nvPr/>
        </p:nvPicPr>
        <p:blipFill>
          <a:blip r:embed="rId5"/>
          <a:stretch>
            <a:fillRect/>
          </a:stretch>
        </p:blipFill>
        <p:spPr>
          <a:xfrm>
            <a:off x="38716802" y="21668504"/>
            <a:ext cx="3632739" cy="1598706"/>
          </a:xfrm>
          <a:prstGeom prst="rect">
            <a:avLst/>
          </a:prstGeom>
        </p:spPr>
      </p:pic>
      <p:pic>
        <p:nvPicPr>
          <p:cNvPr id="26" name="Imagen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85761" y="21465175"/>
            <a:ext cx="2079455" cy="1869711"/>
          </a:xfrm>
          <a:prstGeom prst="rect">
            <a:avLst/>
          </a:prstGeom>
        </p:spPr>
      </p:pic>
      <p:graphicFrame>
        <p:nvGraphicFramePr>
          <p:cNvPr id="27" name="36 Tabla"/>
          <p:cNvGraphicFramePr>
            <a:graphicFrameLocks noGrp="1"/>
          </p:cNvGraphicFramePr>
          <p:nvPr>
            <p:extLst>
              <p:ext uri="{D42A27DB-BD31-4B8C-83A1-F6EECF244321}">
                <p14:modId xmlns:p14="http://schemas.microsoft.com/office/powerpoint/2010/main" val="1306567933"/>
              </p:ext>
            </p:extLst>
          </p:nvPr>
        </p:nvGraphicFramePr>
        <p:xfrm>
          <a:off x="17191711" y="19370377"/>
          <a:ext cx="13545194" cy="8682336"/>
        </p:xfrm>
        <a:graphic>
          <a:graphicData uri="http://schemas.openxmlformats.org/drawingml/2006/table">
            <a:tbl>
              <a:tblPr/>
              <a:tblGrid>
                <a:gridCol w="4896877">
                  <a:extLst>
                    <a:ext uri="{9D8B030D-6E8A-4147-A177-3AD203B41FA5}">
                      <a16:colId xmlns:a16="http://schemas.microsoft.com/office/drawing/2014/main" xmlns="" val="20000"/>
                    </a:ext>
                  </a:extLst>
                </a:gridCol>
                <a:gridCol w="1522486">
                  <a:extLst>
                    <a:ext uri="{9D8B030D-6E8A-4147-A177-3AD203B41FA5}">
                      <a16:colId xmlns:a16="http://schemas.microsoft.com/office/drawing/2014/main" xmlns="" val="1242350260"/>
                    </a:ext>
                  </a:extLst>
                </a:gridCol>
                <a:gridCol w="2537477">
                  <a:extLst>
                    <a:ext uri="{9D8B030D-6E8A-4147-A177-3AD203B41FA5}">
                      <a16:colId xmlns:a16="http://schemas.microsoft.com/office/drawing/2014/main" xmlns="" val="20002"/>
                    </a:ext>
                  </a:extLst>
                </a:gridCol>
                <a:gridCol w="2392478">
                  <a:extLst>
                    <a:ext uri="{9D8B030D-6E8A-4147-A177-3AD203B41FA5}">
                      <a16:colId xmlns:a16="http://schemas.microsoft.com/office/drawing/2014/main" xmlns="" val="20003"/>
                    </a:ext>
                  </a:extLst>
                </a:gridCol>
                <a:gridCol w="2195876">
                  <a:extLst>
                    <a:ext uri="{9D8B030D-6E8A-4147-A177-3AD203B41FA5}">
                      <a16:colId xmlns:a16="http://schemas.microsoft.com/office/drawing/2014/main" xmlns="" val="20004"/>
                    </a:ext>
                  </a:extLst>
                </a:gridCol>
              </a:tblGrid>
              <a:tr h="1138536">
                <a:tc>
                  <a:txBody>
                    <a:bodyPr/>
                    <a:lstStyle/>
                    <a:p>
                      <a:pPr algn="ctr">
                        <a:spcAft>
                          <a:spcPts val="0"/>
                        </a:spcAft>
                      </a:pPr>
                      <a:endParaRPr lang="en-US" sz="3000" b="0" noProof="0" dirty="0" smtClean="0">
                        <a:solidFill>
                          <a:schemeClr val="bg1"/>
                        </a:solidFill>
                        <a:latin typeface="+mn-lt"/>
                        <a:ea typeface="Times New Roman"/>
                        <a:cs typeface="Arial" panose="020B0604020202020204" pitchFamily="34" charset="0"/>
                      </a:endParaRPr>
                    </a:p>
                    <a:p>
                      <a:pPr algn="ctr">
                        <a:spcAft>
                          <a:spcPts val="0"/>
                        </a:spcAft>
                      </a:pPr>
                      <a:r>
                        <a:rPr lang="en-US" sz="3000" b="0" noProof="0" dirty="0" smtClean="0">
                          <a:solidFill>
                            <a:schemeClr val="bg1"/>
                          </a:solidFill>
                          <a:latin typeface="+mn-lt"/>
                          <a:ea typeface="Times New Roman"/>
                          <a:cs typeface="Arial" panose="020B0604020202020204" pitchFamily="34" charset="0"/>
                        </a:rPr>
                        <a:t>Variables</a:t>
                      </a:r>
                      <a:endParaRPr lang="en-US" sz="3000" b="0" noProof="0" dirty="0">
                        <a:solidFill>
                          <a:schemeClr val="bg1"/>
                        </a:solidFill>
                        <a:latin typeface="+mn-lt"/>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spcAft>
                          <a:spcPts val="0"/>
                        </a:spcAft>
                      </a:pPr>
                      <a:endParaRPr lang="en-US" sz="3000" b="0" noProof="0" dirty="0" smtClean="0">
                        <a:solidFill>
                          <a:schemeClr val="bg1"/>
                        </a:solidFill>
                        <a:latin typeface="+mn-lt"/>
                        <a:ea typeface="Times New Roman"/>
                        <a:cs typeface="Arial" panose="020B0604020202020204" pitchFamily="34" charset="0"/>
                      </a:endParaRPr>
                    </a:p>
                    <a:p>
                      <a:pPr algn="ctr">
                        <a:spcAft>
                          <a:spcPts val="0"/>
                        </a:spcAft>
                      </a:pPr>
                      <a:r>
                        <a:rPr lang="en-US" sz="3000" b="0" noProof="0" dirty="0" smtClean="0">
                          <a:solidFill>
                            <a:schemeClr val="bg1"/>
                          </a:solidFill>
                          <a:latin typeface="+mn-lt"/>
                          <a:ea typeface="Times New Roman"/>
                          <a:cs typeface="Arial" panose="020B0604020202020204" pitchFamily="34" charset="0"/>
                        </a:rPr>
                        <a:t>N</a:t>
                      </a:r>
                      <a:endParaRPr lang="en-US" sz="3000" b="0" noProof="0" dirty="0">
                        <a:solidFill>
                          <a:schemeClr val="bg1"/>
                        </a:solidFill>
                        <a:latin typeface="+mn-lt"/>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spcAft>
                          <a:spcPts val="0"/>
                        </a:spcAft>
                      </a:pPr>
                      <a:endParaRPr lang="en-US" sz="3000" b="0" noProof="0" dirty="0" smtClean="0">
                        <a:solidFill>
                          <a:schemeClr val="bg1"/>
                        </a:solidFill>
                        <a:latin typeface="+mn-lt"/>
                        <a:ea typeface="Times New Roman"/>
                        <a:cs typeface="Arial" panose="020B0604020202020204" pitchFamily="34" charset="0"/>
                      </a:endParaRPr>
                    </a:p>
                    <a:p>
                      <a:pPr algn="ctr">
                        <a:spcAft>
                          <a:spcPts val="0"/>
                        </a:spcAft>
                      </a:pPr>
                      <a:r>
                        <a:rPr lang="en-US" sz="3000" b="0" noProof="0" dirty="0" smtClean="0">
                          <a:solidFill>
                            <a:schemeClr val="bg1"/>
                          </a:solidFill>
                          <a:latin typeface="+mn-lt"/>
                          <a:ea typeface="Times New Roman"/>
                          <a:cs typeface="Arial" panose="020B0604020202020204" pitchFamily="34" charset="0"/>
                        </a:rPr>
                        <a:t>Cohort</a:t>
                      </a:r>
                      <a:endParaRPr lang="en-US" sz="3000" b="0" baseline="0" noProof="0" dirty="0" smtClean="0">
                        <a:solidFill>
                          <a:schemeClr val="bg1"/>
                        </a:solidFill>
                        <a:latin typeface="+mn-lt"/>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spcAft>
                          <a:spcPts val="0"/>
                        </a:spcAft>
                      </a:pPr>
                      <a:endParaRPr lang="en-US" sz="3000" b="0" noProof="0" dirty="0" smtClean="0">
                        <a:solidFill>
                          <a:schemeClr val="bg1"/>
                        </a:solidFill>
                        <a:latin typeface="+mn-lt"/>
                        <a:ea typeface="Times New Roman"/>
                        <a:cs typeface="Arial" panose="020B0604020202020204" pitchFamily="34" charset="0"/>
                      </a:endParaRPr>
                    </a:p>
                    <a:p>
                      <a:pPr algn="ctr">
                        <a:spcAft>
                          <a:spcPts val="0"/>
                        </a:spcAft>
                      </a:pPr>
                      <a:r>
                        <a:rPr lang="en-US" sz="3000" b="0" noProof="0" dirty="0" smtClean="0">
                          <a:solidFill>
                            <a:schemeClr val="bg1"/>
                          </a:solidFill>
                          <a:latin typeface="+mn-lt"/>
                          <a:ea typeface="Times New Roman"/>
                          <a:cs typeface="Arial" panose="020B0604020202020204" pitchFamily="34" charset="0"/>
                        </a:rPr>
                        <a:t>Minimum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spcAft>
                          <a:spcPts val="0"/>
                        </a:spcAft>
                      </a:pPr>
                      <a:endParaRPr lang="en-US" sz="3000" b="0" noProof="0" dirty="0" smtClean="0">
                        <a:solidFill>
                          <a:schemeClr val="bg1"/>
                        </a:solidFill>
                        <a:latin typeface="+mn-lt"/>
                        <a:ea typeface="Times New Roman"/>
                        <a:cs typeface="Arial" panose="020B0604020202020204" pitchFamily="34" charset="0"/>
                      </a:endParaRPr>
                    </a:p>
                    <a:p>
                      <a:pPr algn="ctr">
                        <a:spcAft>
                          <a:spcPts val="0"/>
                        </a:spcAft>
                      </a:pPr>
                      <a:r>
                        <a:rPr lang="en-US" sz="3000" b="0" noProof="0" dirty="0" smtClean="0">
                          <a:solidFill>
                            <a:schemeClr val="bg1"/>
                          </a:solidFill>
                          <a:latin typeface="+mn-lt"/>
                          <a:ea typeface="Times New Roman"/>
                          <a:cs typeface="Arial" panose="020B0604020202020204" pitchFamily="34" charset="0"/>
                        </a:rPr>
                        <a:t>Maximum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10000"/>
                  </a:ext>
                </a:extLst>
              </a:tr>
              <a:tr h="644663">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Age ( yrs.)</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227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8.8 ± 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1"/>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Weight (kg)</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227</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32.8 ± 9,5</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16.5 </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65.8</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3"/>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BMI (kg/m</a:t>
                      </a:r>
                      <a:r>
                        <a:rPr lang="en-US" sz="3000" b="1" baseline="30000" noProof="0" dirty="0" smtClean="0">
                          <a:solidFill>
                            <a:srgbClr val="000066"/>
                          </a:solidFill>
                          <a:latin typeface="+mn-lt"/>
                          <a:ea typeface="Times New Roman"/>
                          <a:cs typeface="Calibri" pitchFamily="34" charset="0"/>
                        </a:rPr>
                        <a:t>2</a:t>
                      </a:r>
                      <a:r>
                        <a:rPr lang="en-US" sz="3000" b="1" noProof="0" dirty="0" smtClean="0">
                          <a:solidFill>
                            <a:srgbClr val="000066"/>
                          </a:solidFill>
                          <a:latin typeface="+mn-lt"/>
                          <a:ea typeface="Times New Roman"/>
                          <a:cs typeface="Calibri" pitchFamily="34" charset="0"/>
                        </a:rPr>
                        <a:t>)</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227</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17.8 ± 2.9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11.9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27.8</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4"/>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Body</a:t>
                      </a:r>
                      <a:r>
                        <a:rPr lang="en-US" sz="3000" b="1" baseline="0" noProof="0" dirty="0" smtClean="0">
                          <a:solidFill>
                            <a:srgbClr val="000066"/>
                          </a:solidFill>
                          <a:latin typeface="+mn-lt"/>
                          <a:ea typeface="Times New Roman"/>
                          <a:cs typeface="Calibri" pitchFamily="34" charset="0"/>
                        </a:rPr>
                        <a:t> </a:t>
                      </a:r>
                      <a:r>
                        <a:rPr lang="en-US" sz="3000" b="1" noProof="0" dirty="0" smtClean="0">
                          <a:solidFill>
                            <a:srgbClr val="000066"/>
                          </a:solidFill>
                          <a:latin typeface="+mn-lt"/>
                          <a:ea typeface="Times New Roman"/>
                          <a:cs typeface="Calibri" pitchFamily="34" charset="0"/>
                        </a:rPr>
                        <a:t>Fat (%)</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226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Calibri"/>
                          <a:cs typeface="Calibri" pitchFamily="34" charset="0"/>
                        </a:rPr>
                        <a:t>20.7 ± 6.8</a:t>
                      </a:r>
                      <a:endParaRPr lang="en-US" sz="3000" b="1" noProof="0" dirty="0" smtClean="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42.7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637216152"/>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WC</a:t>
                      </a:r>
                      <a:r>
                        <a:rPr lang="en-US" sz="3000" b="1" baseline="0" noProof="0" dirty="0" smtClean="0">
                          <a:solidFill>
                            <a:srgbClr val="000066"/>
                          </a:solidFill>
                          <a:latin typeface="+mn-lt"/>
                          <a:ea typeface="Times New Roman"/>
                          <a:cs typeface="Calibri" pitchFamily="34" charset="0"/>
                        </a:rPr>
                        <a:t> (cm)</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218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Calibri"/>
                          <a:cs typeface="Calibri" pitchFamily="34" charset="0"/>
                        </a:rPr>
                        <a:t>63.5 ± 9.2</a:t>
                      </a:r>
                      <a:endParaRPr lang="en-US" sz="3000" b="1" noProof="0" dirty="0" smtClean="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587176861"/>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Resting HR (beats/min)</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226</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90 ± 14</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44 </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131 </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408953132"/>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Systolic BP (mm Hg)</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226</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100 ± 11</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72</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139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3931084071"/>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Diastolic BP (mm Hg)</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226</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60 ± 9.5</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40</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99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58717988"/>
                  </a:ext>
                </a:extLst>
              </a:tr>
              <a:tr h="675131">
                <a:tc>
                  <a:txBody>
                    <a:bodyPr/>
                    <a:lstStyle/>
                    <a:p>
                      <a:pPr>
                        <a:lnSpc>
                          <a:spcPct val="150000"/>
                        </a:lnSpc>
                        <a:spcAft>
                          <a:spcPts val="0"/>
                        </a:spcAft>
                      </a:pPr>
                      <a:r>
                        <a:rPr lang="en-US" sz="3000" b="1" noProof="0" dirty="0" smtClean="0">
                          <a:solidFill>
                            <a:srgbClr val="000066"/>
                          </a:solidFill>
                          <a:latin typeface="+mn-lt"/>
                          <a:ea typeface="Times New Roman"/>
                          <a:cs typeface="Calibri" pitchFamily="34" charset="0"/>
                        </a:rPr>
                        <a:t>PACER VO2max</a:t>
                      </a:r>
                      <a:r>
                        <a:rPr lang="en-US" sz="3000" b="1" baseline="0" noProof="0" dirty="0" smtClean="0">
                          <a:solidFill>
                            <a:srgbClr val="000066"/>
                          </a:solidFill>
                          <a:latin typeface="+mn-lt"/>
                          <a:ea typeface="Times New Roman"/>
                          <a:cs typeface="Calibri" pitchFamily="34" charset="0"/>
                        </a:rPr>
                        <a:t> (ml/kg/min)</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60</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Calibri"/>
                          <a:cs typeface="Calibri" pitchFamily="34" charset="0"/>
                        </a:rPr>
                        <a:t>43 ± 3.9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36</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51</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377446308"/>
                  </a:ext>
                </a:extLst>
              </a:tr>
              <a:tr h="675131">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PAQ-C (score)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84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Calibri"/>
                          <a:cs typeface="Calibri" pitchFamily="34" charset="0"/>
                        </a:rPr>
                        <a:t>3.5 ± 0.9</a:t>
                      </a:r>
                      <a:endParaRPr lang="en-US" sz="3000" b="1" noProof="0" dirty="0" smtClean="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1.0</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4.9</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631254011"/>
                  </a:ext>
                </a:extLst>
              </a:tr>
              <a:tr h="675131">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CPAFPI (score)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Times New Roman"/>
                          <a:cs typeface="Calibri" pitchFamily="34" charset="0"/>
                        </a:rPr>
                        <a:t>220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000" b="1" noProof="0" dirty="0" smtClean="0">
                          <a:solidFill>
                            <a:srgbClr val="000066"/>
                          </a:solidFill>
                          <a:latin typeface="+mn-lt"/>
                          <a:ea typeface="Calibri"/>
                          <a:cs typeface="Calibri" pitchFamily="34" charset="0"/>
                        </a:rPr>
                        <a:t>3.0 ± 0.6</a:t>
                      </a:r>
                      <a:endParaRPr lang="en-US" sz="3000" b="1" noProof="0" dirty="0" smtClean="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1.0</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a:lnSpc>
                          <a:spcPct val="150000"/>
                        </a:lnSpc>
                        <a:spcAft>
                          <a:spcPts val="0"/>
                        </a:spcAft>
                      </a:pPr>
                      <a:r>
                        <a:rPr lang="en-US" sz="3000" b="1" noProof="0" dirty="0" smtClean="0">
                          <a:solidFill>
                            <a:srgbClr val="000066"/>
                          </a:solidFill>
                          <a:latin typeface="+mn-lt"/>
                          <a:ea typeface="Times New Roman"/>
                          <a:cs typeface="Calibri" pitchFamily="34" charset="0"/>
                        </a:rPr>
                        <a:t>4.0</a:t>
                      </a:r>
                      <a:endParaRPr lang="en-US" sz="3000" b="1" noProof="0" dirty="0">
                        <a:solidFill>
                          <a:srgbClr val="000066"/>
                        </a:solidFill>
                        <a:latin typeface="+mn-lt"/>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3700501663"/>
                  </a:ext>
                </a:extLst>
              </a:tr>
            </a:tbl>
          </a:graphicData>
        </a:graphic>
      </p:graphicFrame>
      <p:pic>
        <p:nvPicPr>
          <p:cNvPr id="4" name="Imagen 3"/>
          <p:cNvPicPr>
            <a:picLocks noChangeAspect="1"/>
          </p:cNvPicPr>
          <p:nvPr/>
        </p:nvPicPr>
        <p:blipFill>
          <a:blip r:embed="rId7"/>
          <a:stretch>
            <a:fillRect/>
          </a:stretch>
        </p:blipFill>
        <p:spPr>
          <a:xfrm>
            <a:off x="32835825" y="8274757"/>
            <a:ext cx="14113568" cy="8664021"/>
          </a:xfrm>
          <a:prstGeom prst="rect">
            <a:avLst/>
          </a:prstGeom>
        </p:spPr>
      </p:pic>
    </p:spTree>
    <p:extLst>
      <p:ext uri="{BB962C8B-B14F-4D97-AF65-F5344CB8AC3E}">
        <p14:creationId xmlns:p14="http://schemas.microsoft.com/office/powerpoint/2010/main" val="326673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11890</TotalTime>
  <Words>1363</Words>
  <Application>Microsoft Office PowerPoint</Application>
  <PresentationFormat>Personalizado</PresentationFormat>
  <Paragraphs>150</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Office Theme</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Pamela</dc:creator>
  <cp:lastModifiedBy>Ines</cp:lastModifiedBy>
  <cp:revision>90</cp:revision>
  <cp:lastPrinted>2018-10-02T21:37:26Z</cp:lastPrinted>
  <dcterms:created xsi:type="dcterms:W3CDTF">2016-04-12T23:37:13Z</dcterms:created>
  <dcterms:modified xsi:type="dcterms:W3CDTF">2018-11-12T22:31:11Z</dcterms:modified>
</cp:coreProperties>
</file>