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10287000" cx="18288000"/>
  <p:notesSz cx="6858000" cy="9144000"/>
  <p:embeddedFontLst>
    <p:embeddedFont>
      <p:font typeface="Arapey"/>
      <p:regular r:id="rId16"/>
      <p: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Arapey-italic.fntdata"/><Relationship Id="rId16" Type="http://schemas.openxmlformats.org/officeDocument/2006/relationships/font" Target="fonts/Arapey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9" name="Google Shape;219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4" name="Google Shape;114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8" name="Google Shape;148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5" name="Google Shape;165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7" name="Google Shape;177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9" name="Google Shape;189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8" name="Google Shape;198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11" Type="http://schemas.openxmlformats.org/officeDocument/2006/relationships/image" Target="../media/image12.png"/><Relationship Id="rId10" Type="http://schemas.openxmlformats.org/officeDocument/2006/relationships/image" Target="../media/image10.png"/><Relationship Id="rId12" Type="http://schemas.openxmlformats.org/officeDocument/2006/relationships/image" Target="../media/image14.png"/><Relationship Id="rId9" Type="http://schemas.openxmlformats.org/officeDocument/2006/relationships/image" Target="../media/image7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6.png"/><Relationship Id="rId8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8.jpg"/><Relationship Id="rId4" Type="http://schemas.openxmlformats.org/officeDocument/2006/relationships/image" Target="../media/image35.png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image" Target="../media/image12.png"/><Relationship Id="rId10" Type="http://schemas.openxmlformats.org/officeDocument/2006/relationships/image" Target="../media/image10.png"/><Relationship Id="rId13" Type="http://schemas.openxmlformats.org/officeDocument/2006/relationships/hyperlink" Target="mailto:cme.tarrazu@cne.go.cr" TargetMode="External"/><Relationship Id="rId1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11.jpg"/><Relationship Id="rId9" Type="http://schemas.openxmlformats.org/officeDocument/2006/relationships/image" Target="../media/image7.png"/><Relationship Id="rId14" Type="http://schemas.openxmlformats.org/officeDocument/2006/relationships/image" Target="../media/image2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6.png"/><Relationship Id="rId8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6.jpg"/><Relationship Id="rId4" Type="http://schemas.openxmlformats.org/officeDocument/2006/relationships/image" Target="../media/image2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8.jpg"/><Relationship Id="rId4" Type="http://schemas.openxmlformats.org/officeDocument/2006/relationships/image" Target="../media/image2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png"/><Relationship Id="rId4" Type="http://schemas.openxmlformats.org/officeDocument/2006/relationships/image" Target="../media/image3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3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 amt="6999"/>
          </a:blip>
          <a:srcRect b="7786" l="0" r="0" t="7786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5" name="Google Shape;85;p13"/>
          <p:cNvGrpSpPr/>
          <p:nvPr/>
        </p:nvGrpSpPr>
        <p:grpSpPr>
          <a:xfrm>
            <a:off x="-3618150" y="-1847197"/>
            <a:ext cx="12833908" cy="12891434"/>
            <a:chOff x="1813" y="0"/>
            <a:chExt cx="809173" cy="812800"/>
          </a:xfrm>
        </p:grpSpPr>
        <p:sp>
          <p:nvSpPr>
            <p:cNvPr id="86" name="Google Shape;86;p13"/>
            <p:cNvSpPr/>
            <p:nvPr/>
          </p:nvSpPr>
          <p:spPr>
            <a:xfrm>
              <a:off x="1813" y="0"/>
              <a:ext cx="809173" cy="812800"/>
            </a:xfrm>
            <a:custGeom>
              <a:rect b="b" l="l" r="r" t="t"/>
              <a:pathLst>
                <a:path extrusionOk="0"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55000D">
                <a:alpha val="14117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13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8" name="Google Shape;88;p13"/>
          <p:cNvSpPr/>
          <p:nvPr/>
        </p:nvSpPr>
        <p:spPr>
          <a:xfrm>
            <a:off x="-3873011" y="-1891671"/>
            <a:ext cx="12916909" cy="12916856"/>
          </a:xfrm>
          <a:custGeom>
            <a:rect b="b" l="l" r="r" t="t"/>
            <a:pathLst>
              <a:path extrusionOk="0" h="6349974" w="6350000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-41418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9" name="Google Shape;89;p13"/>
          <p:cNvGrpSpPr/>
          <p:nvPr/>
        </p:nvGrpSpPr>
        <p:grpSpPr>
          <a:xfrm>
            <a:off x="-468810" y="9060060"/>
            <a:ext cx="19225621" cy="3230763"/>
            <a:chOff x="0" y="-38100"/>
            <a:chExt cx="5063538" cy="850900"/>
          </a:xfrm>
        </p:grpSpPr>
        <p:sp>
          <p:nvSpPr>
            <p:cNvPr id="90" name="Google Shape;90;p13"/>
            <p:cNvSpPr/>
            <p:nvPr/>
          </p:nvSpPr>
          <p:spPr>
            <a:xfrm>
              <a:off x="0" y="0"/>
              <a:ext cx="5063538" cy="796105"/>
            </a:xfrm>
            <a:custGeom>
              <a:rect b="b" l="l" r="r" t="t"/>
              <a:pathLst>
                <a:path extrusionOk="0" h="796105" w="5063538">
                  <a:moveTo>
                    <a:pt x="0" y="0"/>
                  </a:moveTo>
                  <a:lnTo>
                    <a:pt x="5063538" y="0"/>
                  </a:lnTo>
                  <a:lnTo>
                    <a:pt x="5063538" y="796105"/>
                  </a:lnTo>
                  <a:lnTo>
                    <a:pt x="0" y="796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91" name="Google Shape;91;p1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92" name="Google Shape;92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47060" y="9308068"/>
            <a:ext cx="816544" cy="81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492179" y="9395929"/>
            <a:ext cx="1795918" cy="719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776132" y="9308068"/>
            <a:ext cx="861403" cy="887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514169" y="9258300"/>
            <a:ext cx="867933" cy="867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3"/>
          <p:cNvPicPr preferRelativeResize="0"/>
          <p:nvPr/>
        </p:nvPicPr>
        <p:blipFill rotWithShape="1">
          <a:blip r:embed="rId9">
            <a:alphaModFix/>
          </a:blip>
          <a:srcRect b="0" l="3168" r="0" t="8274"/>
          <a:stretch/>
        </p:blipFill>
        <p:spPr>
          <a:xfrm>
            <a:off x="11385672" y="9391315"/>
            <a:ext cx="993481" cy="78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3"/>
          <p:cNvPicPr preferRelativeResize="0"/>
          <p:nvPr/>
        </p:nvPicPr>
        <p:blipFill rotWithShape="1">
          <a:blip r:embed="rId10">
            <a:alphaModFix/>
          </a:blip>
          <a:srcRect b="444" l="0" r="4958" t="445"/>
          <a:stretch/>
        </p:blipFill>
        <p:spPr>
          <a:xfrm>
            <a:off x="16853023" y="9408670"/>
            <a:ext cx="1183015" cy="663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3517118" y="9349878"/>
            <a:ext cx="1739170" cy="776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3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15388984" y="9423133"/>
            <a:ext cx="1389030" cy="65741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0" name="Google Shape;100;p13"/>
          <p:cNvGrpSpPr/>
          <p:nvPr/>
        </p:nvGrpSpPr>
        <p:grpSpPr>
          <a:xfrm>
            <a:off x="8206834" y="3872697"/>
            <a:ext cx="9176095" cy="3230761"/>
            <a:chOff x="0" y="-38100"/>
            <a:chExt cx="2416749" cy="850900"/>
          </a:xfrm>
        </p:grpSpPr>
        <p:sp>
          <p:nvSpPr>
            <p:cNvPr id="101" name="Google Shape;101;p13"/>
            <p:cNvSpPr/>
            <p:nvPr/>
          </p:nvSpPr>
          <p:spPr>
            <a:xfrm>
              <a:off x="0" y="0"/>
              <a:ext cx="2416749" cy="198247"/>
            </a:xfrm>
            <a:custGeom>
              <a:rect b="b" l="l" r="r" t="t"/>
              <a:pathLst>
                <a:path extrusionOk="0" h="198247" w="2416749">
                  <a:moveTo>
                    <a:pt x="0" y="0"/>
                  </a:moveTo>
                  <a:lnTo>
                    <a:pt x="2416749" y="0"/>
                  </a:lnTo>
                  <a:lnTo>
                    <a:pt x="2416749" y="198247"/>
                  </a:lnTo>
                  <a:lnTo>
                    <a:pt x="0" y="1982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02" name="Google Shape;102;p1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" name="Google Shape;103;p13"/>
          <p:cNvGrpSpPr/>
          <p:nvPr/>
        </p:nvGrpSpPr>
        <p:grpSpPr>
          <a:xfrm>
            <a:off x="8206834" y="4785253"/>
            <a:ext cx="7731118" cy="3230761"/>
            <a:chOff x="0" y="-38100"/>
            <a:chExt cx="2036179" cy="850900"/>
          </a:xfrm>
        </p:grpSpPr>
        <p:sp>
          <p:nvSpPr>
            <p:cNvPr id="104" name="Google Shape;104;p13"/>
            <p:cNvSpPr/>
            <p:nvPr/>
          </p:nvSpPr>
          <p:spPr>
            <a:xfrm>
              <a:off x="0" y="0"/>
              <a:ext cx="2036179" cy="198247"/>
            </a:xfrm>
            <a:custGeom>
              <a:rect b="b" l="l" r="r" t="t"/>
              <a:pathLst>
                <a:path extrusionOk="0" h="198247" w="2036179">
                  <a:moveTo>
                    <a:pt x="0" y="0"/>
                  </a:moveTo>
                  <a:lnTo>
                    <a:pt x="2036179" y="0"/>
                  </a:lnTo>
                  <a:lnTo>
                    <a:pt x="2036179" y="198247"/>
                  </a:lnTo>
                  <a:lnTo>
                    <a:pt x="0" y="1982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05" name="Google Shape;105;p1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" name="Google Shape;106;p13"/>
          <p:cNvGrpSpPr/>
          <p:nvPr/>
        </p:nvGrpSpPr>
        <p:grpSpPr>
          <a:xfrm>
            <a:off x="8206834" y="5638513"/>
            <a:ext cx="9149689" cy="3230761"/>
            <a:chOff x="0" y="-38100"/>
            <a:chExt cx="2409795" cy="850900"/>
          </a:xfrm>
        </p:grpSpPr>
        <p:sp>
          <p:nvSpPr>
            <p:cNvPr id="107" name="Google Shape;107;p13"/>
            <p:cNvSpPr/>
            <p:nvPr/>
          </p:nvSpPr>
          <p:spPr>
            <a:xfrm>
              <a:off x="0" y="0"/>
              <a:ext cx="2409795" cy="198247"/>
            </a:xfrm>
            <a:custGeom>
              <a:rect b="b" l="l" r="r" t="t"/>
              <a:pathLst>
                <a:path extrusionOk="0" h="198247" w="2409795">
                  <a:moveTo>
                    <a:pt x="0" y="0"/>
                  </a:moveTo>
                  <a:lnTo>
                    <a:pt x="2409795" y="0"/>
                  </a:lnTo>
                  <a:lnTo>
                    <a:pt x="2409795" y="198247"/>
                  </a:lnTo>
                  <a:lnTo>
                    <a:pt x="0" y="1982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08" name="Google Shape;108;p1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9" name="Google Shape;109;p13"/>
          <p:cNvSpPr txBox="1"/>
          <p:nvPr/>
        </p:nvSpPr>
        <p:spPr>
          <a:xfrm>
            <a:off x="8504767" y="2943792"/>
            <a:ext cx="8825400" cy="37264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99"/>
              <a:buFont typeface="Arial"/>
              <a:buNone/>
            </a:pPr>
            <a:r>
              <a:rPr b="0" i="0" lang="es-CR" sz="3799" u="none" cap="none" strike="noStrike">
                <a:solidFill>
                  <a:srgbClr val="AD0F2E"/>
                </a:solidFill>
                <a:latin typeface="Arial"/>
                <a:ea typeface="Arial"/>
                <a:cs typeface="Arial"/>
                <a:sym typeface="Arial"/>
              </a:rPr>
              <a:t>Simposio: 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</a:pPr>
            <a:r>
              <a:rPr b="0" i="0" lang="es-CR" sz="4499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Respuesta intersectorial ante la pandemia por COVID-19 en 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</a:pPr>
            <a:r>
              <a:rPr b="0" i="0" lang="es-CR" sz="4499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zonas cafetaleras de Costa Rica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3"/>
          <p:cNvSpPr txBox="1"/>
          <p:nvPr/>
        </p:nvSpPr>
        <p:spPr>
          <a:xfrm>
            <a:off x="4292586" y="9437370"/>
            <a:ext cx="3410700" cy="8496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s-CR" sz="1500" u="none" cap="none" strike="noStrike">
                <a:solidFill>
                  <a:srgbClr val="636262"/>
                </a:solidFill>
                <a:latin typeface="Arapey"/>
                <a:ea typeface="Arapey"/>
                <a:cs typeface="Arapey"/>
                <a:sym typeface="Arapey"/>
              </a:rPr>
              <a:t>Respuesta sanitaria y socioeconómica de la Zona de Los Santos durante la pandemia y pos-pandemia por COVID-19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636262"/>
              </a:solidFill>
              <a:latin typeface="Arapey"/>
              <a:ea typeface="Arapey"/>
              <a:cs typeface="Arapey"/>
              <a:sym typeface="Arapey"/>
            </a:endParaRPr>
          </a:p>
        </p:txBody>
      </p:sp>
      <p:sp>
        <p:nvSpPr>
          <p:cNvPr id="111" name="Google Shape;111;p13"/>
          <p:cNvSpPr txBox="1"/>
          <p:nvPr/>
        </p:nvSpPr>
        <p:spPr>
          <a:xfrm rot="-5400000">
            <a:off x="3428430" y="9635554"/>
            <a:ext cx="1373349" cy="2406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CR" sz="1400" u="none" cap="none" strike="noStrike">
                <a:solidFill>
                  <a:srgbClr val="D12022"/>
                </a:solidFill>
                <a:latin typeface="Arapey"/>
                <a:ea typeface="Arapey"/>
                <a:cs typeface="Arapey"/>
                <a:sym typeface="Arapey"/>
              </a:rPr>
              <a:t>Proyecto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22"/>
          <p:cNvPicPr preferRelativeResize="0"/>
          <p:nvPr/>
        </p:nvPicPr>
        <p:blipFill rotWithShape="1">
          <a:blip r:embed="rId3">
            <a:alphaModFix amt="10000"/>
          </a:blip>
          <a:srcRect b="46671" l="0" r="0" t="13551"/>
          <a:stretch/>
        </p:blipFill>
        <p:spPr>
          <a:xfrm>
            <a:off x="0" y="0"/>
            <a:ext cx="18287999" cy="10287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2" name="Google Shape;222;p22"/>
          <p:cNvCxnSpPr/>
          <p:nvPr/>
        </p:nvCxnSpPr>
        <p:spPr>
          <a:xfrm rot="10800000">
            <a:off x="124" y="2401628"/>
            <a:ext cx="6780600" cy="0"/>
          </a:xfrm>
          <a:prstGeom prst="straightConnector1">
            <a:avLst/>
          </a:prstGeom>
          <a:noFill/>
          <a:ln cap="flat" cmpd="sng" w="38100">
            <a:solidFill>
              <a:srgbClr val="55000D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23" name="Google Shape;223;p22"/>
          <p:cNvGrpSpPr/>
          <p:nvPr/>
        </p:nvGrpSpPr>
        <p:grpSpPr>
          <a:xfrm>
            <a:off x="17591272" y="-582681"/>
            <a:ext cx="3086120" cy="11307776"/>
            <a:chOff x="0" y="-38100"/>
            <a:chExt cx="812800" cy="2978160"/>
          </a:xfrm>
        </p:grpSpPr>
        <p:sp>
          <p:nvSpPr>
            <p:cNvPr id="224" name="Google Shape;224;p22"/>
            <p:cNvSpPr/>
            <p:nvPr/>
          </p:nvSpPr>
          <p:spPr>
            <a:xfrm>
              <a:off x="0" y="0"/>
              <a:ext cx="812800" cy="2940060"/>
            </a:xfrm>
            <a:custGeom>
              <a:rect b="b" l="l" r="r" t="t"/>
              <a:pathLst>
                <a:path extrusionOk="0" h="294006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940060"/>
                  </a:lnTo>
                  <a:lnTo>
                    <a:pt x="0" y="2940060"/>
                  </a:lnTo>
                  <a:close/>
                </a:path>
              </a:pathLst>
            </a:custGeom>
            <a:solidFill>
              <a:srgbClr val="AD0F2E"/>
            </a:solidFill>
            <a:ln>
              <a:noFill/>
            </a:ln>
          </p:spPr>
        </p:sp>
        <p:sp>
          <p:nvSpPr>
            <p:cNvPr id="225" name="Google Shape;225;p22"/>
            <p:cNvSpPr txBox="1"/>
            <p:nvPr/>
          </p:nvSpPr>
          <p:spPr>
            <a:xfrm>
              <a:off x="0" y="-38100"/>
              <a:ext cx="812700" cy="85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6" name="Google Shape;226;p22"/>
          <p:cNvSpPr txBox="1"/>
          <p:nvPr/>
        </p:nvSpPr>
        <p:spPr>
          <a:xfrm>
            <a:off x="1981200" y="1366578"/>
            <a:ext cx="3586500" cy="689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s-CR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Resultados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22"/>
          <p:cNvSpPr txBox="1"/>
          <p:nvPr/>
        </p:nvSpPr>
        <p:spPr>
          <a:xfrm>
            <a:off x="927225" y="3182100"/>
            <a:ext cx="8563139" cy="461661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⮚"/>
            </a:pPr>
            <a:r>
              <a:rPr b="0" i="0" lang="es-CR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Trabajo interinstitucional.</a:t>
            </a:r>
            <a:endParaRPr/>
          </a:p>
          <a:p>
            <a:pPr indent="-2540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⮚"/>
            </a:pPr>
            <a:r>
              <a:rPr b="0" i="0" lang="es-CR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 trabajo en equipo por la CME Tarrazú indispensable.</a:t>
            </a:r>
            <a:endParaRPr/>
          </a:p>
          <a:p>
            <a:pPr indent="-2540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⮚"/>
            </a:pPr>
            <a:r>
              <a:rPr b="0" i="0" lang="es-CR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requiere capacitación constante.</a:t>
            </a:r>
            <a:endParaRPr/>
          </a:p>
          <a:p>
            <a:pPr indent="-2540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⮚"/>
            </a:pPr>
            <a:r>
              <a:rPr b="0" i="0" lang="es-CR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Falta de acompañamiento psicológico al CME.</a:t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8" name="Google Shape;228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235274" y="290218"/>
            <a:ext cx="6866667" cy="91523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4"/>
          <p:cNvPicPr preferRelativeResize="0"/>
          <p:nvPr/>
        </p:nvPicPr>
        <p:blipFill rotWithShape="1">
          <a:blip r:embed="rId3">
            <a:alphaModFix amt="6999"/>
          </a:blip>
          <a:srcRect b="7786" l="0" r="0" t="7786"/>
          <a:stretch/>
        </p:blipFill>
        <p:spPr>
          <a:xfrm>
            <a:off x="334379" y="-1946401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7" name="Google Shape;117;p14"/>
          <p:cNvGrpSpPr/>
          <p:nvPr/>
        </p:nvGrpSpPr>
        <p:grpSpPr>
          <a:xfrm>
            <a:off x="-3618150" y="-1946409"/>
            <a:ext cx="12833908" cy="12891434"/>
            <a:chOff x="1813" y="0"/>
            <a:chExt cx="809173" cy="812800"/>
          </a:xfrm>
        </p:grpSpPr>
        <p:sp>
          <p:nvSpPr>
            <p:cNvPr id="118" name="Google Shape;118;p14"/>
            <p:cNvSpPr/>
            <p:nvPr/>
          </p:nvSpPr>
          <p:spPr>
            <a:xfrm>
              <a:off x="1813" y="0"/>
              <a:ext cx="809173" cy="812800"/>
            </a:xfrm>
            <a:custGeom>
              <a:rect b="b" l="l" r="r" t="t"/>
              <a:pathLst>
                <a:path extrusionOk="0"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000000">
                <a:alpha val="14117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1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0" name="Google Shape;120;p14"/>
          <p:cNvSpPr/>
          <p:nvPr/>
        </p:nvSpPr>
        <p:spPr>
          <a:xfrm flipH="1">
            <a:off x="-3873011" y="-1891671"/>
            <a:ext cx="12916909" cy="12916856"/>
          </a:xfrm>
          <a:custGeom>
            <a:rect b="b" l="l" r="r" t="t"/>
            <a:pathLst>
              <a:path extrusionOk="0" h="6349974" w="6350000">
                <a:moveTo>
                  <a:pt x="0" y="3175025"/>
                </a:moveTo>
                <a:cubicBezTo>
                  <a:pt x="0" y="4928451"/>
                  <a:pt x="1421524" y="6349974"/>
                  <a:pt x="3175000" y="6349974"/>
                </a:cubicBezTo>
                <a:cubicBezTo>
                  <a:pt x="4928502" y="6349974"/>
                  <a:pt x="6350000" y="4928451"/>
                  <a:pt x="6350000" y="3175025"/>
                </a:cubicBezTo>
                <a:cubicBezTo>
                  <a:pt x="6350000" y="1421511"/>
                  <a:pt x="4928502" y="0"/>
                  <a:pt x="3175000" y="0"/>
                </a:cubicBezTo>
                <a:cubicBezTo>
                  <a:pt x="1421499" y="0"/>
                  <a:pt x="0" y="1421511"/>
                  <a:pt x="0" y="3175025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41164" r="-8634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1" name="Google Shape;121;p14"/>
          <p:cNvGrpSpPr/>
          <p:nvPr/>
        </p:nvGrpSpPr>
        <p:grpSpPr>
          <a:xfrm>
            <a:off x="-468810" y="9060060"/>
            <a:ext cx="19225621" cy="3230763"/>
            <a:chOff x="0" y="-38100"/>
            <a:chExt cx="5063538" cy="850900"/>
          </a:xfrm>
        </p:grpSpPr>
        <p:sp>
          <p:nvSpPr>
            <p:cNvPr id="122" name="Google Shape;122;p14"/>
            <p:cNvSpPr/>
            <p:nvPr/>
          </p:nvSpPr>
          <p:spPr>
            <a:xfrm>
              <a:off x="0" y="0"/>
              <a:ext cx="5063538" cy="796105"/>
            </a:xfrm>
            <a:custGeom>
              <a:rect b="b" l="l" r="r" t="t"/>
              <a:pathLst>
                <a:path extrusionOk="0" h="796105" w="5063538">
                  <a:moveTo>
                    <a:pt x="0" y="0"/>
                  </a:moveTo>
                  <a:lnTo>
                    <a:pt x="5063538" y="0"/>
                  </a:lnTo>
                  <a:lnTo>
                    <a:pt x="5063538" y="796105"/>
                  </a:lnTo>
                  <a:lnTo>
                    <a:pt x="0" y="796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23" name="Google Shape;123;p1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24" name="Google Shape;124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47060" y="9308068"/>
            <a:ext cx="816544" cy="81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492179" y="9395929"/>
            <a:ext cx="1795918" cy="719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776132" y="9308068"/>
            <a:ext cx="861403" cy="887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514169" y="9258300"/>
            <a:ext cx="867933" cy="867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4"/>
          <p:cNvPicPr preferRelativeResize="0"/>
          <p:nvPr/>
        </p:nvPicPr>
        <p:blipFill rotWithShape="1">
          <a:blip r:embed="rId9">
            <a:alphaModFix/>
          </a:blip>
          <a:srcRect b="0" l="3168" r="0" t="8274"/>
          <a:stretch/>
        </p:blipFill>
        <p:spPr>
          <a:xfrm>
            <a:off x="11385672" y="9391315"/>
            <a:ext cx="993481" cy="78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4"/>
          <p:cNvPicPr preferRelativeResize="0"/>
          <p:nvPr/>
        </p:nvPicPr>
        <p:blipFill rotWithShape="1">
          <a:blip r:embed="rId10">
            <a:alphaModFix/>
          </a:blip>
          <a:srcRect b="444" l="0" r="4958" t="445"/>
          <a:stretch/>
        </p:blipFill>
        <p:spPr>
          <a:xfrm>
            <a:off x="16853023" y="9408670"/>
            <a:ext cx="1183015" cy="663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3517118" y="9349878"/>
            <a:ext cx="1739170" cy="776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4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15388984" y="9423133"/>
            <a:ext cx="1389030" cy="65741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2" name="Google Shape;132;p14"/>
          <p:cNvGrpSpPr/>
          <p:nvPr/>
        </p:nvGrpSpPr>
        <p:grpSpPr>
          <a:xfrm>
            <a:off x="8745370" y="872534"/>
            <a:ext cx="9176095" cy="3230761"/>
            <a:chOff x="-12822" y="-57389"/>
            <a:chExt cx="2416749" cy="850900"/>
          </a:xfrm>
        </p:grpSpPr>
        <p:sp>
          <p:nvSpPr>
            <p:cNvPr id="133" name="Google Shape;133;p14"/>
            <p:cNvSpPr/>
            <p:nvPr/>
          </p:nvSpPr>
          <p:spPr>
            <a:xfrm>
              <a:off x="-12822" y="-34617"/>
              <a:ext cx="2416749" cy="198247"/>
            </a:xfrm>
            <a:custGeom>
              <a:rect b="b" l="l" r="r" t="t"/>
              <a:pathLst>
                <a:path extrusionOk="0" h="198247" w="2416749">
                  <a:moveTo>
                    <a:pt x="0" y="0"/>
                  </a:moveTo>
                  <a:lnTo>
                    <a:pt x="2416749" y="0"/>
                  </a:lnTo>
                  <a:lnTo>
                    <a:pt x="2416749" y="198247"/>
                  </a:lnTo>
                  <a:lnTo>
                    <a:pt x="0" y="1982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34" name="Google Shape;134;p14"/>
            <p:cNvSpPr txBox="1"/>
            <p:nvPr/>
          </p:nvSpPr>
          <p:spPr>
            <a:xfrm>
              <a:off x="70970" y="-57389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5" name="Google Shape;135;p14"/>
          <p:cNvGrpSpPr/>
          <p:nvPr/>
        </p:nvGrpSpPr>
        <p:grpSpPr>
          <a:xfrm>
            <a:off x="8845293" y="1696701"/>
            <a:ext cx="7731118" cy="3230761"/>
            <a:chOff x="0" y="-38100"/>
            <a:chExt cx="2036179" cy="850900"/>
          </a:xfrm>
        </p:grpSpPr>
        <p:sp>
          <p:nvSpPr>
            <p:cNvPr id="136" name="Google Shape;136;p14"/>
            <p:cNvSpPr/>
            <p:nvPr/>
          </p:nvSpPr>
          <p:spPr>
            <a:xfrm>
              <a:off x="0" y="0"/>
              <a:ext cx="2036179" cy="198247"/>
            </a:xfrm>
            <a:custGeom>
              <a:rect b="b" l="l" r="r" t="t"/>
              <a:pathLst>
                <a:path extrusionOk="0" h="198247" w="2036179">
                  <a:moveTo>
                    <a:pt x="0" y="0"/>
                  </a:moveTo>
                  <a:lnTo>
                    <a:pt x="2036179" y="0"/>
                  </a:lnTo>
                  <a:lnTo>
                    <a:pt x="2036179" y="198247"/>
                  </a:lnTo>
                  <a:lnTo>
                    <a:pt x="0" y="1982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37" name="Google Shape;137;p1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" name="Google Shape;138;p14"/>
          <p:cNvGrpSpPr/>
          <p:nvPr/>
        </p:nvGrpSpPr>
        <p:grpSpPr>
          <a:xfrm>
            <a:off x="8235318" y="2832012"/>
            <a:ext cx="9422999" cy="5915786"/>
            <a:chOff x="0" y="-745267"/>
            <a:chExt cx="2481778" cy="1558067"/>
          </a:xfrm>
        </p:grpSpPr>
        <p:sp>
          <p:nvSpPr>
            <p:cNvPr id="139" name="Google Shape;139;p14"/>
            <p:cNvSpPr/>
            <p:nvPr/>
          </p:nvSpPr>
          <p:spPr>
            <a:xfrm>
              <a:off x="71983" y="-745267"/>
              <a:ext cx="2409795" cy="198247"/>
            </a:xfrm>
            <a:custGeom>
              <a:rect b="b" l="l" r="r" t="t"/>
              <a:pathLst>
                <a:path extrusionOk="0" h="198247" w="2409795">
                  <a:moveTo>
                    <a:pt x="0" y="0"/>
                  </a:moveTo>
                  <a:lnTo>
                    <a:pt x="2409795" y="0"/>
                  </a:lnTo>
                  <a:lnTo>
                    <a:pt x="2409795" y="198247"/>
                  </a:lnTo>
                  <a:lnTo>
                    <a:pt x="0" y="1982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40" name="Google Shape;140;p1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1" name="Google Shape;141;p14"/>
          <p:cNvSpPr txBox="1"/>
          <p:nvPr/>
        </p:nvSpPr>
        <p:spPr>
          <a:xfrm>
            <a:off x="9118343" y="-10150"/>
            <a:ext cx="8825400" cy="37910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99"/>
              <a:buFont typeface="Arial"/>
              <a:buNone/>
            </a:pPr>
            <a:r>
              <a:t/>
            </a:r>
            <a:endParaRPr b="0" i="0" sz="4399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99"/>
              <a:buFont typeface="Arial"/>
              <a:buNone/>
            </a:pPr>
            <a:r>
              <a:rPr b="0" i="0" lang="es-CR" sz="4399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Respuesta intersectorial ante la pandemia por COVID-19 en 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99"/>
              <a:buFont typeface="Arial"/>
              <a:buNone/>
            </a:pPr>
            <a:r>
              <a:rPr b="0" i="0" lang="es-CR" sz="4399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zonas cafetaleras de Costa Rica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4"/>
          <p:cNvSpPr txBox="1"/>
          <p:nvPr/>
        </p:nvSpPr>
        <p:spPr>
          <a:xfrm>
            <a:off x="4292586" y="9437370"/>
            <a:ext cx="3410700" cy="8496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s-CR" sz="1500" u="none" cap="none" strike="noStrike">
                <a:solidFill>
                  <a:srgbClr val="636262"/>
                </a:solidFill>
                <a:latin typeface="Arapey"/>
                <a:ea typeface="Arapey"/>
                <a:cs typeface="Arapey"/>
                <a:sym typeface="Arapey"/>
              </a:rPr>
              <a:t>Respuesta sanitaria y socioeconómica de la Zona de Los Santos durante la pandemia y pos-pandemia por COVID-19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636262"/>
              </a:solidFill>
              <a:latin typeface="Arapey"/>
              <a:ea typeface="Arapey"/>
              <a:cs typeface="Arapey"/>
              <a:sym typeface="Arapey"/>
            </a:endParaRPr>
          </a:p>
        </p:txBody>
      </p:sp>
      <p:sp>
        <p:nvSpPr>
          <p:cNvPr id="143" name="Google Shape;143;p14"/>
          <p:cNvSpPr txBox="1"/>
          <p:nvPr/>
        </p:nvSpPr>
        <p:spPr>
          <a:xfrm rot="-5400000">
            <a:off x="3428430" y="9635554"/>
            <a:ext cx="1373349" cy="2406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CR" sz="1400" u="none" cap="none" strike="noStrike">
                <a:solidFill>
                  <a:srgbClr val="D12022"/>
                </a:solidFill>
                <a:latin typeface="Arapey"/>
                <a:ea typeface="Arapey"/>
                <a:cs typeface="Arapey"/>
                <a:sym typeface="Arapey"/>
              </a:rPr>
              <a:t>Proyecto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4"/>
          <p:cNvSpPr txBox="1"/>
          <p:nvPr/>
        </p:nvSpPr>
        <p:spPr>
          <a:xfrm>
            <a:off x="10174720" y="3823305"/>
            <a:ext cx="6317400" cy="461661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s-CR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Innovación y adaptabilidad frente a la pandemia: iniciativas y respuestas locales.</a:t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s-CR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Beatriz Elizondo y Fernando Portuguez, San Marcos de Tarrazú, Comité Municipal de Emergencias Tarrazú. </a:t>
            </a:r>
            <a:r>
              <a:rPr b="0" i="0" lang="es-CR" sz="32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3"/>
              </a:rPr>
              <a:t>cme.tarrazu@cne.go.cr</a:t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gotipo&#10;&#10;Descripción generada automáticamente" id="145" name="Google Shape;145;p14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10899762" y="7962783"/>
            <a:ext cx="5262562" cy="10905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0" name="Google Shape;150;p15"/>
          <p:cNvCxnSpPr/>
          <p:nvPr/>
        </p:nvCxnSpPr>
        <p:spPr>
          <a:xfrm rot="10800000">
            <a:off x="124" y="2401628"/>
            <a:ext cx="6780600" cy="0"/>
          </a:xfrm>
          <a:prstGeom prst="straightConnector1">
            <a:avLst/>
          </a:prstGeom>
          <a:noFill/>
          <a:ln cap="flat" cmpd="sng" w="38100">
            <a:solidFill>
              <a:srgbClr val="0C430E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1" name="Google Shape;151;p15"/>
          <p:cNvPicPr preferRelativeResize="0"/>
          <p:nvPr/>
        </p:nvPicPr>
        <p:blipFill rotWithShape="1">
          <a:blip r:embed="rId3">
            <a:alphaModFix amt="56000"/>
          </a:blip>
          <a:srcRect b="0" l="0" r="0" t="0"/>
          <a:stretch/>
        </p:blipFill>
        <p:spPr>
          <a:xfrm rot="5400000">
            <a:off x="16426029" y="-1794023"/>
            <a:ext cx="12941635" cy="13875047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5"/>
          <p:cNvSpPr txBox="1"/>
          <p:nvPr/>
        </p:nvSpPr>
        <p:spPr>
          <a:xfrm>
            <a:off x="0" y="895091"/>
            <a:ext cx="6291263" cy="13788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s-CR" sz="3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Problemas y desafíos de la información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5"/>
          <p:cNvSpPr txBox="1"/>
          <p:nvPr/>
        </p:nvSpPr>
        <p:spPr>
          <a:xfrm>
            <a:off x="700087" y="3400426"/>
            <a:ext cx="13001625" cy="61863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Char char="⮚"/>
            </a:pPr>
            <a:r>
              <a:rPr b="0" i="0" lang="es-CR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Fuerte sentimiento de incertidumbre.</a:t>
            </a:r>
            <a:endParaRPr/>
          </a:p>
          <a:p>
            <a:pPr indent="-3429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Char char="⮚"/>
            </a:pPr>
            <a:r>
              <a:rPr b="0" i="0" lang="es-CR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Miedo constante.</a:t>
            </a:r>
            <a:endParaRPr/>
          </a:p>
          <a:p>
            <a:pPr indent="-3429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Char char="⮚"/>
            </a:pPr>
            <a:r>
              <a:rPr b="0" i="0" lang="es-CR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Información errada.</a:t>
            </a:r>
            <a:endParaRPr/>
          </a:p>
          <a:p>
            <a:pPr indent="-3429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Char char="⮚"/>
            </a:pPr>
            <a:r>
              <a:rPr b="0" i="0" lang="es-CR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se sabía discriminar entre la información real o la falsa.</a:t>
            </a:r>
            <a:endParaRPr/>
          </a:p>
          <a:p>
            <a:pPr indent="-3429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Char char="⮚"/>
            </a:pPr>
            <a:r>
              <a:rPr b="0" i="0" lang="es-CR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Cambio constante de la información.</a:t>
            </a:r>
            <a:endParaRPr/>
          </a:p>
          <a:p>
            <a:pPr indent="-3429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Char char="⮚"/>
            </a:pPr>
            <a:r>
              <a:rPr b="0" i="0" lang="es-CR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Información alarmista.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6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4455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6"/>
          <p:cNvSpPr/>
          <p:nvPr/>
        </p:nvSpPr>
        <p:spPr>
          <a:xfrm>
            <a:off x="9385299" y="720090"/>
            <a:ext cx="8187183" cy="88468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Google Shape;160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45165" y="965200"/>
            <a:ext cx="6267449" cy="8356599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6"/>
          <p:cNvSpPr/>
          <p:nvPr/>
        </p:nvSpPr>
        <p:spPr>
          <a:xfrm>
            <a:off x="715518" y="720090"/>
            <a:ext cx="8187181" cy="88468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2" name="Google Shape;162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81372" y="965200"/>
            <a:ext cx="6455472" cy="8356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17"/>
          <p:cNvPicPr preferRelativeResize="0"/>
          <p:nvPr/>
        </p:nvPicPr>
        <p:blipFill rotWithShape="1">
          <a:blip r:embed="rId3">
            <a:alphaModFix/>
          </a:blip>
          <a:srcRect b="46675" l="0" r="0" t="13550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8" name="Google Shape;168;p17"/>
          <p:cNvCxnSpPr/>
          <p:nvPr/>
        </p:nvCxnSpPr>
        <p:spPr>
          <a:xfrm rot="10800000">
            <a:off x="89" y="2401628"/>
            <a:ext cx="6780635" cy="0"/>
          </a:xfrm>
          <a:prstGeom prst="straightConnector1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69" name="Google Shape;169;p17"/>
          <p:cNvGrpSpPr/>
          <p:nvPr/>
        </p:nvGrpSpPr>
        <p:grpSpPr>
          <a:xfrm>
            <a:off x="17591272" y="-582680"/>
            <a:ext cx="3086100" cy="11307700"/>
            <a:chOff x="0" y="-38100"/>
            <a:chExt cx="812800" cy="2978160"/>
          </a:xfrm>
        </p:grpSpPr>
        <p:sp>
          <p:nvSpPr>
            <p:cNvPr id="170" name="Google Shape;170;p17"/>
            <p:cNvSpPr/>
            <p:nvPr/>
          </p:nvSpPr>
          <p:spPr>
            <a:xfrm>
              <a:off x="0" y="0"/>
              <a:ext cx="812800" cy="2940060"/>
            </a:xfrm>
            <a:custGeom>
              <a:rect b="b" l="l" r="r" t="t"/>
              <a:pathLst>
                <a:path extrusionOk="0" h="294006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940060"/>
                  </a:lnTo>
                  <a:lnTo>
                    <a:pt x="0" y="2940060"/>
                  </a:lnTo>
                  <a:close/>
                </a:path>
              </a:pathLst>
            </a:custGeom>
            <a:solidFill>
              <a:srgbClr val="AD0F2E"/>
            </a:solidFill>
            <a:ln>
              <a:noFill/>
            </a:ln>
          </p:spPr>
        </p:sp>
        <p:sp>
          <p:nvSpPr>
            <p:cNvPr id="171" name="Google Shape;171;p17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2" name="Google Shape;172;p17"/>
          <p:cNvSpPr txBox="1"/>
          <p:nvPr/>
        </p:nvSpPr>
        <p:spPr>
          <a:xfrm>
            <a:off x="280987" y="1321973"/>
            <a:ext cx="5805487" cy="689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s-CR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¿Cómo se afrontó?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17"/>
          <p:cNvSpPr txBox="1"/>
          <p:nvPr/>
        </p:nvSpPr>
        <p:spPr>
          <a:xfrm>
            <a:off x="1066436" y="3112705"/>
            <a:ext cx="5888546" cy="26468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ourier New"/>
              <a:buChar char="o"/>
            </a:pPr>
            <a:r>
              <a:rPr b="0" i="0" lang="es-CR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 brindó información asertiva y filtrada, proveniente de fuentes confiables y verificadas.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Google Shape;174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465247" y="692000"/>
            <a:ext cx="6866667" cy="91523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18"/>
          <p:cNvPicPr preferRelativeResize="0"/>
          <p:nvPr/>
        </p:nvPicPr>
        <p:blipFill rotWithShape="1">
          <a:blip r:embed="rId3">
            <a:alphaModFix amt="9999"/>
          </a:blip>
          <a:srcRect b="46675" l="0" r="0" t="13550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0" name="Google Shape;180;p18"/>
          <p:cNvCxnSpPr/>
          <p:nvPr/>
        </p:nvCxnSpPr>
        <p:spPr>
          <a:xfrm rot="10800000">
            <a:off x="89" y="2401628"/>
            <a:ext cx="6780635" cy="0"/>
          </a:xfrm>
          <a:prstGeom prst="straightConnector1">
            <a:avLst/>
          </a:prstGeom>
          <a:noFill/>
          <a:ln cap="flat" cmpd="sng" w="38100">
            <a:solidFill>
              <a:srgbClr val="55000D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81" name="Google Shape;181;p18"/>
          <p:cNvGrpSpPr/>
          <p:nvPr/>
        </p:nvGrpSpPr>
        <p:grpSpPr>
          <a:xfrm>
            <a:off x="17591272" y="-582680"/>
            <a:ext cx="3086100" cy="11307700"/>
            <a:chOff x="0" y="-38100"/>
            <a:chExt cx="812800" cy="2978160"/>
          </a:xfrm>
        </p:grpSpPr>
        <p:sp>
          <p:nvSpPr>
            <p:cNvPr id="182" name="Google Shape;182;p18"/>
            <p:cNvSpPr/>
            <p:nvPr/>
          </p:nvSpPr>
          <p:spPr>
            <a:xfrm>
              <a:off x="0" y="0"/>
              <a:ext cx="812800" cy="2940060"/>
            </a:xfrm>
            <a:custGeom>
              <a:rect b="b" l="l" r="r" t="t"/>
              <a:pathLst>
                <a:path extrusionOk="0" h="294006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940060"/>
                  </a:lnTo>
                  <a:lnTo>
                    <a:pt x="0" y="2940060"/>
                  </a:lnTo>
                  <a:close/>
                </a:path>
              </a:pathLst>
            </a:custGeom>
            <a:solidFill>
              <a:srgbClr val="AD0F2E"/>
            </a:solidFill>
            <a:ln>
              <a:noFill/>
            </a:ln>
          </p:spPr>
        </p:sp>
        <p:sp>
          <p:nvSpPr>
            <p:cNvPr id="183" name="Google Shape;183;p18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4" name="Google Shape;184;p18"/>
          <p:cNvSpPr txBox="1"/>
          <p:nvPr/>
        </p:nvSpPr>
        <p:spPr>
          <a:xfrm>
            <a:off x="1981200" y="1366578"/>
            <a:ext cx="3586474" cy="689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s-CR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Cotidianidad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8"/>
          <p:cNvSpPr txBox="1"/>
          <p:nvPr/>
        </p:nvSpPr>
        <p:spPr>
          <a:xfrm>
            <a:off x="893936" y="2872776"/>
            <a:ext cx="15803400" cy="757127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⮚"/>
            </a:pPr>
            <a:r>
              <a:rPr b="0" i="0" lang="es-CR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hay problemas de hacinamiento.</a:t>
            </a:r>
            <a:endParaRPr/>
          </a:p>
          <a:p>
            <a:pPr indent="-2540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⮚"/>
            </a:pPr>
            <a:r>
              <a:rPr b="0" i="0" lang="es-CR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Acceso al agua potable.</a:t>
            </a:r>
            <a:endParaRPr/>
          </a:p>
          <a:p>
            <a:pPr indent="-2540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⮚"/>
            </a:pPr>
            <a:r>
              <a:rPr b="0" i="0" lang="es-CR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Trabajo en campo abierto.</a:t>
            </a:r>
            <a:endParaRPr/>
          </a:p>
          <a:p>
            <a:pPr indent="-2540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⮚"/>
            </a:pPr>
            <a:r>
              <a:rPr b="0" i="0" lang="es-CR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Teletrabajo.</a:t>
            </a:r>
            <a:endParaRPr/>
          </a:p>
          <a:p>
            <a:pPr indent="-2540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▪"/>
            </a:pPr>
            <a:r>
              <a:rPr b="0" i="0" lang="es-CR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Miedo a salir.</a:t>
            </a:r>
            <a:endParaRPr/>
          </a:p>
          <a:p>
            <a:pPr indent="-2540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▪"/>
            </a:pPr>
            <a:r>
              <a:rPr b="0" i="0" lang="es-CR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Ayuda gubernamental.</a:t>
            </a:r>
            <a:endParaRPr/>
          </a:p>
          <a:p>
            <a:pPr indent="-2540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▪"/>
            </a:pPr>
            <a:r>
              <a:rPr b="0" i="0" lang="es-CR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Exigencia por la vacuna.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6" name="Google Shape;186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95636" y="4076635"/>
            <a:ext cx="8096250" cy="428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1" name="Google Shape;191;p19"/>
          <p:cNvCxnSpPr/>
          <p:nvPr/>
        </p:nvCxnSpPr>
        <p:spPr>
          <a:xfrm rot="10800000">
            <a:off x="124" y="2401628"/>
            <a:ext cx="6780600" cy="0"/>
          </a:xfrm>
          <a:prstGeom prst="straightConnector1">
            <a:avLst/>
          </a:prstGeom>
          <a:noFill/>
          <a:ln cap="flat" cmpd="sng" w="38100">
            <a:solidFill>
              <a:srgbClr val="0C430E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2" name="Google Shape;192;p19"/>
          <p:cNvPicPr preferRelativeResize="0"/>
          <p:nvPr/>
        </p:nvPicPr>
        <p:blipFill rotWithShape="1">
          <a:blip r:embed="rId3">
            <a:alphaModFix amt="56000"/>
          </a:blip>
          <a:srcRect b="0" l="0" r="0" t="0"/>
          <a:stretch/>
        </p:blipFill>
        <p:spPr>
          <a:xfrm rot="5400000">
            <a:off x="16426029" y="-1794023"/>
            <a:ext cx="12941635" cy="13875047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9"/>
          <p:cNvSpPr txBox="1"/>
          <p:nvPr/>
        </p:nvSpPr>
        <p:spPr>
          <a:xfrm>
            <a:off x="971725" y="1321973"/>
            <a:ext cx="5162550" cy="689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s-CR" sz="3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Respuesta a los problemas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19"/>
          <p:cNvSpPr txBox="1"/>
          <p:nvPr/>
        </p:nvSpPr>
        <p:spPr>
          <a:xfrm>
            <a:off x="971725" y="3182100"/>
            <a:ext cx="6780600" cy="70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s-CR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gran mayoría de los trabajadores siguieron las medidas , se adaptaron a los cambios establecidos.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s-CR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Los productores realizaron los cambios respectivos, principalmente con los albergues seguros para los recolectores, con esto se aseguró el ingreso de la mano de obra.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5" name="Google Shape;195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92656" y="849697"/>
            <a:ext cx="6866667" cy="91523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20"/>
          <p:cNvPicPr preferRelativeResize="0"/>
          <p:nvPr/>
        </p:nvPicPr>
        <p:blipFill rotWithShape="1">
          <a:blip r:embed="rId3">
            <a:alphaModFix/>
          </a:blip>
          <a:srcRect b="58242" l="0" r="0" t="1979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1" name="Google Shape;201;p20"/>
          <p:cNvCxnSpPr/>
          <p:nvPr/>
        </p:nvCxnSpPr>
        <p:spPr>
          <a:xfrm rot="10800000">
            <a:off x="89" y="2401628"/>
            <a:ext cx="6780635" cy="0"/>
          </a:xfrm>
          <a:prstGeom prst="straightConnector1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02" name="Google Shape;202;p20"/>
          <p:cNvGrpSpPr/>
          <p:nvPr/>
        </p:nvGrpSpPr>
        <p:grpSpPr>
          <a:xfrm>
            <a:off x="17591272" y="-582680"/>
            <a:ext cx="3086100" cy="11307700"/>
            <a:chOff x="0" y="-38100"/>
            <a:chExt cx="812800" cy="2978160"/>
          </a:xfrm>
        </p:grpSpPr>
        <p:sp>
          <p:nvSpPr>
            <p:cNvPr id="203" name="Google Shape;203;p20"/>
            <p:cNvSpPr/>
            <p:nvPr/>
          </p:nvSpPr>
          <p:spPr>
            <a:xfrm>
              <a:off x="0" y="0"/>
              <a:ext cx="812800" cy="2940060"/>
            </a:xfrm>
            <a:custGeom>
              <a:rect b="b" l="l" r="r" t="t"/>
              <a:pathLst>
                <a:path extrusionOk="0" h="294006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940060"/>
                  </a:lnTo>
                  <a:lnTo>
                    <a:pt x="0" y="2940060"/>
                  </a:lnTo>
                  <a:close/>
                </a:path>
              </a:pathLst>
            </a:custGeom>
            <a:solidFill>
              <a:srgbClr val="AD0F2E"/>
            </a:solidFill>
            <a:ln>
              <a:noFill/>
            </a:ln>
          </p:spPr>
        </p:sp>
        <p:sp>
          <p:nvSpPr>
            <p:cNvPr id="204" name="Google Shape;204;p20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5" name="Google Shape;205;p20"/>
          <p:cNvSpPr txBox="1"/>
          <p:nvPr/>
        </p:nvSpPr>
        <p:spPr>
          <a:xfrm>
            <a:off x="1981200" y="1366578"/>
            <a:ext cx="3586474" cy="689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s-CR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Acciones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20"/>
          <p:cNvSpPr txBox="1"/>
          <p:nvPr/>
        </p:nvSpPr>
        <p:spPr>
          <a:xfrm>
            <a:off x="669538" y="2703385"/>
            <a:ext cx="15433500" cy="82730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⮚"/>
            </a:pPr>
            <a:r>
              <a:rPr b="0" i="0" lang="es-CR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Información segura, verás, y positiva.</a:t>
            </a:r>
            <a:endParaRPr/>
          </a:p>
          <a:p>
            <a:pPr indent="-45720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⮚"/>
            </a:pPr>
            <a:r>
              <a:rPr b="0" i="0" lang="es-CR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Coordinación interinstitucional permanente.</a:t>
            </a:r>
            <a:endParaRPr/>
          </a:p>
          <a:p>
            <a:pPr indent="-45720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⮚"/>
            </a:pPr>
            <a:r>
              <a:rPr b="0" i="0" lang="es-CR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Coordinación para la construcción del centro de contención.</a:t>
            </a:r>
            <a:endParaRPr/>
          </a:p>
          <a:p>
            <a:pPr indent="-25400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⮚"/>
            </a:pPr>
            <a:r>
              <a:rPr b="0" i="0" lang="es-CR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Población confiada en la institucionalidad</a:t>
            </a:r>
            <a:endParaRPr/>
          </a:p>
          <a:p>
            <a:pPr indent="-45720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⮚"/>
            </a:pPr>
            <a:r>
              <a:rPr b="0" i="0" lang="es-CR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Bajo porcentaje de contagio en la zona, el cantón siempre se mantuvo en últimos lugares.</a:t>
            </a:r>
            <a:endParaRPr/>
          </a:p>
          <a:p>
            <a:pPr indent="-45720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⮚"/>
            </a:pPr>
            <a:r>
              <a:rPr b="0" i="0" lang="es-CR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Si fueron suficientes las acciones y hasta acciones realizadas en la zona, ayudaron a la apertura de ambas fronteras para la recolección a nivel país.</a:t>
            </a:r>
            <a:endParaRPr/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1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1"/>
          <p:cNvSpPr/>
          <p:nvPr/>
        </p:nvSpPr>
        <p:spPr>
          <a:xfrm flipH="1" rot="-5400000">
            <a:off x="3999926" y="-3999282"/>
            <a:ext cx="10287000" cy="18286850"/>
          </a:xfrm>
          <a:prstGeom prst="rect">
            <a:avLst/>
          </a:prstGeom>
          <a:gradFill>
            <a:gsLst>
              <a:gs pos="0">
                <a:schemeClr val="accent1"/>
              </a:gs>
              <a:gs pos="8000">
                <a:schemeClr val="accent1"/>
              </a:gs>
              <a:gs pos="100000">
                <a:srgbClr val="244061"/>
              </a:gs>
            </a:gsLst>
            <a:lin ang="120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1"/>
          <p:cNvSpPr/>
          <p:nvPr/>
        </p:nvSpPr>
        <p:spPr>
          <a:xfrm flipH="1" rot="10800000">
            <a:off x="-3466" y="0"/>
            <a:ext cx="13606268" cy="10286358"/>
          </a:xfrm>
          <a:prstGeom prst="rect">
            <a:avLst/>
          </a:prstGeom>
          <a:gradFill>
            <a:gsLst>
              <a:gs pos="0">
                <a:srgbClr val="000000">
                  <a:alpha val="51764"/>
                </a:srgbClr>
              </a:gs>
              <a:gs pos="8000">
                <a:srgbClr val="000000">
                  <a:alpha val="51764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1"/>
          <p:cNvSpPr/>
          <p:nvPr/>
        </p:nvSpPr>
        <p:spPr>
          <a:xfrm flipH="1" rot="-5400000">
            <a:off x="5474237" y="-2528760"/>
            <a:ext cx="7341846" cy="18290319"/>
          </a:xfrm>
          <a:prstGeom prst="rect">
            <a:avLst/>
          </a:prstGeom>
          <a:gradFill>
            <a:gsLst>
              <a:gs pos="0">
                <a:srgbClr val="92CCDC">
                  <a:alpha val="0"/>
                </a:srgbClr>
              </a:gs>
              <a:gs pos="100000">
                <a:srgbClr val="000000">
                  <a:alpha val="45882"/>
                </a:srgbClr>
              </a:gs>
            </a:gsLst>
            <a:lin ang="1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" name="Google Shape;215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62655" y="571500"/>
            <a:ext cx="6857999" cy="914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18310" y="571179"/>
            <a:ext cx="6858000" cy="914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