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1"/>
  </p:sldMasterIdLst>
  <p:sldIdLst>
    <p:sldId id="256" r:id="rId2"/>
    <p:sldId id="259" r:id="rId3"/>
    <p:sldId id="257" r:id="rId4"/>
    <p:sldId id="260" r:id="rId5"/>
    <p:sldId id="258"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4" r:id="rId19"/>
    <p:sldId id="273" r:id="rId20"/>
    <p:sldId id="275" r:id="rId21"/>
    <p:sldId id="277" r:id="rId22"/>
    <p:sldId id="278" r:id="rId23"/>
    <p:sldId id="279" r:id="rId24"/>
    <p:sldId id="280" r:id="rId25"/>
    <p:sldId id="281" r:id="rId26"/>
    <p:sldId id="282" r:id="rId27"/>
    <p:sldId id="283" r:id="rId28"/>
    <p:sldId id="284" r:id="rId29"/>
    <p:sldId id="285" r:id="rId30"/>
  </p:sldIdLst>
  <p:sldSz cx="12192000" cy="6858000"/>
  <p:notesSz cx="6858000" cy="9144000"/>
  <p:defaultTextStyle>
    <a:defPPr>
      <a:defRPr lang="es-CR"/>
    </a:defPPr>
    <a:lvl1pPr algn="l" rtl="0" eaLnBrk="0" fontAlgn="base" hangingPunct="0">
      <a:spcBef>
        <a:spcPct val="0"/>
      </a:spcBef>
      <a:spcAft>
        <a:spcPct val="0"/>
      </a:spcAft>
      <a:defRPr kern="1200">
        <a:solidFill>
          <a:schemeClr val="tx1"/>
        </a:solidFill>
        <a:latin typeface="Franklin Gothic Book" panose="020B05030201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Franklin Gothic Book" panose="020B05030201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Franklin Gothic Book" panose="020B05030201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Franklin Gothic Book" panose="020B05030201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Franklin Gothic Book" panose="020B0503020102020204" pitchFamily="34" charset="0"/>
        <a:ea typeface="+mn-ea"/>
        <a:cs typeface="+mn-cs"/>
      </a:defRPr>
    </a:lvl5pPr>
    <a:lvl6pPr marL="2286000" algn="l" defTabSz="914400" rtl="0" eaLnBrk="1" latinLnBrk="0" hangingPunct="1">
      <a:defRPr kern="1200">
        <a:solidFill>
          <a:schemeClr val="tx1"/>
        </a:solidFill>
        <a:latin typeface="Franklin Gothic Book" panose="020B0503020102020204" pitchFamily="34" charset="0"/>
        <a:ea typeface="+mn-ea"/>
        <a:cs typeface="+mn-cs"/>
      </a:defRPr>
    </a:lvl6pPr>
    <a:lvl7pPr marL="2743200" algn="l" defTabSz="914400" rtl="0" eaLnBrk="1" latinLnBrk="0" hangingPunct="1">
      <a:defRPr kern="1200">
        <a:solidFill>
          <a:schemeClr val="tx1"/>
        </a:solidFill>
        <a:latin typeface="Franklin Gothic Book" panose="020B0503020102020204" pitchFamily="34" charset="0"/>
        <a:ea typeface="+mn-ea"/>
        <a:cs typeface="+mn-cs"/>
      </a:defRPr>
    </a:lvl7pPr>
    <a:lvl8pPr marL="3200400" algn="l" defTabSz="914400" rtl="0" eaLnBrk="1" latinLnBrk="0" hangingPunct="1">
      <a:defRPr kern="1200">
        <a:solidFill>
          <a:schemeClr val="tx1"/>
        </a:solidFill>
        <a:latin typeface="Franklin Gothic Book" panose="020B0503020102020204" pitchFamily="34" charset="0"/>
        <a:ea typeface="+mn-ea"/>
        <a:cs typeface="+mn-cs"/>
      </a:defRPr>
    </a:lvl8pPr>
    <a:lvl9pPr marL="3657600" algn="l" defTabSz="914400" rtl="0" eaLnBrk="1" latinLnBrk="0" hangingPunct="1">
      <a:defRPr kern="1200">
        <a:solidFill>
          <a:schemeClr val="tx1"/>
        </a:solidFill>
        <a:latin typeface="Franklin Gothic Book" panose="020B05030201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7979"/>
    <a:srgbClr val="7B7B7B"/>
    <a:srgbClr val="777777"/>
    <a:srgbClr val="C2C2C2"/>
    <a:srgbClr val="D7D7D7"/>
    <a:srgbClr val="C70A1E"/>
    <a:srgbClr val="F30F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61"/>
  </p:normalViewPr>
  <p:slideViewPr>
    <p:cSldViewPr snapToGrid="0" snapToObjects="1">
      <p:cViewPr varScale="1">
        <p:scale>
          <a:sx n="106" d="100"/>
          <a:sy n="106" d="100"/>
        </p:scale>
        <p:origin x="7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Hoja_de_c_lculo_de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Hoja_de_c_lculo_de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Hoja_de_c_lculo_de_Microsoft_Excel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Hoja_de_c_lculo_de_Microsoft_Excel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Hoja_de_c_lculo_de_Microsoft_Excel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16E-46CA-A80E-8E90A3D2D2F8}"/>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F16E-46CA-A80E-8E90A3D2D2F8}"/>
              </c:ext>
            </c:extLst>
          </c:dPt>
          <c:dLbls>
            <c:numFmt formatCode="0.0%" sourceLinked="0"/>
            <c:spPr>
              <a:noFill/>
              <a:ln>
                <a:noFill/>
              </a:ln>
              <a:effectLst/>
            </c:spPr>
            <c:txPr>
              <a:bodyPr rot="0" spcFirstLastPara="1" vertOverflow="ellipsis" vert="horz" wrap="square" anchor="ctr" anchorCtr="1"/>
              <a:lstStyle/>
              <a:p>
                <a:pPr>
                  <a:defRPr sz="1800" b="1" i="0" u="none" strike="noStrike" kern="1200" baseline="0">
                    <a:solidFill>
                      <a:schemeClr val="tx1">
                        <a:lumMod val="75000"/>
                        <a:lumOff val="25000"/>
                      </a:schemeClr>
                    </a:solidFill>
                    <a:latin typeface="+mn-lt"/>
                    <a:ea typeface="+mn-ea"/>
                    <a:cs typeface="+mn-cs"/>
                  </a:defRPr>
                </a:pPr>
                <a:endParaRPr lang="es-CR"/>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Sí</c:v>
                </c:pt>
                <c:pt idx="1">
                  <c:v>No</c:v>
                </c:pt>
              </c:strCache>
            </c:strRef>
          </c:cat>
          <c:val>
            <c:numRef>
              <c:f>Hoja1!$B$2:$B$3</c:f>
              <c:numCache>
                <c:formatCode>###0.00</c:formatCode>
                <c:ptCount val="2"/>
                <c:pt idx="0" formatCode="###0.0">
                  <c:v>31.051906329211359</c:v>
                </c:pt>
                <c:pt idx="1">
                  <c:v>68.948093670788651</c:v>
                </c:pt>
              </c:numCache>
            </c:numRef>
          </c:val>
          <c:extLst>
            <c:ext xmlns:c16="http://schemas.microsoft.com/office/drawing/2014/chart" uri="{C3380CC4-5D6E-409C-BE32-E72D297353CC}">
              <c16:uniqueId val="{00000004-F16E-46CA-A80E-8E90A3D2D2F8}"/>
            </c:ext>
          </c:extLst>
        </c:ser>
        <c:dLbls>
          <c:dLblPos val="ctr"/>
          <c:showLegendKey val="0"/>
          <c:showVal val="0"/>
          <c:showCatName val="0"/>
          <c:showSerName val="0"/>
          <c:showPercent val="1"/>
          <c:showBubbleSize val="0"/>
          <c:showLeaderLines val="1"/>
        </c:dLbls>
        <c:firstSliceAng val="25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latin typeface="+mn-lt"/>
        </a:defRPr>
      </a:pPr>
      <a:endParaRPr lang="es-C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546-4EB9-8914-86B46455B02F}"/>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4546-4EB9-8914-86B46455B02F}"/>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Franklin Gothic Book" panose="020B0503020102020204" pitchFamily="34" charset="0"/>
                    <a:ea typeface="+mn-ea"/>
                    <a:cs typeface="Calibri Light" panose="020F0302020204030204" pitchFamily="34" charset="0"/>
                  </a:defRPr>
                </a:pPr>
                <a:endParaRPr lang="es-CR"/>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Sí</c:v>
                </c:pt>
                <c:pt idx="1">
                  <c:v>No</c:v>
                </c:pt>
              </c:strCache>
            </c:strRef>
          </c:cat>
          <c:val>
            <c:numRef>
              <c:f>Hoja1!$B$2:$B$3</c:f>
              <c:numCache>
                <c:formatCode>###0.00</c:formatCode>
                <c:ptCount val="2"/>
                <c:pt idx="0" formatCode="###0.0">
                  <c:v>17.2</c:v>
                </c:pt>
                <c:pt idx="1">
                  <c:v>82.8</c:v>
                </c:pt>
              </c:numCache>
            </c:numRef>
          </c:val>
          <c:extLst>
            <c:ext xmlns:c16="http://schemas.microsoft.com/office/drawing/2014/chart" uri="{C3380CC4-5D6E-409C-BE32-E72D297353CC}">
              <c16:uniqueId val="{00000004-4546-4EB9-8914-86B46455B02F}"/>
            </c:ext>
          </c:extLst>
        </c:ser>
        <c:dLbls>
          <c:dLblPos val="ctr"/>
          <c:showLegendKey val="0"/>
          <c:showVal val="0"/>
          <c:showCatName val="0"/>
          <c:showSerName val="0"/>
          <c:showPercent val="1"/>
          <c:showBubbleSize val="0"/>
          <c:showLeaderLines val="1"/>
        </c:dLbls>
        <c:firstSliceAng val="25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dLbl>
              <c:idx val="0"/>
              <c:tx>
                <c:rich>
                  <a:bodyPr/>
                  <a:lstStyle/>
                  <a:p>
                    <a:fld id="{F0DC2084-A472-6647-9088-CBBBADC84E87}" type="VALUE">
                      <a:rPr lang="en-US"/>
                      <a:pPr/>
                      <a:t>[VALOR]</a:t>
                    </a:fld>
                    <a:endParaRPr lang="es-C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972B-4F9E-A962-2544A7E2C17B}"/>
                </c:ext>
              </c:extLst>
            </c:dLbl>
            <c:dLbl>
              <c:idx val="1"/>
              <c:tx>
                <c:rich>
                  <a:bodyPr/>
                  <a:lstStyle/>
                  <a:p>
                    <a:fld id="{54CE0D54-95C3-554D-A540-76DF54FBD43B}" type="VALUE">
                      <a:rPr lang="en-US"/>
                      <a:pPr/>
                      <a:t>[VALOR]</a:t>
                    </a:fld>
                    <a:endParaRPr lang="es-C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72B-4F9E-A962-2544A7E2C17B}"/>
                </c:ext>
              </c:extLst>
            </c:dLbl>
            <c:dLbl>
              <c:idx val="2"/>
              <c:tx>
                <c:rich>
                  <a:bodyPr/>
                  <a:lstStyle/>
                  <a:p>
                    <a:fld id="{B7E4602C-BBB9-9B41-9CA8-D37DE7A306C6}" type="VALUE">
                      <a:rPr lang="en-US"/>
                      <a:pPr/>
                      <a:t>[VALOR]</a:t>
                    </a:fld>
                    <a:endParaRPr lang="es-C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972B-4F9E-A962-2544A7E2C17B}"/>
                </c:ext>
              </c:extLst>
            </c:dLbl>
            <c:dLbl>
              <c:idx val="3"/>
              <c:tx>
                <c:rich>
                  <a:bodyPr/>
                  <a:lstStyle/>
                  <a:p>
                    <a:fld id="{F0E8B6F9-3EC8-3149-A5CD-16E57A2A2E78}" type="VALUE">
                      <a:rPr lang="en-US"/>
                      <a:pPr/>
                      <a:t>[VALOR]</a:t>
                    </a:fld>
                    <a:endParaRPr lang="es-C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972B-4F9E-A962-2544A7E2C17B}"/>
                </c:ext>
              </c:extLst>
            </c:dLbl>
            <c:dLbl>
              <c:idx val="4"/>
              <c:tx>
                <c:rich>
                  <a:bodyPr/>
                  <a:lstStyle/>
                  <a:p>
                    <a:fld id="{74EF9B0D-CF47-7A4B-89C3-6570E3050A6A}" type="VALUE">
                      <a:rPr lang="en-US"/>
                      <a:pPr/>
                      <a:t>[VALOR]</a:t>
                    </a:fld>
                    <a:endParaRPr lang="es-C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972B-4F9E-A962-2544A7E2C17B}"/>
                </c:ext>
              </c:extLst>
            </c:dLbl>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j-lt"/>
                    <a:ea typeface="+mn-ea"/>
                    <a:cs typeface="Arial" panose="020B0604020202020204" pitchFamily="34" charset="0"/>
                  </a:defRPr>
                </a:pPr>
                <a:endParaRPr lang="es-C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Hoja2!$H$119:$H$123</c:f>
              <c:strCache>
                <c:ptCount val="5"/>
                <c:pt idx="0">
                  <c:v>Otros</c:v>
                </c:pt>
                <c:pt idx="1">
                  <c:v>Pago de una empresa de seguridad privada</c:v>
                </c:pt>
                <c:pt idx="2">
                  <c:v>Cuota que exige el condominio o residencial para la seguridad privada</c:v>
                </c:pt>
                <c:pt idx="3">
                  <c:v>Seguridad privada usando: alarmas, cámaras de seguridad y monitoreo</c:v>
                </c:pt>
                <c:pt idx="4">
                  <c:v>Cuota que aporta cada vecino para el cuido de la calle o el barrio</c:v>
                </c:pt>
              </c:strCache>
            </c:strRef>
          </c:cat>
          <c:val>
            <c:numRef>
              <c:f>Hoja2!$I$119:$I$123</c:f>
              <c:numCache>
                <c:formatCode>###0.0</c:formatCode>
                <c:ptCount val="5"/>
                <c:pt idx="0">
                  <c:v>2.6612960800064021</c:v>
                </c:pt>
                <c:pt idx="1">
                  <c:v>9.875828287328293</c:v>
                </c:pt>
                <c:pt idx="2">
                  <c:v>16.581940822044356</c:v>
                </c:pt>
                <c:pt idx="3">
                  <c:v>24.624914096045607</c:v>
                </c:pt>
                <c:pt idx="4">
                  <c:v>46.256020714575335</c:v>
                </c:pt>
              </c:numCache>
            </c:numRef>
          </c:val>
          <c:extLst>
            <c:ext xmlns:c16="http://schemas.microsoft.com/office/drawing/2014/chart" uri="{C3380CC4-5D6E-409C-BE32-E72D297353CC}">
              <c16:uniqueId val="{00000005-972B-4F9E-A962-2544A7E2C17B}"/>
            </c:ext>
          </c:extLst>
        </c:ser>
        <c:dLbls>
          <c:showLegendKey val="0"/>
          <c:showVal val="0"/>
          <c:showCatName val="0"/>
          <c:showSerName val="0"/>
          <c:showPercent val="0"/>
          <c:showBubbleSize val="0"/>
        </c:dLbls>
        <c:gapWidth val="150"/>
        <c:axId val="311099640"/>
        <c:axId val="311103168"/>
      </c:barChart>
      <c:catAx>
        <c:axId val="31109964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j-lt"/>
                <a:ea typeface="+mn-ea"/>
                <a:cs typeface="Arial" panose="020B0604020202020204" pitchFamily="34" charset="0"/>
              </a:defRPr>
            </a:pPr>
            <a:endParaRPr lang="es-CR"/>
          </a:p>
        </c:txPr>
        <c:crossAx val="311103168"/>
        <c:crosses val="autoZero"/>
        <c:auto val="1"/>
        <c:lblAlgn val="ctr"/>
        <c:lblOffset val="100"/>
        <c:noMultiLvlLbl val="0"/>
      </c:catAx>
      <c:valAx>
        <c:axId val="31110316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mj-lt"/>
                <a:ea typeface="+mn-ea"/>
                <a:cs typeface="Arial" panose="020B0604020202020204" pitchFamily="34" charset="0"/>
              </a:defRPr>
            </a:pPr>
            <a:endParaRPr lang="es-CR"/>
          </a:p>
        </c:txPr>
        <c:crossAx val="3110996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100">
          <a:solidFill>
            <a:sysClr val="windowText" lastClr="000000"/>
          </a:solidFill>
          <a:latin typeface="+mj-lt"/>
          <a:cs typeface="Arial" panose="020B0604020202020204" pitchFamily="34" charset="0"/>
        </a:defRPr>
      </a:pPr>
      <a:endParaRPr lang="es-CR"/>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Columna1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438-403B-AD3E-41AAC9E58A72}"/>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0438-403B-AD3E-41AAC9E58A72}"/>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Franklin Gothic Book" panose="020B0503020102020204" pitchFamily="34" charset="0"/>
                    <a:ea typeface="+mn-ea"/>
                    <a:cs typeface="Calibri Light" panose="020F0302020204030204" pitchFamily="34" charset="0"/>
                  </a:defRPr>
                </a:pPr>
                <a:endParaRPr lang="es-CR"/>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Un agente de seguridad privada</c:v>
                </c:pt>
                <c:pt idx="1">
                  <c:v>Un guachimán</c:v>
                </c:pt>
              </c:strCache>
            </c:strRef>
          </c:cat>
          <c:val>
            <c:numRef>
              <c:f>Hoja1!$B$2:$B$3</c:f>
              <c:numCache>
                <c:formatCode>###0.00</c:formatCode>
                <c:ptCount val="2"/>
                <c:pt idx="0" formatCode="###0.0">
                  <c:v>47</c:v>
                </c:pt>
                <c:pt idx="1">
                  <c:v>53</c:v>
                </c:pt>
              </c:numCache>
            </c:numRef>
          </c:val>
          <c:extLst>
            <c:ext xmlns:c16="http://schemas.microsoft.com/office/drawing/2014/chart" uri="{C3380CC4-5D6E-409C-BE32-E72D297353CC}">
              <c16:uniqueId val="{00000004-0438-403B-AD3E-41AAC9E58A72}"/>
            </c:ext>
          </c:extLst>
        </c:ser>
        <c:dLbls>
          <c:dLblPos val="ctr"/>
          <c:showLegendKey val="0"/>
          <c:showVal val="0"/>
          <c:showCatName val="0"/>
          <c:showSerName val="0"/>
          <c:showPercent val="1"/>
          <c:showBubbleSize val="0"/>
          <c:showLeaderLines val="1"/>
        </c:dLbls>
        <c:firstSliceAng val="191"/>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Serie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s-C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Hoja1!$A$2:$A$7</c:f>
              <c:strCache>
                <c:ptCount val="6"/>
                <c:pt idx="0">
                  <c:v>No sabe</c:v>
                </c:pt>
                <c:pt idx="1">
                  <c:v>Recomendada por otro guachimán</c:v>
                </c:pt>
                <c:pt idx="2">
                  <c:v>Es vecino</c:v>
                </c:pt>
                <c:pt idx="3">
                  <c:v>Llegó a ofrecer sus servicios de guachimán</c:v>
                </c:pt>
                <c:pt idx="4">
                  <c:v>Otros vecinos lo recomendaron</c:v>
                </c:pt>
                <c:pt idx="5">
                  <c:v>El barrio se organizó y lo buscó</c:v>
                </c:pt>
              </c:strCache>
            </c:strRef>
          </c:cat>
          <c:val>
            <c:numRef>
              <c:f>Hoja1!$B$2:$B$7</c:f>
              <c:numCache>
                <c:formatCode>General</c:formatCode>
                <c:ptCount val="6"/>
                <c:pt idx="0">
                  <c:v>15.4</c:v>
                </c:pt>
                <c:pt idx="1">
                  <c:v>4.5999999999999996</c:v>
                </c:pt>
                <c:pt idx="2">
                  <c:v>7.9</c:v>
                </c:pt>
                <c:pt idx="3">
                  <c:v>11.1</c:v>
                </c:pt>
                <c:pt idx="4">
                  <c:v>20.399999999999999</c:v>
                </c:pt>
                <c:pt idx="5">
                  <c:v>39.799999999999997</c:v>
                </c:pt>
              </c:numCache>
            </c:numRef>
          </c:val>
          <c:extLst>
            <c:ext xmlns:c16="http://schemas.microsoft.com/office/drawing/2014/chart" uri="{C3380CC4-5D6E-409C-BE32-E72D297353CC}">
              <c16:uniqueId val="{00000000-20C3-496D-B8F6-7E5F9EA88729}"/>
            </c:ext>
          </c:extLst>
        </c:ser>
        <c:dLbls>
          <c:dLblPos val="outEnd"/>
          <c:showLegendKey val="0"/>
          <c:showVal val="1"/>
          <c:showCatName val="0"/>
          <c:showSerName val="0"/>
          <c:showPercent val="0"/>
          <c:showBubbleSize val="0"/>
        </c:dLbls>
        <c:gapWidth val="182"/>
        <c:axId val="311100032"/>
        <c:axId val="311104344"/>
      </c:barChart>
      <c:catAx>
        <c:axId val="3111000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CR"/>
          </a:p>
        </c:txPr>
        <c:crossAx val="311104344"/>
        <c:crosses val="autoZero"/>
        <c:auto val="1"/>
        <c:lblAlgn val="ctr"/>
        <c:lblOffset val="100"/>
        <c:noMultiLvlLbl val="0"/>
      </c:catAx>
      <c:valAx>
        <c:axId val="3111043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CR"/>
          </a:p>
        </c:txPr>
        <c:crossAx val="3111000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600"/>
      </a:pPr>
      <a:endParaRPr lang="es-C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Columna1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FA9-43E2-B97B-E4EC8E9F358A}"/>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4FA9-43E2-B97B-E4EC8E9F358A}"/>
              </c:ext>
            </c:extLst>
          </c:dPt>
          <c:dLbls>
            <c:dLbl>
              <c:idx val="0"/>
              <c:tx>
                <c:rich>
                  <a:bodyPr/>
                  <a:lstStyle/>
                  <a:p>
                    <a:fld id="{55456953-6899-8243-9724-F89DB622C032}" type="CATEGORYNAME">
                      <a:rPr lang="en-US" sz="1600"/>
                      <a:pPr/>
                      <a:t>[NOMBRE DE CATEGORÍA]</a:t>
                    </a:fld>
                    <a:r>
                      <a:rPr lang="en-US" baseline="0"/>
                      <a:t>
</a:t>
                    </a:r>
                    <a:fld id="{AACD8880-C6CC-3746-984E-A5D16E453175}" type="PERCENTAGE">
                      <a:rPr lang="en-US" baseline="0"/>
                      <a:pPr/>
                      <a:t>[PORCENTAJE]</a:t>
                    </a:fld>
                    <a:endParaRPr lang="en-US" baseline="0"/>
                  </a:p>
                </c:rich>
              </c:tx>
              <c:dLblPos val="ct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FA9-43E2-B97B-E4EC8E9F358A}"/>
                </c:ext>
              </c:extLst>
            </c:dLbl>
            <c:dLbl>
              <c:idx val="1"/>
              <c:tx>
                <c:rich>
                  <a:bodyPr/>
                  <a:lstStyle/>
                  <a:p>
                    <a:fld id="{1CFF6128-78E8-ED4D-A737-6FEAFF6DE906}" type="CATEGORYNAME">
                      <a:rPr lang="en-US" sz="1600"/>
                      <a:pPr/>
                      <a:t>[NOMBRE DE CATEGORÍA]</a:t>
                    </a:fld>
                    <a:r>
                      <a:rPr lang="en-US" baseline="0"/>
                      <a:t>
</a:t>
                    </a:r>
                    <a:fld id="{56E02FF8-598A-F047-B52D-C19A68442A97}" type="PERCENTAGE">
                      <a:rPr lang="en-US" baseline="0"/>
                      <a:pPr/>
                      <a:t>[PORCENTAJE]</a:t>
                    </a:fld>
                    <a:endParaRPr lang="en-US" baseline="0"/>
                  </a:p>
                </c:rich>
              </c:tx>
              <c:dLblPos val="ct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FA9-43E2-B97B-E4EC8E9F358A}"/>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Calibri Light" panose="020F0302020204030204" pitchFamily="34" charset="0"/>
                  </a:defRPr>
                </a:pPr>
                <a:endParaRPr lang="es-CR"/>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Sí conoce sus antecedentes penales</c:v>
                </c:pt>
                <c:pt idx="1">
                  <c:v>No conoce sus antecedentes penales</c:v>
                </c:pt>
              </c:strCache>
            </c:strRef>
          </c:cat>
          <c:val>
            <c:numRef>
              <c:f>Hoja1!$B$2:$B$3</c:f>
              <c:numCache>
                <c:formatCode>###0.00</c:formatCode>
                <c:ptCount val="2"/>
                <c:pt idx="0" formatCode="###0.0">
                  <c:v>43</c:v>
                </c:pt>
                <c:pt idx="1">
                  <c:v>57</c:v>
                </c:pt>
              </c:numCache>
            </c:numRef>
          </c:val>
          <c:extLst>
            <c:ext xmlns:c16="http://schemas.microsoft.com/office/drawing/2014/chart" uri="{C3380CC4-5D6E-409C-BE32-E72D297353CC}">
              <c16:uniqueId val="{00000004-4FA9-43E2-B97B-E4EC8E9F358A}"/>
            </c:ext>
          </c:extLst>
        </c:ser>
        <c:dLbls>
          <c:dLblPos val="ctr"/>
          <c:showLegendKey val="0"/>
          <c:showVal val="0"/>
          <c:showCatName val="0"/>
          <c:showSerName val="0"/>
          <c:showPercent val="1"/>
          <c:showBubbleSize val="0"/>
          <c:showLeaderLines val="1"/>
        </c:dLbls>
        <c:firstSliceAng val="205"/>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537940959747377"/>
          <c:y val="0"/>
          <c:w val="0.56994046360941686"/>
          <c:h val="0.97431001988715182"/>
        </c:manualLayout>
      </c:layout>
      <c:pieChart>
        <c:varyColors val="1"/>
        <c:ser>
          <c:idx val="0"/>
          <c:order val="0"/>
          <c:tx>
            <c:strRef>
              <c:f>Hoja1!$B$1</c:f>
              <c:strCache>
                <c:ptCount val="1"/>
                <c:pt idx="0">
                  <c:v>Columna1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4AD-4EE7-B238-3D1453D56CBA}"/>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84AD-4EE7-B238-3D1453D56CBA}"/>
              </c:ext>
            </c:extLst>
          </c:dPt>
          <c:dLbls>
            <c:dLbl>
              <c:idx val="0"/>
              <c:layout>
                <c:manualLayout>
                  <c:x val="0.12739085417783352"/>
                  <c:y val="8.3602397635124698E-2"/>
                </c:manualLayout>
              </c:layout>
              <c:numFmt formatCode="0.0%" sourceLinked="0"/>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tx1">
                          <a:lumMod val="75000"/>
                          <a:lumOff val="25000"/>
                        </a:schemeClr>
                      </a:solidFill>
                      <a:latin typeface="+mn-lt"/>
                      <a:ea typeface="+mn-ea"/>
                      <a:cs typeface="Calibri Light" panose="020F0302020204030204" pitchFamily="34" charset="0"/>
                    </a:defRPr>
                  </a:pPr>
                  <a:endParaRPr lang="es-CR"/>
                </a:p>
              </c:txPr>
              <c:dLblPos val="bestFit"/>
              <c:showLegendKey val="0"/>
              <c:showVal val="0"/>
              <c:showCatName val="1"/>
              <c:showSerName val="0"/>
              <c:showPercent val="1"/>
              <c:showBubbleSize val="0"/>
              <c:extLst>
                <c:ext xmlns:c15="http://schemas.microsoft.com/office/drawing/2012/chart" uri="{CE6537A1-D6FC-4f65-9D91-7224C49458BB}">
                  <c15:layout>
                    <c:manualLayout>
                      <c:w val="0.17575874657382529"/>
                      <c:h val="0.22151603883390375"/>
                    </c:manualLayout>
                  </c15:layout>
                </c:ext>
                <c:ext xmlns:c16="http://schemas.microsoft.com/office/drawing/2014/chart" uri="{C3380CC4-5D6E-409C-BE32-E72D297353CC}">
                  <c16:uniqueId val="{00000001-84AD-4EE7-B238-3D1453D56CBA}"/>
                </c:ext>
              </c:extLst>
            </c:dLbl>
            <c:dLbl>
              <c:idx val="1"/>
              <c:numFmt formatCode="0.0%" sourceLinked="0"/>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tx1">
                          <a:lumMod val="75000"/>
                          <a:lumOff val="25000"/>
                        </a:schemeClr>
                      </a:solidFill>
                      <a:latin typeface="+mn-lt"/>
                      <a:ea typeface="+mn-ea"/>
                      <a:cs typeface="Calibri Light" panose="020F0302020204030204" pitchFamily="34" charset="0"/>
                    </a:defRPr>
                  </a:pPr>
                  <a:endParaRPr lang="es-CR"/>
                </a:p>
              </c:txPr>
              <c:dLblPos val="ctr"/>
              <c:showLegendKey val="0"/>
              <c:showVal val="0"/>
              <c:showCatName val="1"/>
              <c:showSerName val="0"/>
              <c:showPercent val="1"/>
              <c:showBubbleSize val="0"/>
              <c:extLst>
                <c:ext xmlns:c15="http://schemas.microsoft.com/office/drawing/2012/chart" uri="{CE6537A1-D6FC-4f65-9D91-7224C49458BB}">
                  <c15:layout>
                    <c:manualLayout>
                      <c:w val="0.26967327411821274"/>
                      <c:h val="0.22151603883390375"/>
                    </c:manualLayout>
                  </c15:layout>
                </c:ext>
                <c:ext xmlns:c16="http://schemas.microsoft.com/office/drawing/2014/chart" uri="{C3380CC4-5D6E-409C-BE32-E72D297353CC}">
                  <c16:uniqueId val="{00000003-84AD-4EE7-B238-3D1453D56CBA}"/>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tx1">
                        <a:lumMod val="75000"/>
                        <a:lumOff val="25000"/>
                      </a:schemeClr>
                    </a:solidFill>
                    <a:latin typeface="+mn-lt"/>
                    <a:ea typeface="+mn-ea"/>
                    <a:cs typeface="Calibri Light" panose="020F0302020204030204" pitchFamily="34" charset="0"/>
                  </a:defRPr>
                </a:pPr>
                <a:endParaRPr lang="es-CR"/>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No conoce la nacionalidad</c:v>
                </c:pt>
                <c:pt idx="1">
                  <c:v>Sí conoce la nacionalidad</c:v>
                </c:pt>
              </c:strCache>
            </c:strRef>
          </c:cat>
          <c:val>
            <c:numRef>
              <c:f>Hoja1!$B$2:$B$3</c:f>
              <c:numCache>
                <c:formatCode>###0.00</c:formatCode>
                <c:ptCount val="2"/>
                <c:pt idx="0" formatCode="###0.0">
                  <c:v>13.7</c:v>
                </c:pt>
                <c:pt idx="1">
                  <c:v>86.3</c:v>
                </c:pt>
              </c:numCache>
            </c:numRef>
          </c:val>
          <c:extLst>
            <c:ext xmlns:c16="http://schemas.microsoft.com/office/drawing/2014/chart" uri="{C3380CC4-5D6E-409C-BE32-E72D297353CC}">
              <c16:uniqueId val="{00000004-84AD-4EE7-B238-3D1453D56CBA}"/>
            </c:ext>
          </c:extLst>
        </c:ser>
        <c:dLbls>
          <c:dLblPos val="ctr"/>
          <c:showLegendKey val="0"/>
          <c:showVal val="0"/>
          <c:showCatName val="0"/>
          <c:showSerName val="0"/>
          <c:showPercent val="1"/>
          <c:showBubbleSize val="0"/>
          <c:showLeaderLines val="1"/>
        </c:dLbls>
        <c:firstSliceAng val="311"/>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Columna1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C5A-40AF-94E9-6E97C7856B3D}"/>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8C5A-40AF-94E9-6E97C7856B3D}"/>
              </c:ext>
            </c:extLst>
          </c:dPt>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Calibri Light" panose="020F0302020204030204" pitchFamily="34" charset="0"/>
                    </a:defRPr>
                  </a:pPr>
                  <a:endParaRPr lang="es-CR"/>
                </a:p>
              </c:txPr>
              <c:dLblPos val="ctr"/>
              <c:showLegendKey val="0"/>
              <c:showVal val="0"/>
              <c:showCatName val="1"/>
              <c:showSerName val="0"/>
              <c:showPercent val="1"/>
              <c:showBubbleSize val="0"/>
              <c:extLst>
                <c:ext xmlns:c16="http://schemas.microsoft.com/office/drawing/2014/chart" uri="{C3380CC4-5D6E-409C-BE32-E72D297353CC}">
                  <c16:uniqueId val="{00000001-8C5A-40AF-94E9-6E97C7856B3D}"/>
                </c:ext>
              </c:extLst>
            </c:dLbl>
            <c:dLbl>
              <c:idx val="1"/>
              <c:layout>
                <c:manualLayout>
                  <c:x val="0.15807691809420168"/>
                  <c:y val="0.19301256968982117"/>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Calibri Light" panose="020F0302020204030204" pitchFamily="34" charset="0"/>
                    </a:defRPr>
                  </a:pPr>
                  <a:endParaRPr lang="es-C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8C5A-40AF-94E9-6E97C7856B3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Arial" panose="020B0604020202020204" pitchFamily="34" charset="0"/>
                  </a:defRPr>
                </a:pPr>
                <a:endParaRPr lang="es-CR"/>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Costarricense</c:v>
                </c:pt>
                <c:pt idx="1">
                  <c:v>Nicaragüense</c:v>
                </c:pt>
              </c:strCache>
            </c:strRef>
          </c:cat>
          <c:val>
            <c:numRef>
              <c:f>Hoja1!$B$2:$B$3</c:f>
              <c:numCache>
                <c:formatCode>###0.00</c:formatCode>
                <c:ptCount val="2"/>
                <c:pt idx="0" formatCode="###0.0">
                  <c:v>78.900000000000006</c:v>
                </c:pt>
                <c:pt idx="1">
                  <c:v>21.1</c:v>
                </c:pt>
              </c:numCache>
            </c:numRef>
          </c:val>
          <c:extLst>
            <c:ext xmlns:c16="http://schemas.microsoft.com/office/drawing/2014/chart" uri="{C3380CC4-5D6E-409C-BE32-E72D297353CC}">
              <c16:uniqueId val="{00000004-8C5A-40AF-94E9-6E97C7856B3D}"/>
            </c:ext>
          </c:extLst>
        </c:ser>
        <c:dLbls>
          <c:dLblPos val="ctr"/>
          <c:showLegendKey val="0"/>
          <c:showVal val="0"/>
          <c:showCatName val="0"/>
          <c:showSerName val="0"/>
          <c:showPercent val="1"/>
          <c:showBubbleSize val="0"/>
          <c:showLeaderLines val="1"/>
        </c:dLbls>
        <c:firstSliceAng val="36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R"/>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cdr:x>
      <cdr:y>0.92007</cdr:y>
    </cdr:from>
    <cdr:to>
      <cdr:x>1</cdr:x>
      <cdr:y>1</cdr:y>
    </cdr:to>
    <cdr:sp macro="" textlink="">
      <cdr:nvSpPr>
        <cdr:cNvPr id="2" name="CuadroTexto 1">
          <a:extLst xmlns:a="http://schemas.openxmlformats.org/drawingml/2006/main">
            <a:ext uri="{FF2B5EF4-FFF2-40B4-BE49-F238E27FC236}">
              <a16:creationId xmlns:a16="http://schemas.microsoft.com/office/drawing/2014/main" id="{597F90DF-0DD9-4405-8AA2-D452D6C1AC1B}"/>
            </a:ext>
          </a:extLst>
        </cdr:cNvPr>
        <cdr:cNvSpPr txBox="1"/>
      </cdr:nvSpPr>
      <cdr:spPr>
        <a:xfrm xmlns:a="http://schemas.openxmlformats.org/drawingml/2006/main">
          <a:off x="0" y="3773488"/>
          <a:ext cx="7218998" cy="3016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s-CR" sz="1100"/>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Imagen 4">
            <a:extLst>
              <a:ext uri="{FF2B5EF4-FFF2-40B4-BE49-F238E27FC236}">
                <a16:creationId xmlns:a16="http://schemas.microsoft.com/office/drawing/2014/main" id="{8CD6E5B6-5007-4B19-9218-90A2DAD9C6C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4288"/>
            <a:ext cx="12192000" cy="68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7493176" y="887979"/>
            <a:ext cx="4275247" cy="2387600"/>
          </a:xfrm>
        </p:spPr>
        <p:txBody>
          <a:bodyPr anchor="b"/>
          <a:lstStyle>
            <a:lvl1pPr algn="r">
              <a:defRPr sz="3800">
                <a:solidFill>
                  <a:srgbClr val="D16266"/>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7922233" y="3905359"/>
            <a:ext cx="3846190" cy="1016719"/>
          </a:xfrm>
        </p:spPr>
        <p:txBody>
          <a:bodyPr/>
          <a:lstStyle>
            <a:lvl1pPr marL="0" indent="0" algn="r">
              <a:buNone/>
              <a:defRPr sz="2160" b="0">
                <a:solidFill>
                  <a:schemeClr val="bg2">
                    <a:lumMod val="50000"/>
                  </a:schemeClr>
                </a:solidFill>
                <a:latin typeface="+mn-lt"/>
              </a:defRPr>
            </a:lvl1pPr>
            <a:lvl2pPr marL="411395" indent="0" algn="ctr">
              <a:buNone/>
              <a:defRPr sz="1800"/>
            </a:lvl2pPr>
            <a:lvl3pPr marL="822790" indent="0" algn="ctr">
              <a:buNone/>
              <a:defRPr sz="1620"/>
            </a:lvl3pPr>
            <a:lvl4pPr marL="1234185" indent="0" algn="ctr">
              <a:buNone/>
              <a:defRPr sz="1440"/>
            </a:lvl4pPr>
            <a:lvl5pPr marL="1645579" indent="0" algn="ctr">
              <a:buNone/>
              <a:defRPr sz="1440"/>
            </a:lvl5pPr>
            <a:lvl6pPr marL="2056974" indent="0" algn="ctr">
              <a:buNone/>
              <a:defRPr sz="1440"/>
            </a:lvl6pPr>
            <a:lvl7pPr marL="2468369" indent="0" algn="ctr">
              <a:buNone/>
              <a:defRPr sz="1440"/>
            </a:lvl7pPr>
            <a:lvl8pPr marL="2879764" indent="0" algn="ctr">
              <a:buNone/>
              <a:defRPr sz="1440"/>
            </a:lvl8pPr>
            <a:lvl9pPr marL="3291159" indent="0" algn="ctr">
              <a:buNone/>
              <a:defRPr sz="1440"/>
            </a:lvl9pPr>
          </a:lstStyle>
          <a:p>
            <a:r>
              <a:rPr lang="es-ES"/>
              <a:t>Haga clic para modificar el estilo de subtítulo del patrón</a:t>
            </a:r>
            <a:endParaRPr lang="en-US" dirty="0"/>
          </a:p>
        </p:txBody>
      </p:sp>
    </p:spTree>
    <p:extLst>
      <p:ext uri="{BB962C8B-B14F-4D97-AF65-F5344CB8AC3E}">
        <p14:creationId xmlns:p14="http://schemas.microsoft.com/office/powerpoint/2010/main" val="3509360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781649B-FD20-1F41-9843-38891B366C84}"/>
              </a:ext>
            </a:extLst>
          </p:cNvPr>
          <p:cNvSpPr>
            <a:spLocks noGrp="1"/>
          </p:cNvSpPr>
          <p:nvPr>
            <p:ph type="title"/>
          </p:nvPr>
        </p:nvSpPr>
        <p:spPr>
          <a:xfrm>
            <a:off x="838201" y="365125"/>
            <a:ext cx="8673661" cy="1325563"/>
          </a:xfrm>
          <a:prstGeom prst="rect">
            <a:avLst/>
          </a:prstGeom>
        </p:spPr>
        <p:txBody>
          <a:bodyPr/>
          <a:lstStyle/>
          <a:p>
            <a:r>
              <a:rPr lang="es-ES"/>
              <a:t>Haga clic para modificar el estilo de título del patrón</a:t>
            </a:r>
            <a:endParaRPr lang="en-US" dirty="0"/>
          </a:p>
        </p:txBody>
      </p:sp>
      <p:sp>
        <p:nvSpPr>
          <p:cNvPr id="5" name="Text Placeholder 2">
            <a:extLst>
              <a:ext uri="{FF2B5EF4-FFF2-40B4-BE49-F238E27FC236}">
                <a16:creationId xmlns:a16="http://schemas.microsoft.com/office/drawing/2014/main" id="{305F4A52-8637-FF47-BAB9-DE35E0626635}"/>
              </a:ext>
            </a:extLst>
          </p:cNvPr>
          <p:cNvSpPr>
            <a:spLocks noGrp="1"/>
          </p:cNvSpPr>
          <p:nvPr>
            <p:ph idx="1"/>
          </p:nvPr>
        </p:nvSpPr>
        <p:spPr>
          <a:xfrm>
            <a:off x="838201" y="1825625"/>
            <a:ext cx="8673661" cy="4351338"/>
          </a:xfrm>
          <a:prstGeom prst="rect">
            <a:avLst/>
          </a:prstGeom>
        </p:spPr>
        <p:txBody>
          <a:bodyPr/>
          <a:lstStyle/>
          <a:p>
            <a:pPr lvl="0"/>
            <a:r>
              <a:rPr lang="es-ES"/>
              <a:t>Haga clic para modificar los estilos de texto del patrón</a:t>
            </a:r>
          </a:p>
        </p:txBody>
      </p:sp>
    </p:spTree>
    <p:extLst>
      <p:ext uri="{BB962C8B-B14F-4D97-AF65-F5344CB8AC3E}">
        <p14:creationId xmlns:p14="http://schemas.microsoft.com/office/powerpoint/2010/main" val="4209272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ncabezado de sección">
    <p:spTree>
      <p:nvGrpSpPr>
        <p:cNvPr id="1" name=""/>
        <p:cNvGrpSpPr/>
        <p:nvPr/>
      </p:nvGrpSpPr>
      <p:grpSpPr>
        <a:xfrm>
          <a:off x="0" y="0"/>
          <a:ext cx="0" cy="0"/>
          <a:chOff x="0" y="0"/>
          <a:chExt cx="0" cy="0"/>
        </a:xfrm>
      </p:grpSpPr>
      <p:pic>
        <p:nvPicPr>
          <p:cNvPr id="3" name="Imagen 4">
            <a:extLst>
              <a:ext uri="{FF2B5EF4-FFF2-40B4-BE49-F238E27FC236}">
                <a16:creationId xmlns:a16="http://schemas.microsoft.com/office/drawing/2014/main" id="{5CAEC58F-7AD7-4134-92AC-987D4233EA3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7463"/>
            <a:ext cx="12192000" cy="682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1998" y="717051"/>
            <a:ext cx="5665300" cy="2852737"/>
          </a:xfrm>
        </p:spPr>
        <p:txBody>
          <a:bodyPr anchor="b"/>
          <a:lstStyle>
            <a:lvl1pPr algn="l">
              <a:defRPr sz="3800">
                <a:solidFill>
                  <a:schemeClr val="bg1"/>
                </a:solidFill>
              </a:defRPr>
            </a:lvl1pPr>
          </a:lstStyle>
          <a:p>
            <a:r>
              <a:rPr lang="es-ES"/>
              <a:t>Haga clic para modificar el estilo de título del patrón</a:t>
            </a:r>
            <a:endParaRPr lang="en-US" dirty="0"/>
          </a:p>
        </p:txBody>
      </p:sp>
    </p:spTree>
    <p:extLst>
      <p:ext uri="{BB962C8B-B14F-4D97-AF65-F5344CB8AC3E}">
        <p14:creationId xmlns:p14="http://schemas.microsoft.com/office/powerpoint/2010/main" val="2735458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1"/>
            <a:ext cx="3932237" cy="1243948"/>
          </a:xfrm>
        </p:spPr>
        <p:txBody>
          <a:bodyPr anchor="b"/>
          <a:lstStyle>
            <a:lvl1pPr>
              <a:defRPr sz="287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457200"/>
            <a:ext cx="6172200" cy="4395940"/>
          </a:xfrm>
        </p:spPr>
        <p:txBody>
          <a:bodyPr anchor="t"/>
          <a:lstStyle>
            <a:lvl1pPr marL="0" indent="0">
              <a:buNone/>
              <a:defRPr sz="2879"/>
            </a:lvl1pPr>
            <a:lvl2pPr marL="411395" indent="0">
              <a:buNone/>
              <a:defRPr sz="2519"/>
            </a:lvl2pPr>
            <a:lvl3pPr marL="822790" indent="0">
              <a:buNone/>
              <a:defRPr sz="2160"/>
            </a:lvl3pPr>
            <a:lvl4pPr marL="1234185" indent="0">
              <a:buNone/>
              <a:defRPr sz="1800"/>
            </a:lvl4pPr>
            <a:lvl5pPr marL="1645579" indent="0">
              <a:buNone/>
              <a:defRPr sz="1800"/>
            </a:lvl5pPr>
            <a:lvl6pPr marL="2056974" indent="0">
              <a:buNone/>
              <a:defRPr sz="1800"/>
            </a:lvl6pPr>
            <a:lvl7pPr marL="2468369" indent="0">
              <a:buNone/>
              <a:defRPr sz="1800"/>
            </a:lvl7pPr>
            <a:lvl8pPr marL="2879764" indent="0">
              <a:buNone/>
              <a:defRPr sz="1800"/>
            </a:lvl8pPr>
            <a:lvl9pPr marL="3291159" indent="0">
              <a:buNone/>
              <a:defRPr sz="1800"/>
            </a:lvl9pPr>
          </a:lstStyle>
          <a:p>
            <a:pPr lvl="0"/>
            <a:r>
              <a:rPr lang="es-ES" noProof="0" dirty="0"/>
              <a:t>Haga clic en el icono para agregar una imagen</a:t>
            </a:r>
            <a:endParaRPr lang="en-US" noProof="0" dirty="0"/>
          </a:p>
        </p:txBody>
      </p:sp>
      <p:sp>
        <p:nvSpPr>
          <p:cNvPr id="4" name="Text Placeholder 3"/>
          <p:cNvSpPr>
            <a:spLocks noGrp="1"/>
          </p:cNvSpPr>
          <p:nvPr>
            <p:ph type="body" sz="half" idx="2"/>
          </p:nvPr>
        </p:nvSpPr>
        <p:spPr>
          <a:xfrm>
            <a:off x="839789" y="1864378"/>
            <a:ext cx="3932237" cy="3811588"/>
          </a:xfrm>
        </p:spPr>
        <p:txBody>
          <a:bodyPr/>
          <a:lstStyle>
            <a:lvl1pPr marL="0" indent="0">
              <a:buNone/>
              <a:defRPr sz="2111"/>
            </a:lvl1pPr>
            <a:lvl2pPr marL="411395" indent="0">
              <a:buNone/>
              <a:defRPr sz="1260"/>
            </a:lvl2pPr>
            <a:lvl3pPr marL="822790" indent="0">
              <a:buNone/>
              <a:defRPr sz="1080"/>
            </a:lvl3pPr>
            <a:lvl4pPr marL="1234185" indent="0">
              <a:buNone/>
              <a:defRPr sz="900"/>
            </a:lvl4pPr>
            <a:lvl5pPr marL="1645579" indent="0">
              <a:buNone/>
              <a:defRPr sz="900"/>
            </a:lvl5pPr>
            <a:lvl6pPr marL="2056974" indent="0">
              <a:buNone/>
              <a:defRPr sz="900"/>
            </a:lvl6pPr>
            <a:lvl7pPr marL="2468369" indent="0">
              <a:buNone/>
              <a:defRPr sz="900"/>
            </a:lvl7pPr>
            <a:lvl8pPr marL="2879764" indent="0">
              <a:buNone/>
              <a:defRPr sz="900"/>
            </a:lvl8pPr>
            <a:lvl9pPr marL="3291159" indent="0">
              <a:buNone/>
              <a:defRPr sz="900"/>
            </a:lvl9pPr>
          </a:lstStyle>
          <a:p>
            <a:pPr lvl="0"/>
            <a:r>
              <a:rPr lang="es-ES"/>
              <a:t>Haga clic para modificar los estilos de texto del patrón</a:t>
            </a:r>
          </a:p>
        </p:txBody>
      </p:sp>
    </p:spTree>
    <p:extLst>
      <p:ext uri="{BB962C8B-B14F-4D97-AF65-F5344CB8AC3E}">
        <p14:creationId xmlns:p14="http://schemas.microsoft.com/office/powerpoint/2010/main" val="588897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agen 7">
            <a:extLst>
              <a:ext uri="{FF2B5EF4-FFF2-40B4-BE49-F238E27FC236}">
                <a16:creationId xmlns:a16="http://schemas.microsoft.com/office/drawing/2014/main" id="{E0C4B99D-16F0-4505-B2AF-BF990C384036}"/>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19050"/>
            <a:ext cx="12192000" cy="681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a:extLst>
              <a:ext uri="{FF2B5EF4-FFF2-40B4-BE49-F238E27FC236}">
                <a16:creationId xmlns:a16="http://schemas.microsoft.com/office/drawing/2014/main" id="{201A5021-CB13-416E-8649-45B2BE864638}"/>
              </a:ext>
            </a:extLst>
          </p:cNvPr>
          <p:cNvSpPr>
            <a:spLocks noGrp="1"/>
          </p:cNvSpPr>
          <p:nvPr>
            <p:ph type="title"/>
          </p:nvPr>
        </p:nvSpPr>
        <p:spPr>
          <a:xfrm>
            <a:off x="838200" y="365125"/>
            <a:ext cx="8389938"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a:extLst>
              <a:ext uri="{FF2B5EF4-FFF2-40B4-BE49-F238E27FC236}">
                <a16:creationId xmlns:a16="http://schemas.microsoft.com/office/drawing/2014/main" id="{5FAC2103-0C9C-4B93-9B6F-75D0E94379B0}"/>
              </a:ext>
            </a:extLst>
          </p:cNvPr>
          <p:cNvSpPr>
            <a:spLocks noGrp="1"/>
          </p:cNvSpPr>
          <p:nvPr>
            <p:ph type="body" idx="1"/>
          </p:nvPr>
        </p:nvSpPr>
        <p:spPr>
          <a:xfrm>
            <a:off x="838200" y="1825625"/>
            <a:ext cx="8389938" cy="4351338"/>
          </a:xfrm>
          <a:prstGeom prst="rect">
            <a:avLst/>
          </a:prstGeom>
        </p:spPr>
        <p:txBody>
          <a:bodyPr vert="horz" lIns="91440" tIns="45720" rIns="91440" bIns="45720" rtlCol="0">
            <a:normAutofit/>
          </a:bodyPr>
          <a:lstStyle/>
          <a:p>
            <a:pPr lvl="0"/>
            <a:r>
              <a:rPr lang="es-ES" dirty="0"/>
              <a:t>Editar los estilos de texto del patrón
Segundo nivel
Tercer nivel
Cuarto nivel
Quinto nivel</a:t>
            </a:r>
            <a:endParaRPr lang="en-US" dirty="0"/>
          </a:p>
        </p:txBody>
      </p:sp>
    </p:spTree>
  </p:cSld>
  <p:clrMap bg1="lt1" tx1="dk1" bg2="lt2" tx2="dk2" accent1="accent1" accent2="accent2" accent3="accent3" accent4="accent4" accent5="accent5" accent6="accent6" hlink="hlink" folHlink="folHlink"/>
  <p:sldLayoutIdLst>
    <p:sldLayoutId id="2147483669" r:id="rId1"/>
    <p:sldLayoutId id="2147483667" r:id="rId2"/>
    <p:sldLayoutId id="2147483670" r:id="rId3"/>
    <p:sldLayoutId id="2147483668" r:id="rId4"/>
  </p:sldLayoutIdLst>
  <p:txStyles>
    <p:titleStyle>
      <a:lvl1pPr algn="l" defTabSz="822325" rtl="0" eaLnBrk="1" fontAlgn="base" hangingPunct="1">
        <a:lnSpc>
          <a:spcPct val="90000"/>
        </a:lnSpc>
        <a:spcBef>
          <a:spcPct val="0"/>
        </a:spcBef>
        <a:spcAft>
          <a:spcPct val="0"/>
        </a:spcAft>
        <a:defRPr sz="3900" kern="1200">
          <a:solidFill>
            <a:srgbClr val="D16266"/>
          </a:solidFill>
          <a:latin typeface="+mj-lt"/>
          <a:ea typeface="+mj-ea"/>
          <a:cs typeface="+mj-cs"/>
        </a:defRPr>
      </a:lvl1pPr>
      <a:lvl2pPr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2pPr>
      <a:lvl3pPr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3pPr>
      <a:lvl4pPr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4pPr>
      <a:lvl5pPr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5pPr>
      <a:lvl6pPr marL="457200"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6pPr>
      <a:lvl7pPr marL="914400"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7pPr>
      <a:lvl8pPr marL="1371600"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8pPr>
      <a:lvl9pPr marL="1828800"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9pPr>
    </p:titleStyle>
    <p:bodyStyle>
      <a:lvl1pPr marL="204788" indent="-204788" algn="l" defTabSz="822325" rtl="0" eaLnBrk="1" fontAlgn="base" hangingPunct="1">
        <a:lnSpc>
          <a:spcPct val="90000"/>
        </a:lnSpc>
        <a:spcBef>
          <a:spcPts val="900"/>
        </a:spcBef>
        <a:spcAft>
          <a:spcPct val="0"/>
        </a:spcAft>
        <a:buFont typeface="Arial" panose="020B0604020202020204" pitchFamily="34" charset="0"/>
        <a:buChar char="•"/>
        <a:defRPr sz="2500" kern="1200">
          <a:solidFill>
            <a:schemeClr val="tx1"/>
          </a:solidFill>
          <a:latin typeface="+mn-lt"/>
          <a:ea typeface="+mn-ea"/>
          <a:cs typeface="+mn-cs"/>
        </a:defRPr>
      </a:lvl1pPr>
      <a:lvl2pPr marL="615950" indent="-204788" algn="l" defTabSz="822325" rtl="0" eaLnBrk="1" fontAlgn="base" hangingPunct="1">
        <a:lnSpc>
          <a:spcPct val="90000"/>
        </a:lnSpc>
        <a:spcBef>
          <a:spcPts val="450"/>
        </a:spcBef>
        <a:spcAft>
          <a:spcPct val="0"/>
        </a:spcAft>
        <a:buFont typeface="Arial" panose="020B0604020202020204" pitchFamily="34" charset="0"/>
        <a:buChar char="•"/>
        <a:defRPr sz="2100" kern="1200">
          <a:solidFill>
            <a:schemeClr val="tx1"/>
          </a:solidFill>
          <a:latin typeface="+mn-lt"/>
          <a:ea typeface="+mn-ea"/>
          <a:cs typeface="+mn-cs"/>
        </a:defRPr>
      </a:lvl2pPr>
      <a:lvl3pPr marL="1027113" indent="-204788" algn="l" defTabSz="822325" rtl="0" eaLnBrk="1" fontAlgn="base" hangingPunct="1">
        <a:lnSpc>
          <a:spcPct val="90000"/>
        </a:lnSpc>
        <a:spcBef>
          <a:spcPts val="450"/>
        </a:spcBef>
        <a:spcAft>
          <a:spcPct val="0"/>
        </a:spcAft>
        <a:buFont typeface="Arial" panose="020B0604020202020204" pitchFamily="34" charset="0"/>
        <a:buChar char="•"/>
        <a:defRPr kern="1200">
          <a:solidFill>
            <a:schemeClr val="tx1"/>
          </a:solidFill>
          <a:latin typeface="+mn-lt"/>
          <a:ea typeface="+mn-ea"/>
          <a:cs typeface="+mn-cs"/>
        </a:defRPr>
      </a:lvl3pPr>
      <a:lvl4pPr marL="1439863" indent="-204788" algn="l" defTabSz="822325" rtl="0" eaLnBrk="1" fontAlgn="base" hangingPunct="1">
        <a:lnSpc>
          <a:spcPct val="90000"/>
        </a:lnSpc>
        <a:spcBef>
          <a:spcPts val="450"/>
        </a:spcBef>
        <a:spcAft>
          <a:spcPct val="0"/>
        </a:spcAft>
        <a:buFont typeface="Arial" panose="020B0604020202020204" pitchFamily="34" charset="0"/>
        <a:buChar char="•"/>
        <a:defRPr sz="1600" kern="1200">
          <a:solidFill>
            <a:schemeClr val="tx1"/>
          </a:solidFill>
          <a:latin typeface="+mn-lt"/>
          <a:ea typeface="+mn-ea"/>
          <a:cs typeface="+mn-cs"/>
        </a:defRPr>
      </a:lvl4pPr>
      <a:lvl5pPr marL="1851025" indent="-204788" algn="l" defTabSz="822325" rtl="0" eaLnBrk="1" fontAlgn="base" hangingPunct="1">
        <a:lnSpc>
          <a:spcPct val="90000"/>
        </a:lnSpc>
        <a:spcBef>
          <a:spcPts val="450"/>
        </a:spcBef>
        <a:spcAft>
          <a:spcPct val="0"/>
        </a:spcAft>
        <a:buFont typeface="Arial" panose="020B0604020202020204" pitchFamily="34" charset="0"/>
        <a:buChar char="•"/>
        <a:defRPr sz="1600" kern="1200">
          <a:solidFill>
            <a:schemeClr val="tx1"/>
          </a:solidFill>
          <a:latin typeface="+mn-lt"/>
          <a:ea typeface="+mn-ea"/>
          <a:cs typeface="+mn-cs"/>
        </a:defRPr>
      </a:lvl5pPr>
      <a:lvl6pPr marL="2262672" indent="-205698" algn="l" defTabSz="82279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6pPr>
      <a:lvl7pPr marL="2674067" indent="-205698" algn="l" defTabSz="82279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7pPr>
      <a:lvl8pPr marL="3085462" indent="-205698" algn="l" defTabSz="82279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8pPr>
      <a:lvl9pPr marL="3496857" indent="-205698" algn="l" defTabSz="82279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9pPr>
    </p:bodyStyle>
    <p:otherStyle>
      <a:defPPr>
        <a:defRPr lang="en-US"/>
      </a:defPPr>
      <a:lvl1pPr marL="0" algn="l" defTabSz="822790" rtl="0" eaLnBrk="1" latinLnBrk="0" hangingPunct="1">
        <a:defRPr sz="1620" kern="1200">
          <a:solidFill>
            <a:schemeClr val="tx1"/>
          </a:solidFill>
          <a:latin typeface="+mn-lt"/>
          <a:ea typeface="+mn-ea"/>
          <a:cs typeface="+mn-cs"/>
        </a:defRPr>
      </a:lvl1pPr>
      <a:lvl2pPr marL="411395" algn="l" defTabSz="822790" rtl="0" eaLnBrk="1" latinLnBrk="0" hangingPunct="1">
        <a:defRPr sz="1620" kern="1200">
          <a:solidFill>
            <a:schemeClr val="tx1"/>
          </a:solidFill>
          <a:latin typeface="+mn-lt"/>
          <a:ea typeface="+mn-ea"/>
          <a:cs typeface="+mn-cs"/>
        </a:defRPr>
      </a:lvl2pPr>
      <a:lvl3pPr marL="822790" algn="l" defTabSz="822790" rtl="0" eaLnBrk="1" latinLnBrk="0" hangingPunct="1">
        <a:defRPr sz="1620" kern="1200">
          <a:solidFill>
            <a:schemeClr val="tx1"/>
          </a:solidFill>
          <a:latin typeface="+mn-lt"/>
          <a:ea typeface="+mn-ea"/>
          <a:cs typeface="+mn-cs"/>
        </a:defRPr>
      </a:lvl3pPr>
      <a:lvl4pPr marL="1234185" algn="l" defTabSz="822790" rtl="0" eaLnBrk="1" latinLnBrk="0" hangingPunct="1">
        <a:defRPr sz="1620" kern="1200">
          <a:solidFill>
            <a:schemeClr val="tx1"/>
          </a:solidFill>
          <a:latin typeface="+mn-lt"/>
          <a:ea typeface="+mn-ea"/>
          <a:cs typeface="+mn-cs"/>
        </a:defRPr>
      </a:lvl4pPr>
      <a:lvl5pPr marL="1645579" algn="l" defTabSz="822790" rtl="0" eaLnBrk="1" latinLnBrk="0" hangingPunct="1">
        <a:defRPr sz="1620" kern="1200">
          <a:solidFill>
            <a:schemeClr val="tx1"/>
          </a:solidFill>
          <a:latin typeface="+mn-lt"/>
          <a:ea typeface="+mn-ea"/>
          <a:cs typeface="+mn-cs"/>
        </a:defRPr>
      </a:lvl5pPr>
      <a:lvl6pPr marL="2056974" algn="l" defTabSz="822790" rtl="0" eaLnBrk="1" latinLnBrk="0" hangingPunct="1">
        <a:defRPr sz="1620" kern="1200">
          <a:solidFill>
            <a:schemeClr val="tx1"/>
          </a:solidFill>
          <a:latin typeface="+mn-lt"/>
          <a:ea typeface="+mn-ea"/>
          <a:cs typeface="+mn-cs"/>
        </a:defRPr>
      </a:lvl6pPr>
      <a:lvl7pPr marL="2468369" algn="l" defTabSz="822790" rtl="0" eaLnBrk="1" latinLnBrk="0" hangingPunct="1">
        <a:defRPr sz="1620" kern="1200">
          <a:solidFill>
            <a:schemeClr val="tx1"/>
          </a:solidFill>
          <a:latin typeface="+mn-lt"/>
          <a:ea typeface="+mn-ea"/>
          <a:cs typeface="+mn-cs"/>
        </a:defRPr>
      </a:lvl7pPr>
      <a:lvl8pPr marL="2879764" algn="l" defTabSz="822790" rtl="0" eaLnBrk="1" latinLnBrk="0" hangingPunct="1">
        <a:defRPr sz="1620" kern="1200">
          <a:solidFill>
            <a:schemeClr val="tx1"/>
          </a:solidFill>
          <a:latin typeface="+mn-lt"/>
          <a:ea typeface="+mn-ea"/>
          <a:cs typeface="+mn-cs"/>
        </a:defRPr>
      </a:lvl8pPr>
      <a:lvl9pPr marL="3291159" algn="l" defTabSz="82279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ítulo 1">
            <a:extLst>
              <a:ext uri="{FF2B5EF4-FFF2-40B4-BE49-F238E27FC236}">
                <a16:creationId xmlns:a16="http://schemas.microsoft.com/office/drawing/2014/main" id="{25004245-D95D-4979-AC41-AD644981FE9F}"/>
              </a:ext>
            </a:extLst>
          </p:cNvPr>
          <p:cNvSpPr>
            <a:spLocks noGrp="1" noChangeArrowheads="1"/>
          </p:cNvSpPr>
          <p:nvPr>
            <p:ph type="ctrTitle"/>
          </p:nvPr>
        </p:nvSpPr>
        <p:spPr bwMode="auto">
          <a:xfrm>
            <a:off x="7493000" y="887413"/>
            <a:ext cx="4275138" cy="2387600"/>
          </a:xfrm>
        </p:spPr>
        <p:txBody>
          <a:bodyPr wrap="square" numCol="1" anchorCtr="0" compatLnSpc="1">
            <a:prstTxWarp prst="textNoShape">
              <a:avLst/>
            </a:prstTxWarp>
          </a:bodyPr>
          <a:lstStyle/>
          <a:p>
            <a:r>
              <a:rPr lang="es-CR" altLang="es-CR"/>
              <a:t>PERCEPCIÓN SOBRE LA SEGURIDAD EN COSTA RICA</a:t>
            </a:r>
          </a:p>
        </p:txBody>
      </p:sp>
      <p:sp>
        <p:nvSpPr>
          <p:cNvPr id="3" name="Subtítulo 2">
            <a:extLst>
              <a:ext uri="{FF2B5EF4-FFF2-40B4-BE49-F238E27FC236}">
                <a16:creationId xmlns:a16="http://schemas.microsoft.com/office/drawing/2014/main" id="{D0CD7C83-DF90-D74F-ACA5-283CC23EFFCC}"/>
              </a:ext>
            </a:extLst>
          </p:cNvPr>
          <p:cNvSpPr>
            <a:spLocks noGrp="1"/>
          </p:cNvSpPr>
          <p:nvPr>
            <p:ph type="subTitle" idx="1"/>
          </p:nvPr>
        </p:nvSpPr>
        <p:spPr>
          <a:xfrm>
            <a:off x="7921625" y="3905250"/>
            <a:ext cx="3846513" cy="1017588"/>
          </a:xfrm>
        </p:spPr>
        <p:txBody>
          <a:bodyPr/>
          <a:lstStyle/>
          <a:p>
            <a:pPr defTabSz="822790" fontAlgn="auto">
              <a:spcAft>
                <a:spcPts val="0"/>
              </a:spcAft>
              <a:defRPr/>
            </a:pPr>
            <a:r>
              <a:rPr lang="es-CR"/>
              <a:t>Programa: Migraciones, cambio social e identidades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40050" y="0"/>
            <a:ext cx="9902588" cy="1325563"/>
          </a:xfrm>
        </p:spPr>
        <p:txBody>
          <a:bodyPr>
            <a:normAutofit/>
          </a:bodyPr>
          <a:lstStyle/>
          <a:p>
            <a:pPr defTabSz="822790" fontAlgn="auto">
              <a:spcAft>
                <a:spcPts val="0"/>
              </a:spcAft>
              <a:defRPr/>
            </a:pPr>
            <a:r>
              <a:rPr lang="es-CR" sz="3200"/>
              <a:t>Percepción de la seguridad en Costa Rica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791367" y="1190262"/>
            <a:ext cx="9300237" cy="5016903"/>
          </a:xfrm>
        </p:spPr>
        <p:txBody>
          <a:bodyPr/>
          <a:lstStyle/>
          <a:p>
            <a:pPr marL="0" indent="0" algn="ctr" defTabSz="822790" fontAlgn="auto">
              <a:spcAft>
                <a:spcPts val="0"/>
              </a:spcAft>
              <a:buNone/>
              <a:defRPr/>
            </a:pPr>
            <a:r>
              <a:rPr lang="es-CR" sz="1800"/>
              <a:t>Costa Rica: Porcentaje de población según percepción sobre quiénes viven seguros en el país. (n=1000).</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graphicFrame>
        <p:nvGraphicFramePr>
          <p:cNvPr id="6" name="Tabla 5">
            <a:extLst>
              <a:ext uri="{FF2B5EF4-FFF2-40B4-BE49-F238E27FC236}">
                <a16:creationId xmlns:a16="http://schemas.microsoft.com/office/drawing/2014/main" id="{E1698740-D8A0-4251-905B-5A366F975838}"/>
              </a:ext>
            </a:extLst>
          </p:cNvPr>
          <p:cNvGraphicFramePr>
            <a:graphicFrameLocks noGrp="1"/>
          </p:cNvGraphicFramePr>
          <p:nvPr>
            <p:extLst>
              <p:ext uri="{D42A27DB-BD31-4B8C-83A1-F6EECF244321}">
                <p14:modId xmlns:p14="http://schemas.microsoft.com/office/powerpoint/2010/main" val="910372263"/>
              </p:ext>
            </p:extLst>
          </p:nvPr>
        </p:nvGraphicFramePr>
        <p:xfrm>
          <a:off x="1460310" y="1815149"/>
          <a:ext cx="7915702" cy="4101367"/>
        </p:xfrm>
        <a:graphic>
          <a:graphicData uri="http://schemas.openxmlformats.org/drawingml/2006/table">
            <a:tbl>
              <a:tblPr/>
              <a:tblGrid>
                <a:gridCol w="6349662">
                  <a:extLst>
                    <a:ext uri="{9D8B030D-6E8A-4147-A177-3AD203B41FA5}">
                      <a16:colId xmlns:a16="http://schemas.microsoft.com/office/drawing/2014/main" val="3845263617"/>
                    </a:ext>
                  </a:extLst>
                </a:gridCol>
                <a:gridCol w="1566040">
                  <a:extLst>
                    <a:ext uri="{9D8B030D-6E8A-4147-A177-3AD203B41FA5}">
                      <a16:colId xmlns:a16="http://schemas.microsoft.com/office/drawing/2014/main" val="1025900039"/>
                    </a:ext>
                  </a:extLst>
                </a:gridCol>
              </a:tblGrid>
              <a:tr h="306964">
                <a:tc>
                  <a:txBody>
                    <a:bodyPr/>
                    <a:lstStyle/>
                    <a:p>
                      <a:pPr algn="l" fontAlgn="ctr"/>
                      <a:r>
                        <a:rPr lang="es-419" sz="1600" b="1" i="1" u="none" strike="noStrike">
                          <a:solidFill>
                            <a:schemeClr val="bg1"/>
                          </a:solidFill>
                          <a:effectLst/>
                          <a:latin typeface="Franklin Gothic Book" panose="020B0503020102020204" pitchFamily="34" charset="0"/>
                        </a:rPr>
                        <a:t>Grupos que viven seguros</a:t>
                      </a:r>
                      <a:endParaRPr lang="es-CR" sz="1600" b="1" i="1" u="none" strike="noStrike">
                        <a:solidFill>
                          <a:schemeClr val="bg1"/>
                        </a:solidFill>
                        <a:effectLst/>
                        <a:latin typeface="Franklin Gothic Book" panose="020B0503020102020204" pitchFamily="34" charset="0"/>
                      </a:endParaRPr>
                    </a:p>
                  </a:txBody>
                  <a:tcPr marL="7620" marR="7620" marT="7620" marB="0" anchor="ctr">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600" b="1" i="0" u="none" strike="noStrike">
                          <a:solidFill>
                            <a:schemeClr val="bg1"/>
                          </a:solidFill>
                          <a:effectLst/>
                          <a:latin typeface="Franklin Gothic Book" panose="020B0503020102020204" pitchFamily="34" charset="0"/>
                        </a:rPr>
                        <a:t>% </a:t>
                      </a:r>
                      <a:endParaRPr lang="es-CR" sz="16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797979"/>
                    </a:solidFill>
                  </a:tcPr>
                </a:tc>
                <a:extLst>
                  <a:ext uri="{0D108BD9-81ED-4DB2-BD59-A6C34878D82A}">
                    <a16:rowId xmlns:a16="http://schemas.microsoft.com/office/drawing/2014/main" val="1888029132"/>
                  </a:ext>
                </a:extLst>
              </a:tr>
              <a:tr h="295596">
                <a:tc>
                  <a:txBody>
                    <a:bodyPr/>
                    <a:lstStyle/>
                    <a:p>
                      <a:pPr algn="l" fontAlgn="ctr"/>
                      <a:r>
                        <a:rPr lang="es-419" sz="1800" b="0" i="0" u="none" strike="noStrike">
                          <a:solidFill>
                            <a:srgbClr val="000000"/>
                          </a:solidFill>
                          <a:effectLst/>
                          <a:latin typeface="Franklin Gothic Book" panose="020B0503020102020204" pitchFamily="34" charset="0"/>
                        </a:rPr>
                        <a:t>Nadie, todos vivimos inseguros</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35,2</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4077490"/>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Personas de clase alta</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26,4</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414574477"/>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El presidente</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14,9</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092055418"/>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Los que creen en Dios</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5,3</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701561422"/>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Los más altos rangos</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3,9</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975523914"/>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Los privados de libertad</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2,9</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044533348"/>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Los delincuentes</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2,2</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5565410"/>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Los adultos mayores</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2,2</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889538157"/>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Las personas que viven lejos</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1,9</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810505131"/>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Los pobres</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1,4</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70984802"/>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Las personas que son precavidas</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1,3</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510108262"/>
                  </a:ext>
                </a:extLst>
              </a:tr>
              <a:tr h="291201">
                <a:tc>
                  <a:txBody>
                    <a:bodyPr/>
                    <a:lstStyle/>
                    <a:p>
                      <a:pPr algn="l" fontAlgn="ctr"/>
                      <a:r>
                        <a:rPr lang="es-419" sz="1800" b="0" i="0" u="none" strike="noStrike">
                          <a:solidFill>
                            <a:srgbClr val="000000"/>
                          </a:solidFill>
                          <a:effectLst/>
                          <a:latin typeface="Franklin Gothic Book" panose="020B0503020102020204" pitchFamily="34" charset="0"/>
                        </a:rPr>
                        <a:t>Otros</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800" b="0" i="0" u="none" strike="noStrike">
                          <a:solidFill>
                            <a:srgbClr val="000000"/>
                          </a:solidFill>
                          <a:effectLst/>
                          <a:latin typeface="Franklin Gothic Book" panose="020B0503020102020204" pitchFamily="34" charset="0"/>
                        </a:rPr>
                        <a:t>2,4</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396480786"/>
                  </a:ext>
                </a:extLst>
              </a:tr>
              <a:tr h="295596">
                <a:tc>
                  <a:txBody>
                    <a:bodyPr/>
                    <a:lstStyle/>
                    <a:p>
                      <a:pPr algn="l" fontAlgn="ctr"/>
                      <a:r>
                        <a:rPr lang="es-419" sz="1800" b="0" i="0" u="none" strike="noStrike">
                          <a:solidFill>
                            <a:srgbClr val="000000"/>
                          </a:solidFill>
                          <a:effectLst/>
                          <a:latin typeface="Franklin Gothic Book" panose="020B0503020102020204" pitchFamily="34" charset="0"/>
                        </a:rPr>
                        <a:t>Total</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800" b="0" i="0" u="none" strike="noStrike">
                          <a:solidFill>
                            <a:srgbClr val="000000"/>
                          </a:solidFill>
                          <a:effectLst/>
                          <a:latin typeface="Franklin Gothic Book" panose="020B0503020102020204" pitchFamily="34" charset="0"/>
                        </a:rPr>
                        <a:t>100</a:t>
                      </a:r>
                      <a:endParaRPr lang="es-CR" sz="18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128336894"/>
                  </a:ext>
                </a:extLst>
              </a:tr>
            </a:tbl>
          </a:graphicData>
        </a:graphic>
      </p:graphicFrame>
      <p:sp>
        <p:nvSpPr>
          <p:cNvPr id="7" name="CuadroTexto 6">
            <a:extLst>
              <a:ext uri="{FF2B5EF4-FFF2-40B4-BE49-F238E27FC236}">
                <a16:creationId xmlns:a16="http://schemas.microsoft.com/office/drawing/2014/main" id="{D2864D29-1AC1-46C9-86CA-8EF243446007}"/>
              </a:ext>
            </a:extLst>
          </p:cNvPr>
          <p:cNvSpPr txBox="1"/>
          <p:nvPr/>
        </p:nvSpPr>
        <p:spPr>
          <a:xfrm>
            <a:off x="1460310" y="6024915"/>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1151066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ítulo 1">
            <a:extLst>
              <a:ext uri="{FF2B5EF4-FFF2-40B4-BE49-F238E27FC236}">
                <a16:creationId xmlns:a16="http://schemas.microsoft.com/office/drawing/2014/main" id="{AB672B85-C7C1-40ED-80DC-01E1ABE507AD}"/>
              </a:ext>
            </a:extLst>
          </p:cNvPr>
          <p:cNvSpPr>
            <a:spLocks noGrp="1" noChangeArrowheads="1"/>
          </p:cNvSpPr>
          <p:nvPr>
            <p:ph type="title"/>
          </p:nvPr>
        </p:nvSpPr>
        <p:spPr bwMode="auto">
          <a:xfrm>
            <a:off x="601663" y="717550"/>
            <a:ext cx="5665787" cy="2852738"/>
          </a:xfrm>
        </p:spPr>
        <p:txBody>
          <a:bodyPr wrap="square" numCol="1" anchorCtr="0" compatLnSpc="1">
            <a:prstTxWarp prst="textNoShape">
              <a:avLst/>
            </a:prstTxWarp>
          </a:bodyPr>
          <a:lstStyle/>
          <a:p>
            <a:r>
              <a:rPr lang="es-CR" altLang="es-CR"/>
              <a:t>Percepción de la seguridad sobre el espacio geográfico directo donde habita.</a:t>
            </a:r>
          </a:p>
        </p:txBody>
      </p:sp>
      <p:pic>
        <p:nvPicPr>
          <p:cNvPr id="5" name="Imagen 4" descr="Logotipo, nombre de la empresa&#10;&#10;Descripción generada automáticamente">
            <a:extLst>
              <a:ext uri="{FF2B5EF4-FFF2-40B4-BE49-F238E27FC236}">
                <a16:creationId xmlns:a16="http://schemas.microsoft.com/office/drawing/2014/main" id="{41EDEC32-85B4-4254-A322-14936365262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78450" y="4973649"/>
            <a:ext cx="1476000" cy="1225080"/>
          </a:xfrm>
          <a:prstGeom prst="rect">
            <a:avLst/>
          </a:prstGeom>
        </p:spPr>
      </p:pic>
    </p:spTree>
    <p:extLst>
      <p:ext uri="{BB962C8B-B14F-4D97-AF65-F5344CB8AC3E}">
        <p14:creationId xmlns:p14="http://schemas.microsoft.com/office/powerpoint/2010/main" val="3633419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1037016" y="204453"/>
            <a:ext cx="9424916" cy="1325563"/>
          </a:xfrm>
        </p:spPr>
        <p:txBody>
          <a:bodyPr>
            <a:normAutofit/>
          </a:bodyPr>
          <a:lstStyle/>
          <a:p>
            <a:pPr algn="ctr" defTabSz="822790" fontAlgn="auto">
              <a:spcAft>
                <a:spcPts val="0"/>
              </a:spcAft>
              <a:defRPr/>
            </a:pPr>
            <a:r>
              <a:rPr lang="es-CR" sz="3200"/>
              <a:t>Percepción de la seguridad sobre el espacio geográfico directo donde habita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840049" y="1825625"/>
            <a:ext cx="9818851" cy="4351338"/>
          </a:xfrm>
        </p:spPr>
        <p:txBody>
          <a:bodyPr/>
          <a:lstStyle/>
          <a:p>
            <a:pPr marL="0" indent="0" algn="ctr" defTabSz="822790" fontAlgn="auto">
              <a:spcAft>
                <a:spcPts val="0"/>
              </a:spcAft>
              <a:buNone/>
              <a:defRPr/>
            </a:pPr>
            <a:r>
              <a:rPr lang="es-CR" sz="1800"/>
              <a:t>Costa Rica: Nivel de seguridad según lugares donde vive. (n=1000).</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graphicFrame>
        <p:nvGraphicFramePr>
          <p:cNvPr id="6" name="Tabla 5">
            <a:extLst>
              <a:ext uri="{FF2B5EF4-FFF2-40B4-BE49-F238E27FC236}">
                <a16:creationId xmlns:a16="http://schemas.microsoft.com/office/drawing/2014/main" id="{1A899467-068F-4EAE-BF98-CC8B00FC634C}"/>
              </a:ext>
            </a:extLst>
          </p:cNvPr>
          <p:cNvGraphicFramePr>
            <a:graphicFrameLocks noGrp="1"/>
          </p:cNvGraphicFramePr>
          <p:nvPr>
            <p:extLst>
              <p:ext uri="{D42A27DB-BD31-4B8C-83A1-F6EECF244321}">
                <p14:modId xmlns:p14="http://schemas.microsoft.com/office/powerpoint/2010/main" val="2903736697"/>
              </p:ext>
            </p:extLst>
          </p:nvPr>
        </p:nvGraphicFramePr>
        <p:xfrm>
          <a:off x="1150858" y="2374709"/>
          <a:ext cx="8975782" cy="2843864"/>
        </p:xfrm>
        <a:graphic>
          <a:graphicData uri="http://schemas.openxmlformats.org/drawingml/2006/table">
            <a:tbl>
              <a:tblPr firstRow="1" firstCol="1" bandRow="1"/>
              <a:tblGrid>
                <a:gridCol w="2587216">
                  <a:extLst>
                    <a:ext uri="{9D8B030D-6E8A-4147-A177-3AD203B41FA5}">
                      <a16:colId xmlns:a16="http://schemas.microsoft.com/office/drawing/2014/main" val="2364053433"/>
                    </a:ext>
                  </a:extLst>
                </a:gridCol>
                <a:gridCol w="1261306">
                  <a:extLst>
                    <a:ext uri="{9D8B030D-6E8A-4147-A177-3AD203B41FA5}">
                      <a16:colId xmlns:a16="http://schemas.microsoft.com/office/drawing/2014/main" val="2554417891"/>
                    </a:ext>
                  </a:extLst>
                </a:gridCol>
                <a:gridCol w="1281815">
                  <a:extLst>
                    <a:ext uri="{9D8B030D-6E8A-4147-A177-3AD203B41FA5}">
                      <a16:colId xmlns:a16="http://schemas.microsoft.com/office/drawing/2014/main" val="4215758890"/>
                    </a:ext>
                  </a:extLst>
                </a:gridCol>
                <a:gridCol w="1281815">
                  <a:extLst>
                    <a:ext uri="{9D8B030D-6E8A-4147-A177-3AD203B41FA5}">
                      <a16:colId xmlns:a16="http://schemas.microsoft.com/office/drawing/2014/main" val="662580195"/>
                    </a:ext>
                  </a:extLst>
                </a:gridCol>
                <a:gridCol w="1281815">
                  <a:extLst>
                    <a:ext uri="{9D8B030D-6E8A-4147-A177-3AD203B41FA5}">
                      <a16:colId xmlns:a16="http://schemas.microsoft.com/office/drawing/2014/main" val="3575053075"/>
                    </a:ext>
                  </a:extLst>
                </a:gridCol>
                <a:gridCol w="1281815">
                  <a:extLst>
                    <a:ext uri="{9D8B030D-6E8A-4147-A177-3AD203B41FA5}">
                      <a16:colId xmlns:a16="http://schemas.microsoft.com/office/drawing/2014/main" val="321167605"/>
                    </a:ext>
                  </a:extLst>
                </a:gridCol>
              </a:tblGrid>
              <a:tr h="422643">
                <a:tc>
                  <a:txBody>
                    <a:bodyPr/>
                    <a:lstStyle/>
                    <a:p>
                      <a:pPr algn="l">
                        <a:lnSpc>
                          <a:spcPct val="107000"/>
                        </a:lnSpc>
                        <a:spcAft>
                          <a:spcPts val="800"/>
                        </a:spcAft>
                      </a:pPr>
                      <a:r>
                        <a:rPr lang="es-419" sz="1600" b="1" i="1">
                          <a:solidFill>
                            <a:schemeClr val="bg1"/>
                          </a:solidFill>
                          <a:effectLst/>
                          <a:latin typeface="+mn-lt"/>
                          <a:ea typeface="Times New Roman" panose="02020603050405020304" pitchFamily="18" charset="0"/>
                          <a:cs typeface="Times New Roman" panose="02020603050405020304" pitchFamily="18" charset="0"/>
                        </a:rPr>
                        <a:t>Lugares donde vive</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Mucho</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Algo</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Poco</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Nada</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Total</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extLst>
                  <a:ext uri="{0D108BD9-81ED-4DB2-BD59-A6C34878D82A}">
                    <a16:rowId xmlns:a16="http://schemas.microsoft.com/office/drawing/2014/main" val="3687316749"/>
                  </a:ext>
                </a:extLst>
              </a:tr>
              <a:tr h="599202">
                <a:tc>
                  <a:txBody>
                    <a:bodyPr/>
                    <a:lstStyle/>
                    <a:p>
                      <a:pPr algn="l">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Barrio donde vive</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41,9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33,0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17,7</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7,4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737533560"/>
                  </a:ext>
                </a:extLst>
              </a:tr>
              <a:tr h="599202">
                <a:tc>
                  <a:txBody>
                    <a:bodyPr/>
                    <a:lstStyle/>
                    <a:p>
                      <a:pPr algn="l">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Cantón donde vive</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25,3</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38,4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27,4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8,9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4171156764"/>
                  </a:ext>
                </a:extLst>
              </a:tr>
              <a:tr h="599202">
                <a:tc>
                  <a:txBody>
                    <a:bodyPr/>
                    <a:lstStyle/>
                    <a:p>
                      <a:pPr algn="l">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Provincia donde vive</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16,7</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33,9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35,9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13,5</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2794882165"/>
                  </a:ext>
                </a:extLst>
              </a:tr>
              <a:tr h="623615">
                <a:tc>
                  <a:txBody>
                    <a:bodyPr/>
                    <a:lstStyle/>
                    <a:p>
                      <a:pPr algn="l">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Costa Rica</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13,9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34,1</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38,4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13,6</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835289042"/>
                  </a:ext>
                </a:extLst>
              </a:tr>
            </a:tbl>
          </a:graphicData>
        </a:graphic>
      </p:graphicFrame>
      <p:sp>
        <p:nvSpPr>
          <p:cNvPr id="7" name="CuadroTexto 6">
            <a:extLst>
              <a:ext uri="{FF2B5EF4-FFF2-40B4-BE49-F238E27FC236}">
                <a16:creationId xmlns:a16="http://schemas.microsoft.com/office/drawing/2014/main" id="{506D3C03-0F9D-4C75-8084-9A9C06BB479C}"/>
              </a:ext>
            </a:extLst>
          </p:cNvPr>
          <p:cNvSpPr txBox="1"/>
          <p:nvPr/>
        </p:nvSpPr>
        <p:spPr>
          <a:xfrm>
            <a:off x="1150858" y="5353510"/>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1569466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199" y="23931"/>
            <a:ext cx="9274791" cy="1325563"/>
          </a:xfrm>
        </p:spPr>
        <p:txBody>
          <a:bodyPr>
            <a:normAutofit/>
          </a:bodyPr>
          <a:lstStyle/>
          <a:p>
            <a:pPr algn="ctr" defTabSz="822790" fontAlgn="auto">
              <a:spcAft>
                <a:spcPts val="0"/>
              </a:spcAft>
              <a:defRPr/>
            </a:pPr>
            <a:r>
              <a:rPr lang="es-CR" sz="3200"/>
              <a:t>Percepción de la seguridad sobre el espacio geográfico directo donde habita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840049" y="1500008"/>
            <a:ext cx="9491305" cy="4351338"/>
          </a:xfrm>
        </p:spPr>
        <p:txBody>
          <a:bodyPr/>
          <a:lstStyle/>
          <a:p>
            <a:pPr marL="0" indent="0" algn="ctr" defTabSz="822790" fontAlgn="auto">
              <a:spcAft>
                <a:spcPts val="0"/>
              </a:spcAft>
              <a:buNone/>
              <a:defRPr/>
            </a:pPr>
            <a:r>
              <a:rPr lang="es-CR" sz="1800"/>
              <a:t>Costa Rica: Distribución porcentual de la opinión sobre el nivel de seguridad que percibe gozan las personas según las características de la vivienda que tienen. (n=997).</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graphicFrame>
        <p:nvGraphicFramePr>
          <p:cNvPr id="8" name="Tabla 7">
            <a:extLst>
              <a:ext uri="{FF2B5EF4-FFF2-40B4-BE49-F238E27FC236}">
                <a16:creationId xmlns:a16="http://schemas.microsoft.com/office/drawing/2014/main" id="{B6956C2F-D657-4BD1-9FF6-675A253E3754}"/>
              </a:ext>
            </a:extLst>
          </p:cNvPr>
          <p:cNvGraphicFramePr>
            <a:graphicFrameLocks noGrp="1"/>
          </p:cNvGraphicFramePr>
          <p:nvPr>
            <p:extLst>
              <p:ext uri="{D42A27DB-BD31-4B8C-83A1-F6EECF244321}">
                <p14:modId xmlns:p14="http://schemas.microsoft.com/office/powerpoint/2010/main" val="4066882845"/>
              </p:ext>
            </p:extLst>
          </p:nvPr>
        </p:nvGraphicFramePr>
        <p:xfrm>
          <a:off x="1034878" y="2152357"/>
          <a:ext cx="9078111" cy="3583744"/>
        </p:xfrm>
        <a:graphic>
          <a:graphicData uri="http://schemas.openxmlformats.org/drawingml/2006/table">
            <a:tbl>
              <a:tblPr firstRow="1" firstCol="1" bandRow="1"/>
              <a:tblGrid>
                <a:gridCol w="5447455">
                  <a:extLst>
                    <a:ext uri="{9D8B030D-6E8A-4147-A177-3AD203B41FA5}">
                      <a16:colId xmlns:a16="http://schemas.microsoft.com/office/drawing/2014/main" val="2573120922"/>
                    </a:ext>
                  </a:extLst>
                </a:gridCol>
                <a:gridCol w="837465">
                  <a:extLst>
                    <a:ext uri="{9D8B030D-6E8A-4147-A177-3AD203B41FA5}">
                      <a16:colId xmlns:a16="http://schemas.microsoft.com/office/drawing/2014/main" val="616618870"/>
                    </a:ext>
                  </a:extLst>
                </a:gridCol>
                <a:gridCol w="698544">
                  <a:extLst>
                    <a:ext uri="{9D8B030D-6E8A-4147-A177-3AD203B41FA5}">
                      <a16:colId xmlns:a16="http://schemas.microsoft.com/office/drawing/2014/main" val="3909217571"/>
                    </a:ext>
                  </a:extLst>
                </a:gridCol>
                <a:gridCol w="697559">
                  <a:extLst>
                    <a:ext uri="{9D8B030D-6E8A-4147-A177-3AD203B41FA5}">
                      <a16:colId xmlns:a16="http://schemas.microsoft.com/office/drawing/2014/main" val="1185747374"/>
                    </a:ext>
                  </a:extLst>
                </a:gridCol>
                <a:gridCol w="698544">
                  <a:extLst>
                    <a:ext uri="{9D8B030D-6E8A-4147-A177-3AD203B41FA5}">
                      <a16:colId xmlns:a16="http://schemas.microsoft.com/office/drawing/2014/main" val="2214631691"/>
                    </a:ext>
                  </a:extLst>
                </a:gridCol>
                <a:gridCol w="698544">
                  <a:extLst>
                    <a:ext uri="{9D8B030D-6E8A-4147-A177-3AD203B41FA5}">
                      <a16:colId xmlns:a16="http://schemas.microsoft.com/office/drawing/2014/main" val="2246099753"/>
                    </a:ext>
                  </a:extLst>
                </a:gridCol>
              </a:tblGrid>
              <a:tr h="447968">
                <a:tc>
                  <a:txBody>
                    <a:bodyPr/>
                    <a:lstStyle/>
                    <a:p>
                      <a:pPr>
                        <a:lnSpc>
                          <a:spcPct val="107000"/>
                        </a:lnSpc>
                        <a:spcAft>
                          <a:spcPts val="800"/>
                        </a:spcAft>
                      </a:pPr>
                      <a:r>
                        <a:rPr lang="es-419" sz="1600" b="1" i="1">
                          <a:solidFill>
                            <a:schemeClr val="bg1"/>
                          </a:solidFill>
                          <a:effectLst/>
                          <a:latin typeface="+mn-lt"/>
                          <a:ea typeface="Times New Roman" panose="02020603050405020304" pitchFamily="18" charset="0"/>
                          <a:cs typeface="Times New Roman" panose="02020603050405020304" pitchFamily="18" charset="0"/>
                        </a:rPr>
                        <a:t>Grupo de personas</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Mucho</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Algo</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Poco</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Nada</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Total</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extLst>
                  <a:ext uri="{0D108BD9-81ED-4DB2-BD59-A6C34878D82A}">
                    <a16:rowId xmlns:a16="http://schemas.microsoft.com/office/drawing/2014/main" val="3479497376"/>
                  </a:ext>
                </a:extLst>
              </a:tr>
              <a:tr h="447968">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Viven en condominio con seguridad privada</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60,0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28,3</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9,8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16011849"/>
                  </a:ext>
                </a:extLst>
              </a:tr>
              <a:tr h="447968">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Viven en urbanización con seguridad privada</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45,8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38,2</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13,8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2,2</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732923831"/>
                  </a:ext>
                </a:extLst>
              </a:tr>
              <a:tr h="447968">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Medidas de prevención para cuidar su vivienda y sus bienes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42,9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33,8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18,9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4,4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2262034858"/>
                  </a:ext>
                </a:extLst>
              </a:tr>
              <a:tr h="447968">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Viven en edificio de apartamentos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33,7</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39,3</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21,2</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5,8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1652620974"/>
                  </a:ext>
                </a:extLst>
              </a:tr>
              <a:tr h="447968">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Viven en una comunidad organizada contra el hampa</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29,1</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39,1</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23,4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8,3</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846598261"/>
                  </a:ext>
                </a:extLst>
              </a:tr>
              <a:tr h="447968">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Viven en casa particular, en un barrio sin seguridad privada</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3,7</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22,1</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48,4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25,9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39290962"/>
                  </a:ext>
                </a:extLst>
              </a:tr>
              <a:tr h="447968">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Las personas de los barrios urbano-marginales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7,5</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32,3</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58,4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472354578"/>
                  </a:ext>
                </a:extLst>
              </a:tr>
            </a:tbl>
          </a:graphicData>
        </a:graphic>
      </p:graphicFrame>
      <p:sp>
        <p:nvSpPr>
          <p:cNvPr id="9" name="CuadroTexto 8">
            <a:extLst>
              <a:ext uri="{FF2B5EF4-FFF2-40B4-BE49-F238E27FC236}">
                <a16:creationId xmlns:a16="http://schemas.microsoft.com/office/drawing/2014/main" id="{DF8CB89A-7234-44C3-9D13-5726230CAF1A}"/>
              </a:ext>
            </a:extLst>
          </p:cNvPr>
          <p:cNvSpPr txBox="1"/>
          <p:nvPr/>
        </p:nvSpPr>
        <p:spPr>
          <a:xfrm>
            <a:off x="1034881" y="5816468"/>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3248848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199" y="55636"/>
            <a:ext cx="9825111" cy="1325563"/>
          </a:xfrm>
        </p:spPr>
        <p:txBody>
          <a:bodyPr>
            <a:normAutofit/>
          </a:bodyPr>
          <a:lstStyle/>
          <a:p>
            <a:pPr algn="ctr" defTabSz="822790" fontAlgn="auto">
              <a:spcAft>
                <a:spcPts val="0"/>
              </a:spcAft>
              <a:defRPr/>
            </a:pPr>
            <a:r>
              <a:rPr lang="es-CR" sz="3200"/>
              <a:t>Percepción de la seguridad sobre el espacio geográfico directo donde habita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840050" y="1381200"/>
            <a:ext cx="9823260" cy="4795764"/>
          </a:xfrm>
        </p:spPr>
        <p:txBody>
          <a:bodyPr>
            <a:normAutofit/>
          </a:bodyPr>
          <a:lstStyle/>
          <a:p>
            <a:pPr marL="0" indent="0" algn="ctr" defTabSz="822790" fontAlgn="auto">
              <a:spcAft>
                <a:spcPts val="0"/>
              </a:spcAft>
              <a:buNone/>
              <a:defRPr/>
            </a:pPr>
            <a:r>
              <a:rPr lang="es-CR" sz="1800"/>
              <a:t>Costa Rica: Distribución porcentual sobre qué tan seguro se siente según algunos aspectos que brindan seguridad. </a:t>
            </a:r>
          </a:p>
          <a:p>
            <a:pPr marL="0" indent="0" algn="ctr" defTabSz="822790" fontAlgn="auto">
              <a:spcAft>
                <a:spcPts val="0"/>
              </a:spcAft>
              <a:buNone/>
              <a:defRPr/>
            </a:pPr>
            <a:r>
              <a:rPr lang="es-CR" sz="1800"/>
              <a:t>(n=989).</a:t>
            </a:r>
          </a:p>
          <a:p>
            <a:pPr marL="0" indent="0" algn="ctr" defTabSz="822790" fontAlgn="auto">
              <a:spcAft>
                <a:spcPts val="0"/>
              </a:spcAft>
              <a:buNone/>
              <a:defRPr/>
            </a:pPr>
            <a:endParaRPr lang="es-CR" sz="1800"/>
          </a:p>
          <a:p>
            <a:pPr marL="205698" indent="-205698" defTabSz="822790" fontAlgn="auto">
              <a:spcAft>
                <a:spcPts val="0"/>
              </a:spcAft>
              <a:defRPr/>
            </a:pPr>
            <a:endParaRPr lang="es-CR" sz="2400"/>
          </a:p>
        </p:txBody>
      </p:sp>
      <p:graphicFrame>
        <p:nvGraphicFramePr>
          <p:cNvPr id="8" name="Tabla 7">
            <a:extLst>
              <a:ext uri="{FF2B5EF4-FFF2-40B4-BE49-F238E27FC236}">
                <a16:creationId xmlns:a16="http://schemas.microsoft.com/office/drawing/2014/main" id="{439092D4-54F6-40E6-94A7-70E73F1D713B}"/>
              </a:ext>
            </a:extLst>
          </p:cNvPr>
          <p:cNvGraphicFramePr>
            <a:graphicFrameLocks noGrp="1"/>
          </p:cNvGraphicFramePr>
          <p:nvPr>
            <p:extLst>
              <p:ext uri="{D42A27DB-BD31-4B8C-83A1-F6EECF244321}">
                <p14:modId xmlns:p14="http://schemas.microsoft.com/office/powerpoint/2010/main" val="266671086"/>
              </p:ext>
            </p:extLst>
          </p:nvPr>
        </p:nvGraphicFramePr>
        <p:xfrm>
          <a:off x="1037232" y="2363373"/>
          <a:ext cx="9292345" cy="3258665"/>
        </p:xfrm>
        <a:graphic>
          <a:graphicData uri="http://schemas.openxmlformats.org/drawingml/2006/table">
            <a:tbl>
              <a:tblPr firstRow="1" firstCol="1" bandRow="1"/>
              <a:tblGrid>
                <a:gridCol w="5632417">
                  <a:extLst>
                    <a:ext uri="{9D8B030D-6E8A-4147-A177-3AD203B41FA5}">
                      <a16:colId xmlns:a16="http://schemas.microsoft.com/office/drawing/2014/main" val="4172505951"/>
                    </a:ext>
                  </a:extLst>
                </a:gridCol>
                <a:gridCol w="704176">
                  <a:extLst>
                    <a:ext uri="{9D8B030D-6E8A-4147-A177-3AD203B41FA5}">
                      <a16:colId xmlns:a16="http://schemas.microsoft.com/office/drawing/2014/main" val="593809407"/>
                    </a:ext>
                  </a:extLst>
                </a:gridCol>
                <a:gridCol w="703182">
                  <a:extLst>
                    <a:ext uri="{9D8B030D-6E8A-4147-A177-3AD203B41FA5}">
                      <a16:colId xmlns:a16="http://schemas.microsoft.com/office/drawing/2014/main" val="4164175678"/>
                    </a:ext>
                  </a:extLst>
                </a:gridCol>
                <a:gridCol w="704176">
                  <a:extLst>
                    <a:ext uri="{9D8B030D-6E8A-4147-A177-3AD203B41FA5}">
                      <a16:colId xmlns:a16="http://schemas.microsoft.com/office/drawing/2014/main" val="2172706006"/>
                    </a:ext>
                  </a:extLst>
                </a:gridCol>
                <a:gridCol w="776636">
                  <a:extLst>
                    <a:ext uri="{9D8B030D-6E8A-4147-A177-3AD203B41FA5}">
                      <a16:colId xmlns:a16="http://schemas.microsoft.com/office/drawing/2014/main" val="4280310105"/>
                    </a:ext>
                  </a:extLst>
                </a:gridCol>
                <a:gridCol w="771758">
                  <a:extLst>
                    <a:ext uri="{9D8B030D-6E8A-4147-A177-3AD203B41FA5}">
                      <a16:colId xmlns:a16="http://schemas.microsoft.com/office/drawing/2014/main" val="2522449155"/>
                    </a:ext>
                  </a:extLst>
                </a:gridCol>
              </a:tblGrid>
              <a:tr h="519696">
                <a:tc>
                  <a:txBody>
                    <a:bodyPr/>
                    <a:lstStyle/>
                    <a:p>
                      <a:pPr algn="ctr">
                        <a:lnSpc>
                          <a:spcPct val="107000"/>
                        </a:lnSpc>
                        <a:spcAft>
                          <a:spcPts val="800"/>
                        </a:spcAft>
                      </a:pPr>
                      <a:r>
                        <a:rPr lang="es-419" sz="1600" b="1" i="1">
                          <a:solidFill>
                            <a:schemeClr val="bg1"/>
                          </a:solidFill>
                          <a:effectLst/>
                          <a:latin typeface="+mn-lt"/>
                          <a:ea typeface="Times New Roman" panose="02020603050405020304" pitchFamily="18" charset="0"/>
                          <a:cs typeface="Times New Roman" panose="02020603050405020304" pitchFamily="18" charset="0"/>
                        </a:rPr>
                        <a:t>Aspectos que brindan seguridad</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Mucho</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Algo</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Poco</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Nada </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Times New Roman" panose="02020603050405020304" pitchFamily="18" charset="0"/>
                        </a:rPr>
                        <a:t>Total</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extLst>
                  <a:ext uri="{0D108BD9-81ED-4DB2-BD59-A6C34878D82A}">
                    <a16:rowId xmlns:a16="http://schemas.microsoft.com/office/drawing/2014/main" val="733202584"/>
                  </a:ext>
                </a:extLst>
              </a:tr>
              <a:tr h="571747">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Tener instaladas cámaras de vigilancia en su barrio</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50,0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23,4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14,6</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12,0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24889680"/>
                  </a:ext>
                </a:extLst>
              </a:tr>
              <a:tr h="444231">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Tener suficientes policías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43,8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24,5</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22,8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8,8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1324369859"/>
                  </a:ext>
                </a:extLst>
              </a:tr>
              <a:tr h="444231">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Tener servicios de seguridad privada</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38,1</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27,4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19,5</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15,0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4157705519"/>
                  </a:ext>
                </a:extLst>
              </a:tr>
              <a:tr h="707013">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Instituciones estatales que se encargan de la seguridad del país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36,4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29,9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22,0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11,7</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721522182"/>
                  </a:ext>
                </a:extLst>
              </a:tr>
              <a:tr h="571747">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Times New Roman" panose="02020603050405020304" pitchFamily="18" charset="0"/>
                        </a:rPr>
                        <a:t>Tener un Estado con leyes eficaces en materia de seguridad</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33,8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29,6</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25,9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10,7</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731899044"/>
                  </a:ext>
                </a:extLst>
              </a:tr>
            </a:tbl>
          </a:graphicData>
        </a:graphic>
      </p:graphicFrame>
      <p:sp>
        <p:nvSpPr>
          <p:cNvPr id="9" name="CuadroTexto 8">
            <a:extLst>
              <a:ext uri="{FF2B5EF4-FFF2-40B4-BE49-F238E27FC236}">
                <a16:creationId xmlns:a16="http://schemas.microsoft.com/office/drawing/2014/main" id="{692B195C-FB22-48BB-9552-85BF18C67615}"/>
              </a:ext>
            </a:extLst>
          </p:cNvPr>
          <p:cNvSpPr txBox="1"/>
          <p:nvPr/>
        </p:nvSpPr>
        <p:spPr>
          <a:xfrm>
            <a:off x="1037232" y="5792039"/>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3161410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200" y="365125"/>
            <a:ext cx="9766110" cy="1325563"/>
          </a:xfrm>
        </p:spPr>
        <p:txBody>
          <a:bodyPr>
            <a:normAutofit/>
          </a:bodyPr>
          <a:lstStyle/>
          <a:p>
            <a:pPr defTabSz="822790" fontAlgn="auto">
              <a:spcAft>
                <a:spcPts val="0"/>
              </a:spcAft>
              <a:defRPr/>
            </a:pPr>
            <a:r>
              <a:rPr lang="es-CR" sz="3200"/>
              <a:t>Percepción de la seguridad sobre el espacio geográfico directo donde habita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840050" y="1552670"/>
            <a:ext cx="9559544" cy="4351338"/>
          </a:xfrm>
        </p:spPr>
        <p:txBody>
          <a:bodyPr/>
          <a:lstStyle/>
          <a:p>
            <a:pPr marL="0" indent="0" algn="ctr" defTabSz="822790" fontAlgn="auto">
              <a:spcAft>
                <a:spcPts val="0"/>
              </a:spcAft>
              <a:buNone/>
              <a:defRPr/>
            </a:pPr>
            <a:r>
              <a:rPr lang="es-CR" sz="1800"/>
              <a:t>Costa Rica: Distribución porcentual de las medidas o acciones tomadas para atender la seguridad suya o de su familia. (n=997).</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graphicFrame>
        <p:nvGraphicFramePr>
          <p:cNvPr id="5" name="Tabla 4">
            <a:extLst>
              <a:ext uri="{FF2B5EF4-FFF2-40B4-BE49-F238E27FC236}">
                <a16:creationId xmlns:a16="http://schemas.microsoft.com/office/drawing/2014/main" id="{E41D2D5C-C489-41BC-8CF8-F52312C8D818}"/>
              </a:ext>
            </a:extLst>
          </p:cNvPr>
          <p:cNvGraphicFramePr>
            <a:graphicFrameLocks noGrp="1"/>
          </p:cNvGraphicFramePr>
          <p:nvPr>
            <p:extLst>
              <p:ext uri="{D42A27DB-BD31-4B8C-83A1-F6EECF244321}">
                <p14:modId xmlns:p14="http://schemas.microsoft.com/office/powerpoint/2010/main" val="1710070317"/>
              </p:ext>
            </p:extLst>
          </p:nvPr>
        </p:nvGraphicFramePr>
        <p:xfrm>
          <a:off x="840052" y="2221594"/>
          <a:ext cx="9364493" cy="3719522"/>
        </p:xfrm>
        <a:graphic>
          <a:graphicData uri="http://schemas.openxmlformats.org/drawingml/2006/table">
            <a:tbl>
              <a:tblPr/>
              <a:tblGrid>
                <a:gridCol w="5877341">
                  <a:extLst>
                    <a:ext uri="{9D8B030D-6E8A-4147-A177-3AD203B41FA5}">
                      <a16:colId xmlns:a16="http://schemas.microsoft.com/office/drawing/2014/main" val="165223812"/>
                    </a:ext>
                  </a:extLst>
                </a:gridCol>
                <a:gridCol w="1123300">
                  <a:extLst>
                    <a:ext uri="{9D8B030D-6E8A-4147-A177-3AD203B41FA5}">
                      <a16:colId xmlns:a16="http://schemas.microsoft.com/office/drawing/2014/main" val="4271587236"/>
                    </a:ext>
                  </a:extLst>
                </a:gridCol>
                <a:gridCol w="1181926">
                  <a:extLst>
                    <a:ext uri="{9D8B030D-6E8A-4147-A177-3AD203B41FA5}">
                      <a16:colId xmlns:a16="http://schemas.microsoft.com/office/drawing/2014/main" val="2725719337"/>
                    </a:ext>
                  </a:extLst>
                </a:gridCol>
                <a:gridCol w="1181926">
                  <a:extLst>
                    <a:ext uri="{9D8B030D-6E8A-4147-A177-3AD203B41FA5}">
                      <a16:colId xmlns:a16="http://schemas.microsoft.com/office/drawing/2014/main" val="3726403454"/>
                    </a:ext>
                  </a:extLst>
                </a:gridCol>
              </a:tblGrid>
              <a:tr h="414226">
                <a:tc>
                  <a:txBody>
                    <a:bodyPr/>
                    <a:lstStyle/>
                    <a:p>
                      <a:pPr algn="l" fontAlgn="ctr"/>
                      <a:r>
                        <a:rPr lang="es-419" sz="1600" b="1" i="1" u="none" strike="noStrike">
                          <a:solidFill>
                            <a:schemeClr val="bg1"/>
                          </a:solidFill>
                          <a:effectLst/>
                          <a:latin typeface="Franklin Gothic Book" panose="020B0503020102020204" pitchFamily="34" charset="0"/>
                        </a:rPr>
                        <a:t>Medidas o acciones ha tomado para seguridad suya o de su familia</a:t>
                      </a:r>
                      <a:endParaRPr lang="es-CR" sz="1600" b="1" i="1"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600" b="1" i="0" u="none" strike="noStrike">
                          <a:solidFill>
                            <a:schemeClr val="bg1"/>
                          </a:solidFill>
                          <a:effectLst/>
                          <a:latin typeface="Franklin Gothic Book" panose="020B0503020102020204" pitchFamily="34" charset="0"/>
                        </a:rPr>
                        <a:t>Sí</a:t>
                      </a:r>
                      <a:endParaRPr lang="es-CR" sz="16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600" b="1" i="0" u="none" strike="noStrike">
                          <a:solidFill>
                            <a:schemeClr val="bg1"/>
                          </a:solidFill>
                          <a:effectLst/>
                          <a:latin typeface="Franklin Gothic Book" panose="020B0503020102020204" pitchFamily="34" charset="0"/>
                        </a:rPr>
                        <a:t>No</a:t>
                      </a:r>
                      <a:endParaRPr lang="es-CR" sz="16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600" b="1" i="0" u="none" strike="noStrike">
                          <a:solidFill>
                            <a:schemeClr val="bg1"/>
                          </a:solidFill>
                          <a:effectLst/>
                          <a:latin typeface="Franklin Gothic Book" panose="020B0503020102020204" pitchFamily="34" charset="0"/>
                        </a:rPr>
                        <a:t>Total</a:t>
                      </a:r>
                      <a:endParaRPr lang="es-CR" sz="16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extLst>
                  <a:ext uri="{0D108BD9-81ED-4DB2-BD59-A6C34878D82A}">
                    <a16:rowId xmlns:a16="http://schemas.microsoft.com/office/drawing/2014/main" val="1812952249"/>
                  </a:ext>
                </a:extLst>
              </a:tr>
              <a:tr h="321230">
                <a:tc>
                  <a:txBody>
                    <a:bodyPr/>
                    <a:lstStyle/>
                    <a:p>
                      <a:pPr algn="l" fontAlgn="ctr"/>
                      <a:r>
                        <a:rPr lang="es-419" sz="1600" b="0" i="0" u="none" strike="noStrike">
                          <a:solidFill>
                            <a:srgbClr val="000000"/>
                          </a:solidFill>
                          <a:effectLst/>
                          <a:latin typeface="Franklin Gothic Book" panose="020B0503020102020204" pitchFamily="34" charset="0"/>
                        </a:rPr>
                        <a:t>Poner rejas, portones y alarmas</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69,4</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30,6</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740344430"/>
                  </a:ext>
                </a:extLst>
              </a:tr>
              <a:tr h="321230">
                <a:tc>
                  <a:txBody>
                    <a:bodyPr/>
                    <a:lstStyle/>
                    <a:p>
                      <a:pPr algn="l" fontAlgn="ctr"/>
                      <a:r>
                        <a:rPr lang="es-419" sz="1600" b="0" i="0" u="none" strike="noStrike">
                          <a:solidFill>
                            <a:srgbClr val="000000"/>
                          </a:solidFill>
                          <a:effectLst/>
                          <a:latin typeface="Franklin Gothic Book" panose="020B0503020102020204" pitchFamily="34" charset="0"/>
                        </a:rPr>
                        <a:t>Tener perro de cuido</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60,3</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39,7</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23853855"/>
                  </a:ext>
                </a:extLst>
              </a:tr>
              <a:tr h="321230">
                <a:tc>
                  <a:txBody>
                    <a:bodyPr/>
                    <a:lstStyle/>
                    <a:p>
                      <a:pPr algn="l" fontAlgn="ctr"/>
                      <a:r>
                        <a:rPr lang="es-419" sz="1600" b="0" i="0" u="none" strike="noStrike">
                          <a:solidFill>
                            <a:srgbClr val="000000"/>
                          </a:solidFill>
                          <a:effectLst/>
                          <a:latin typeface="Franklin Gothic Book" panose="020B0503020102020204" pitchFamily="34" charset="0"/>
                        </a:rPr>
                        <a:t>Mantener un grupo de WhatsApp con vecinos</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44,6</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55,4</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214773789"/>
                  </a:ext>
                </a:extLst>
              </a:tr>
              <a:tr h="321230">
                <a:tc>
                  <a:txBody>
                    <a:bodyPr/>
                    <a:lstStyle/>
                    <a:p>
                      <a:pPr algn="l" fontAlgn="ctr"/>
                      <a:r>
                        <a:rPr lang="es-419" sz="1600" b="0" i="0" u="none" strike="noStrike">
                          <a:solidFill>
                            <a:srgbClr val="000000"/>
                          </a:solidFill>
                          <a:effectLst/>
                          <a:latin typeface="Franklin Gothic Book" panose="020B0503020102020204" pitchFamily="34" charset="0"/>
                        </a:rPr>
                        <a:t>Participar en grupos comunitarios para la seguridad del barrio</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36,4</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63,6</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870108598"/>
                  </a:ext>
                </a:extLst>
              </a:tr>
              <a:tr h="321230">
                <a:tc>
                  <a:txBody>
                    <a:bodyPr/>
                    <a:lstStyle/>
                    <a:p>
                      <a:pPr algn="l" fontAlgn="ctr"/>
                      <a:r>
                        <a:rPr lang="es-419" sz="1600" b="0" i="0" u="none" strike="noStrike">
                          <a:solidFill>
                            <a:srgbClr val="000000"/>
                          </a:solidFill>
                          <a:effectLst/>
                          <a:latin typeface="Franklin Gothic Book" panose="020B0503020102020204" pitchFamily="34" charset="0"/>
                        </a:rPr>
                        <a:t>Tener cámaras de seguridad</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27,5</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72,5</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353736120"/>
                  </a:ext>
                </a:extLst>
              </a:tr>
              <a:tr h="321230">
                <a:tc>
                  <a:txBody>
                    <a:bodyPr/>
                    <a:lstStyle/>
                    <a:p>
                      <a:pPr algn="l" fontAlgn="ctr"/>
                      <a:r>
                        <a:rPr lang="es-419" sz="1600" b="0" i="0" u="none" strike="noStrike">
                          <a:solidFill>
                            <a:srgbClr val="000000"/>
                          </a:solidFill>
                          <a:effectLst/>
                          <a:latin typeface="Franklin Gothic Book" panose="020B0503020102020204" pitchFamily="34" charset="0"/>
                        </a:rPr>
                        <a:t>Poner alambre navaja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22,3</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77,7</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652374085"/>
                  </a:ext>
                </a:extLst>
              </a:tr>
              <a:tr h="414226">
                <a:tc>
                  <a:txBody>
                    <a:bodyPr/>
                    <a:lstStyle/>
                    <a:p>
                      <a:pPr algn="l" fontAlgn="ctr"/>
                      <a:r>
                        <a:rPr lang="es-419" sz="1600" b="0" i="0" u="none" strike="noStrike">
                          <a:solidFill>
                            <a:srgbClr val="000000"/>
                          </a:solidFill>
                          <a:effectLst/>
                          <a:latin typeface="Franklin Gothic Book" panose="020B0503020102020204" pitchFamily="34" charset="0"/>
                        </a:rPr>
                        <a:t>Vecinos organizados pagando una persona que cuide calle o barrio</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13,5</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86,5</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167963786"/>
                  </a:ext>
                </a:extLst>
              </a:tr>
              <a:tr h="321230">
                <a:tc>
                  <a:txBody>
                    <a:bodyPr/>
                    <a:lstStyle/>
                    <a:p>
                      <a:pPr algn="l" fontAlgn="ctr"/>
                      <a:r>
                        <a:rPr lang="es-419" sz="1600" b="0" i="0" u="none" strike="noStrike">
                          <a:solidFill>
                            <a:srgbClr val="000000"/>
                          </a:solidFill>
                          <a:effectLst/>
                          <a:latin typeface="Franklin Gothic Book" panose="020B0503020102020204" pitchFamily="34" charset="0"/>
                        </a:rPr>
                        <a:t>Poner cerca eléctrica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12,9</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87,1</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580245006"/>
                  </a:ext>
                </a:extLst>
              </a:tr>
              <a:tr h="321230">
                <a:tc>
                  <a:txBody>
                    <a:bodyPr/>
                    <a:lstStyle/>
                    <a:p>
                      <a:pPr algn="l" fontAlgn="ctr"/>
                      <a:r>
                        <a:rPr lang="es-419" sz="1600" b="0" i="0" u="none" strike="noStrike">
                          <a:solidFill>
                            <a:srgbClr val="000000"/>
                          </a:solidFill>
                          <a:effectLst/>
                          <a:latin typeface="Franklin Gothic Book" panose="020B0503020102020204" pitchFamily="34" charset="0"/>
                        </a:rPr>
                        <a:t>Tener armas de fuego</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9,4</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90,6</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739728726"/>
                  </a:ext>
                </a:extLst>
              </a:tr>
              <a:tr h="321230">
                <a:tc>
                  <a:txBody>
                    <a:bodyPr/>
                    <a:lstStyle/>
                    <a:p>
                      <a:pPr algn="l" fontAlgn="ctr"/>
                      <a:r>
                        <a:rPr lang="es-419" sz="1600" b="0" i="0" u="none" strike="noStrike">
                          <a:solidFill>
                            <a:srgbClr val="000000"/>
                          </a:solidFill>
                          <a:effectLst/>
                          <a:latin typeface="Franklin Gothic Book" panose="020B0503020102020204" pitchFamily="34" charset="0"/>
                        </a:rPr>
                        <a:t>Contratar una empresa de seguridad privada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8,6</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91,4</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451429482"/>
                  </a:ext>
                </a:extLst>
              </a:tr>
            </a:tbl>
          </a:graphicData>
        </a:graphic>
      </p:graphicFrame>
      <p:sp>
        <p:nvSpPr>
          <p:cNvPr id="8" name="CuadroTexto 7">
            <a:extLst>
              <a:ext uri="{FF2B5EF4-FFF2-40B4-BE49-F238E27FC236}">
                <a16:creationId xmlns:a16="http://schemas.microsoft.com/office/drawing/2014/main" id="{7225CC4B-8327-46A9-BD2D-BFFF31219E4B}"/>
              </a:ext>
            </a:extLst>
          </p:cNvPr>
          <p:cNvSpPr txBox="1"/>
          <p:nvPr/>
        </p:nvSpPr>
        <p:spPr>
          <a:xfrm>
            <a:off x="840052" y="5969446"/>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2351271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ítulo 1">
            <a:extLst>
              <a:ext uri="{FF2B5EF4-FFF2-40B4-BE49-F238E27FC236}">
                <a16:creationId xmlns:a16="http://schemas.microsoft.com/office/drawing/2014/main" id="{AB672B85-C7C1-40ED-80DC-01E1ABE507AD}"/>
              </a:ext>
            </a:extLst>
          </p:cNvPr>
          <p:cNvSpPr>
            <a:spLocks noGrp="1" noChangeArrowheads="1"/>
          </p:cNvSpPr>
          <p:nvPr>
            <p:ph type="title"/>
          </p:nvPr>
        </p:nvSpPr>
        <p:spPr bwMode="auto">
          <a:xfrm>
            <a:off x="601663" y="717550"/>
            <a:ext cx="5665787" cy="2852738"/>
          </a:xfrm>
        </p:spPr>
        <p:txBody>
          <a:bodyPr wrap="square" numCol="1" anchorCtr="0" compatLnSpc="1">
            <a:prstTxWarp prst="textNoShape">
              <a:avLst/>
            </a:prstTxWarp>
          </a:bodyPr>
          <a:lstStyle/>
          <a:p>
            <a:r>
              <a:rPr lang="es-CR" altLang="es-CR"/>
              <a:t>Personas que destinan un monto para el pago de la seguridad de su vivienda.</a:t>
            </a:r>
          </a:p>
        </p:txBody>
      </p:sp>
      <p:pic>
        <p:nvPicPr>
          <p:cNvPr id="5" name="Imagen 4" descr="Logotipo, nombre de la empresa&#10;&#10;Descripción generada automáticamente">
            <a:extLst>
              <a:ext uri="{FF2B5EF4-FFF2-40B4-BE49-F238E27FC236}">
                <a16:creationId xmlns:a16="http://schemas.microsoft.com/office/drawing/2014/main" id="{41EDEC32-85B4-4254-A322-14936365262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78450" y="4973649"/>
            <a:ext cx="1476000" cy="1225080"/>
          </a:xfrm>
          <a:prstGeom prst="rect">
            <a:avLst/>
          </a:prstGeom>
        </p:spPr>
      </p:pic>
    </p:spTree>
    <p:extLst>
      <p:ext uri="{BB962C8B-B14F-4D97-AF65-F5344CB8AC3E}">
        <p14:creationId xmlns:p14="http://schemas.microsoft.com/office/powerpoint/2010/main" val="1391265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200" y="0"/>
            <a:ext cx="10120952" cy="1325563"/>
          </a:xfrm>
        </p:spPr>
        <p:txBody>
          <a:bodyPr>
            <a:normAutofit/>
          </a:bodyPr>
          <a:lstStyle/>
          <a:p>
            <a:pPr defTabSz="822790" fontAlgn="auto">
              <a:spcAft>
                <a:spcPts val="0"/>
              </a:spcAft>
              <a:defRPr/>
            </a:pPr>
            <a:r>
              <a:rPr lang="es-CR" sz="3200"/>
              <a:t>Personas que destinan un monto para el pago de la seguridad de su vivienda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935300" y="1508938"/>
            <a:ext cx="9150396" cy="4351338"/>
          </a:xfrm>
        </p:spPr>
        <p:txBody>
          <a:bodyPr/>
          <a:lstStyle/>
          <a:p>
            <a:pPr marL="0" indent="0" algn="ctr" defTabSz="822790" fontAlgn="auto">
              <a:spcAft>
                <a:spcPts val="0"/>
              </a:spcAft>
              <a:buNone/>
              <a:defRPr/>
            </a:pPr>
            <a:r>
              <a:rPr lang="es-CR" sz="1800"/>
              <a:t>Costa Rica: Distribución porcentual según personas que destinan un monto para el pago de la seguridad de su vivienda. (n=993).</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graphicFrame>
        <p:nvGraphicFramePr>
          <p:cNvPr id="8" name="Gráfico 7">
            <a:extLst>
              <a:ext uri="{FF2B5EF4-FFF2-40B4-BE49-F238E27FC236}">
                <a16:creationId xmlns:a16="http://schemas.microsoft.com/office/drawing/2014/main" id="{F7687205-27D0-4F41-96C2-0D678E9FF327}"/>
              </a:ext>
            </a:extLst>
          </p:cNvPr>
          <p:cNvGraphicFramePr/>
          <p:nvPr>
            <p:extLst>
              <p:ext uri="{D42A27DB-BD31-4B8C-83A1-F6EECF244321}">
                <p14:modId xmlns:p14="http://schemas.microsoft.com/office/powerpoint/2010/main" val="527557412"/>
              </p:ext>
            </p:extLst>
          </p:nvPr>
        </p:nvGraphicFramePr>
        <p:xfrm>
          <a:off x="1724288" y="2182237"/>
          <a:ext cx="7096125" cy="3657441"/>
        </p:xfrm>
        <a:graphic>
          <a:graphicData uri="http://schemas.openxmlformats.org/drawingml/2006/chart">
            <c:chart xmlns:c="http://schemas.openxmlformats.org/drawingml/2006/chart" xmlns:r="http://schemas.openxmlformats.org/officeDocument/2006/relationships" r:id="rId2"/>
          </a:graphicData>
        </a:graphic>
      </p:graphicFrame>
      <p:sp>
        <p:nvSpPr>
          <p:cNvPr id="9" name="CuadroTexto 8">
            <a:extLst>
              <a:ext uri="{FF2B5EF4-FFF2-40B4-BE49-F238E27FC236}">
                <a16:creationId xmlns:a16="http://schemas.microsoft.com/office/drawing/2014/main" id="{627B658B-6139-4BC0-90FF-236496E4F308}"/>
              </a:ext>
            </a:extLst>
          </p:cNvPr>
          <p:cNvSpPr txBox="1"/>
          <p:nvPr/>
        </p:nvSpPr>
        <p:spPr>
          <a:xfrm>
            <a:off x="1662851" y="5857969"/>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3876871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935300" y="133349"/>
            <a:ext cx="9834349" cy="1325563"/>
          </a:xfrm>
        </p:spPr>
        <p:txBody>
          <a:bodyPr>
            <a:normAutofit/>
          </a:bodyPr>
          <a:lstStyle/>
          <a:p>
            <a:pPr defTabSz="822790" fontAlgn="auto">
              <a:spcAft>
                <a:spcPts val="0"/>
              </a:spcAft>
              <a:defRPr/>
            </a:pPr>
            <a:r>
              <a:rPr lang="es-CR" sz="3200"/>
              <a:t>Personas que destinan un monto para el pago de la seguridad de su vivienda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935300" y="1458912"/>
            <a:ext cx="9109452" cy="4718051"/>
          </a:xfrm>
        </p:spPr>
        <p:txBody>
          <a:bodyPr/>
          <a:lstStyle/>
          <a:p>
            <a:pPr marL="0" indent="0" algn="ctr" defTabSz="822790" fontAlgn="auto">
              <a:spcAft>
                <a:spcPts val="0"/>
              </a:spcAft>
              <a:buNone/>
              <a:defRPr/>
            </a:pPr>
            <a:r>
              <a:rPr lang="es-CR" sz="1800"/>
              <a:t>Costa Rica: Distribución porcentual según tipo de servicio de seguridad que está pagando para la vivienda. (n=167).</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graphicFrame>
        <p:nvGraphicFramePr>
          <p:cNvPr id="6" name="Gráfico 5">
            <a:extLst>
              <a:ext uri="{FF2B5EF4-FFF2-40B4-BE49-F238E27FC236}">
                <a16:creationId xmlns:a16="http://schemas.microsoft.com/office/drawing/2014/main" id="{308AAA8A-A1C5-4EB4-9FA4-4D3934FCD8E0}"/>
              </a:ext>
            </a:extLst>
          </p:cNvPr>
          <p:cNvGraphicFramePr/>
          <p:nvPr>
            <p:extLst>
              <p:ext uri="{D42A27DB-BD31-4B8C-83A1-F6EECF244321}">
                <p14:modId xmlns:p14="http://schemas.microsoft.com/office/powerpoint/2010/main" val="2631504140"/>
              </p:ext>
            </p:extLst>
          </p:nvPr>
        </p:nvGraphicFramePr>
        <p:xfrm>
          <a:off x="1051896" y="2220991"/>
          <a:ext cx="8992856" cy="3640138"/>
        </p:xfrm>
        <a:graphic>
          <a:graphicData uri="http://schemas.openxmlformats.org/drawingml/2006/chart">
            <c:chart xmlns:c="http://schemas.openxmlformats.org/drawingml/2006/chart" xmlns:r="http://schemas.openxmlformats.org/officeDocument/2006/relationships" r:id="rId2"/>
          </a:graphicData>
        </a:graphic>
      </p:graphicFrame>
      <p:sp>
        <p:nvSpPr>
          <p:cNvPr id="8" name="CuadroTexto 7">
            <a:extLst>
              <a:ext uri="{FF2B5EF4-FFF2-40B4-BE49-F238E27FC236}">
                <a16:creationId xmlns:a16="http://schemas.microsoft.com/office/drawing/2014/main" id="{7AFE7110-7481-4CBC-9E84-15AEB0605181}"/>
              </a:ext>
            </a:extLst>
          </p:cNvPr>
          <p:cNvSpPr txBox="1"/>
          <p:nvPr/>
        </p:nvSpPr>
        <p:spPr>
          <a:xfrm>
            <a:off x="1051896" y="5919381"/>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1506184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200" y="365125"/>
            <a:ext cx="8674100" cy="1325563"/>
          </a:xfrm>
        </p:spPr>
        <p:txBody>
          <a:bodyPr>
            <a:normAutofit/>
          </a:bodyPr>
          <a:lstStyle/>
          <a:p>
            <a:pPr defTabSz="822790" fontAlgn="auto">
              <a:spcAft>
                <a:spcPts val="0"/>
              </a:spcAft>
              <a:defRPr/>
            </a:pPr>
            <a:r>
              <a:rPr lang="es-CR" sz="3200"/>
              <a:t>Personas que destinan un monto para el pago de la seguridad de su vivienda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935300" y="1825625"/>
            <a:ext cx="8674100" cy="4351338"/>
          </a:xfrm>
        </p:spPr>
        <p:txBody>
          <a:bodyPr/>
          <a:lstStyle/>
          <a:p>
            <a:pPr marL="0" indent="0" algn="ctr" defTabSz="822790" fontAlgn="auto">
              <a:spcAft>
                <a:spcPts val="0"/>
              </a:spcAft>
              <a:buNone/>
              <a:defRPr/>
            </a:pPr>
            <a:r>
              <a:rPr lang="es-CR" sz="1800"/>
              <a:t>Costa Rica: Distribución porcentual según personas que destinan un monto para el pago de la seguridad de su vivienda. (n=122).</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graphicFrame>
        <p:nvGraphicFramePr>
          <p:cNvPr id="6" name="Gráfico 5">
            <a:extLst>
              <a:ext uri="{FF2B5EF4-FFF2-40B4-BE49-F238E27FC236}">
                <a16:creationId xmlns:a16="http://schemas.microsoft.com/office/drawing/2014/main" id="{D0F63CB3-7F60-49BA-8AC7-699AC8A63ADE}"/>
              </a:ext>
            </a:extLst>
          </p:cNvPr>
          <p:cNvGraphicFramePr/>
          <p:nvPr>
            <p:extLst>
              <p:ext uri="{D42A27DB-BD31-4B8C-83A1-F6EECF244321}">
                <p14:modId xmlns:p14="http://schemas.microsoft.com/office/powerpoint/2010/main" val="2056830363"/>
              </p:ext>
            </p:extLst>
          </p:nvPr>
        </p:nvGraphicFramePr>
        <p:xfrm>
          <a:off x="1726350" y="2381409"/>
          <a:ext cx="7092000" cy="3636000"/>
        </p:xfrm>
        <a:graphic>
          <a:graphicData uri="http://schemas.openxmlformats.org/drawingml/2006/chart">
            <c:chart xmlns:c="http://schemas.openxmlformats.org/drawingml/2006/chart" xmlns:r="http://schemas.openxmlformats.org/officeDocument/2006/relationships" r:id="rId2"/>
          </a:graphicData>
        </a:graphic>
      </p:graphicFrame>
      <p:sp>
        <p:nvSpPr>
          <p:cNvPr id="8" name="CuadroTexto 7">
            <a:extLst>
              <a:ext uri="{FF2B5EF4-FFF2-40B4-BE49-F238E27FC236}">
                <a16:creationId xmlns:a16="http://schemas.microsoft.com/office/drawing/2014/main" id="{E8BF8D20-2AEF-40DC-BE84-B7A1F087C2E9}"/>
              </a:ext>
            </a:extLst>
          </p:cNvPr>
          <p:cNvSpPr txBox="1"/>
          <p:nvPr/>
        </p:nvSpPr>
        <p:spPr>
          <a:xfrm>
            <a:off x="1662851" y="6050002"/>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2017293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ítulo 1">
            <a:extLst>
              <a:ext uri="{FF2B5EF4-FFF2-40B4-BE49-F238E27FC236}">
                <a16:creationId xmlns:a16="http://schemas.microsoft.com/office/drawing/2014/main" id="{AB672B85-C7C1-40ED-80DC-01E1ABE507AD}"/>
              </a:ext>
            </a:extLst>
          </p:cNvPr>
          <p:cNvSpPr>
            <a:spLocks noGrp="1" noChangeArrowheads="1"/>
          </p:cNvSpPr>
          <p:nvPr>
            <p:ph type="title"/>
          </p:nvPr>
        </p:nvSpPr>
        <p:spPr bwMode="auto">
          <a:xfrm>
            <a:off x="601663" y="717550"/>
            <a:ext cx="5665787" cy="2852738"/>
          </a:xfrm>
        </p:spPr>
        <p:txBody>
          <a:bodyPr wrap="square" numCol="1" anchorCtr="0" compatLnSpc="1">
            <a:prstTxWarp prst="textNoShape">
              <a:avLst/>
            </a:prstTxWarp>
          </a:bodyPr>
          <a:lstStyle/>
          <a:p>
            <a:r>
              <a:rPr lang="es-CR" altLang="es-CR"/>
              <a:t>Metodología</a:t>
            </a:r>
          </a:p>
        </p:txBody>
      </p:sp>
      <p:pic>
        <p:nvPicPr>
          <p:cNvPr id="7" name="Imagen 6" descr="Logotipo, nombre de la empresa&#10;&#10;Descripción generada automáticamente">
            <a:extLst>
              <a:ext uri="{FF2B5EF4-FFF2-40B4-BE49-F238E27FC236}">
                <a16:creationId xmlns:a16="http://schemas.microsoft.com/office/drawing/2014/main" id="{DB7BB38B-21FC-439A-8514-5C18F945234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78450" y="4973649"/>
            <a:ext cx="1476000" cy="122508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935299" y="10283"/>
            <a:ext cx="9506802" cy="1325563"/>
          </a:xfrm>
        </p:spPr>
        <p:txBody>
          <a:bodyPr>
            <a:normAutofit/>
          </a:bodyPr>
          <a:lstStyle/>
          <a:p>
            <a:pPr defTabSz="822790" fontAlgn="auto">
              <a:spcAft>
                <a:spcPts val="0"/>
              </a:spcAft>
              <a:defRPr/>
            </a:pPr>
            <a:r>
              <a:rPr lang="es-CR" sz="3200"/>
              <a:t>Personas que destinan un monto para el pago de la seguridad de su vivienda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1032399" y="1221949"/>
            <a:ext cx="9039650" cy="4351338"/>
          </a:xfrm>
        </p:spPr>
        <p:txBody>
          <a:bodyPr/>
          <a:lstStyle/>
          <a:p>
            <a:pPr marL="0" indent="0" algn="ctr" defTabSz="822790" fontAlgn="auto">
              <a:spcAft>
                <a:spcPts val="0"/>
              </a:spcAft>
              <a:buNone/>
              <a:defRPr/>
            </a:pPr>
            <a:r>
              <a:rPr lang="es-CR" sz="1800"/>
              <a:t>Costa Rica: Distribución porcentual según nivel de acuerdo con aspectos del contrato del guachimán.</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sp>
        <p:nvSpPr>
          <p:cNvPr id="8" name="CuadroTexto 7">
            <a:extLst>
              <a:ext uri="{FF2B5EF4-FFF2-40B4-BE49-F238E27FC236}">
                <a16:creationId xmlns:a16="http://schemas.microsoft.com/office/drawing/2014/main" id="{E8BF8D20-2AEF-40DC-BE84-B7A1F087C2E9}"/>
              </a:ext>
            </a:extLst>
          </p:cNvPr>
          <p:cNvSpPr txBox="1"/>
          <p:nvPr/>
        </p:nvSpPr>
        <p:spPr>
          <a:xfrm>
            <a:off x="1032398" y="6158460"/>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graphicFrame>
        <p:nvGraphicFramePr>
          <p:cNvPr id="5" name="Tabla 4">
            <a:extLst>
              <a:ext uri="{FF2B5EF4-FFF2-40B4-BE49-F238E27FC236}">
                <a16:creationId xmlns:a16="http://schemas.microsoft.com/office/drawing/2014/main" id="{541A7696-A70D-4A55-8C37-F7969CB454A8}"/>
              </a:ext>
            </a:extLst>
          </p:cNvPr>
          <p:cNvGraphicFramePr>
            <a:graphicFrameLocks noGrp="1"/>
          </p:cNvGraphicFramePr>
          <p:nvPr>
            <p:extLst>
              <p:ext uri="{D42A27DB-BD31-4B8C-83A1-F6EECF244321}">
                <p14:modId xmlns:p14="http://schemas.microsoft.com/office/powerpoint/2010/main" val="2510593870"/>
              </p:ext>
            </p:extLst>
          </p:nvPr>
        </p:nvGraphicFramePr>
        <p:xfrm>
          <a:off x="1032398" y="1911753"/>
          <a:ext cx="9039650" cy="3877073"/>
        </p:xfrm>
        <a:graphic>
          <a:graphicData uri="http://schemas.openxmlformats.org/drawingml/2006/table">
            <a:tbl>
              <a:tblPr/>
              <a:tblGrid>
                <a:gridCol w="3489535">
                  <a:extLst>
                    <a:ext uri="{9D8B030D-6E8A-4147-A177-3AD203B41FA5}">
                      <a16:colId xmlns:a16="http://schemas.microsoft.com/office/drawing/2014/main" val="831944576"/>
                    </a:ext>
                  </a:extLst>
                </a:gridCol>
                <a:gridCol w="844865">
                  <a:extLst>
                    <a:ext uri="{9D8B030D-6E8A-4147-A177-3AD203B41FA5}">
                      <a16:colId xmlns:a16="http://schemas.microsoft.com/office/drawing/2014/main" val="1243849804"/>
                    </a:ext>
                  </a:extLst>
                </a:gridCol>
                <a:gridCol w="844865">
                  <a:extLst>
                    <a:ext uri="{9D8B030D-6E8A-4147-A177-3AD203B41FA5}">
                      <a16:colId xmlns:a16="http://schemas.microsoft.com/office/drawing/2014/main" val="3338226232"/>
                    </a:ext>
                  </a:extLst>
                </a:gridCol>
                <a:gridCol w="1078828">
                  <a:extLst>
                    <a:ext uri="{9D8B030D-6E8A-4147-A177-3AD203B41FA5}">
                      <a16:colId xmlns:a16="http://schemas.microsoft.com/office/drawing/2014/main" val="3615890221"/>
                    </a:ext>
                  </a:extLst>
                </a:gridCol>
                <a:gridCol w="1000840">
                  <a:extLst>
                    <a:ext uri="{9D8B030D-6E8A-4147-A177-3AD203B41FA5}">
                      <a16:colId xmlns:a16="http://schemas.microsoft.com/office/drawing/2014/main" val="2607520787"/>
                    </a:ext>
                  </a:extLst>
                </a:gridCol>
                <a:gridCol w="935851">
                  <a:extLst>
                    <a:ext uri="{9D8B030D-6E8A-4147-A177-3AD203B41FA5}">
                      <a16:colId xmlns:a16="http://schemas.microsoft.com/office/drawing/2014/main" val="2157488711"/>
                    </a:ext>
                  </a:extLst>
                </a:gridCol>
                <a:gridCol w="844866">
                  <a:extLst>
                    <a:ext uri="{9D8B030D-6E8A-4147-A177-3AD203B41FA5}">
                      <a16:colId xmlns:a16="http://schemas.microsoft.com/office/drawing/2014/main" val="1161243248"/>
                    </a:ext>
                  </a:extLst>
                </a:gridCol>
              </a:tblGrid>
              <a:tr h="708617">
                <a:tc>
                  <a:txBody>
                    <a:bodyPr/>
                    <a:lstStyle/>
                    <a:p>
                      <a:pPr algn="l" fontAlgn="ctr"/>
                      <a:r>
                        <a:rPr lang="es-419" sz="1600" b="1" i="1" u="none" strike="noStrike">
                          <a:solidFill>
                            <a:schemeClr val="bg1"/>
                          </a:solidFill>
                          <a:effectLst/>
                          <a:latin typeface="Franklin Gothic Book" panose="020B0503020102020204" pitchFamily="34" charset="0"/>
                        </a:rPr>
                        <a:t>Aspectos relacionados con el contrato</a:t>
                      </a:r>
                      <a:endParaRPr lang="es-CR" sz="1600" b="1" i="1"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400" b="1" i="0" u="none" strike="noStrike">
                          <a:solidFill>
                            <a:schemeClr val="bg1"/>
                          </a:solidFill>
                          <a:effectLst/>
                          <a:latin typeface="Franklin Gothic Book" panose="020B0503020102020204" pitchFamily="34" charset="0"/>
                        </a:rPr>
                        <a:t>Muy de acuerdo</a:t>
                      </a:r>
                      <a:endParaRPr lang="es-CR" sz="14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400" b="1" i="0" u="none" strike="noStrike">
                          <a:solidFill>
                            <a:schemeClr val="bg1"/>
                          </a:solidFill>
                          <a:effectLst/>
                          <a:latin typeface="Franklin Gothic Book" panose="020B0503020102020204" pitchFamily="34" charset="0"/>
                        </a:rPr>
                        <a:t>Algo de acuerdo</a:t>
                      </a:r>
                      <a:endParaRPr lang="es-CR" sz="14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400" b="1" i="0" u="none" strike="noStrike">
                          <a:solidFill>
                            <a:schemeClr val="bg1"/>
                          </a:solidFill>
                          <a:effectLst/>
                          <a:latin typeface="Franklin Gothic Book" panose="020B0503020102020204" pitchFamily="34" charset="0"/>
                        </a:rPr>
                        <a:t>Ni de acuerdo ni en </a:t>
                      </a:r>
                    </a:p>
                    <a:p>
                      <a:pPr algn="ctr" fontAlgn="ctr"/>
                      <a:r>
                        <a:rPr lang="es-419" sz="1400" b="1" i="0" u="none" strike="noStrike">
                          <a:solidFill>
                            <a:schemeClr val="bg1"/>
                          </a:solidFill>
                          <a:effectLst/>
                          <a:latin typeface="Franklin Gothic Book" panose="020B0503020102020204" pitchFamily="34" charset="0"/>
                        </a:rPr>
                        <a:t>des-cuerdo</a:t>
                      </a:r>
                      <a:endParaRPr lang="es-CR" sz="14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400" b="1" i="0" u="none" strike="noStrike">
                          <a:solidFill>
                            <a:schemeClr val="bg1"/>
                          </a:solidFill>
                          <a:effectLst/>
                          <a:latin typeface="Franklin Gothic Book" panose="020B0503020102020204" pitchFamily="34" charset="0"/>
                        </a:rPr>
                        <a:t>Algo en </a:t>
                      </a:r>
                    </a:p>
                    <a:p>
                      <a:pPr algn="ctr" fontAlgn="ctr"/>
                      <a:r>
                        <a:rPr lang="es-419" sz="1400" b="1" i="0" u="none" strike="noStrike">
                          <a:solidFill>
                            <a:schemeClr val="bg1"/>
                          </a:solidFill>
                          <a:effectLst/>
                          <a:latin typeface="Franklin Gothic Book" panose="020B0503020102020204" pitchFamily="34" charset="0"/>
                        </a:rPr>
                        <a:t>des-acuerdo</a:t>
                      </a:r>
                      <a:endParaRPr lang="es-CR" sz="14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400" b="1" i="0" u="none" strike="noStrike">
                          <a:solidFill>
                            <a:schemeClr val="bg1"/>
                          </a:solidFill>
                          <a:effectLst/>
                          <a:latin typeface="Franklin Gothic Book" panose="020B0503020102020204" pitchFamily="34" charset="0"/>
                        </a:rPr>
                        <a:t>Muy en </a:t>
                      </a:r>
                    </a:p>
                    <a:p>
                      <a:pPr algn="ctr" fontAlgn="ctr"/>
                      <a:r>
                        <a:rPr lang="es-419" sz="1400" b="1" i="0" u="none" strike="noStrike">
                          <a:solidFill>
                            <a:schemeClr val="bg1"/>
                          </a:solidFill>
                          <a:effectLst/>
                          <a:latin typeface="Franklin Gothic Book" panose="020B0503020102020204" pitchFamily="34" charset="0"/>
                        </a:rPr>
                        <a:t>desacuerdo</a:t>
                      </a:r>
                      <a:endParaRPr lang="es-CR" sz="14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400" b="1" i="0" u="none" strike="noStrike">
                          <a:solidFill>
                            <a:schemeClr val="bg1"/>
                          </a:solidFill>
                          <a:effectLst/>
                          <a:latin typeface="Franklin Gothic Book" panose="020B0503020102020204" pitchFamily="34" charset="0"/>
                        </a:rPr>
                        <a:t>Total</a:t>
                      </a:r>
                      <a:endParaRPr lang="es-CR" sz="14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extLst>
                  <a:ext uri="{0D108BD9-81ED-4DB2-BD59-A6C34878D82A}">
                    <a16:rowId xmlns:a16="http://schemas.microsoft.com/office/drawing/2014/main" val="3917488439"/>
                  </a:ext>
                </a:extLst>
              </a:tr>
              <a:tr h="668289">
                <a:tc>
                  <a:txBody>
                    <a:bodyPr/>
                    <a:lstStyle/>
                    <a:p>
                      <a:pPr algn="l" fontAlgn="b"/>
                      <a:r>
                        <a:rPr lang="es-419" sz="1600" b="0" i="0" u="none" strike="noStrike">
                          <a:solidFill>
                            <a:srgbClr val="000000"/>
                          </a:solidFill>
                          <a:effectLst/>
                          <a:latin typeface="Franklin Gothic Book" panose="020B0503020102020204" pitchFamily="34" charset="0"/>
                        </a:rPr>
                        <a:t>Cuota mensual que garantice salario justo según la ley</a:t>
                      </a:r>
                      <a:endParaRPr lang="es-CR" sz="1600" b="0" i="0" u="none" strike="noStrike">
                        <a:solidFill>
                          <a:srgbClr val="000000"/>
                        </a:solidFill>
                        <a:effectLst/>
                        <a:latin typeface="Franklin Gothic Book" panose="020B050302010202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89,1</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9,2</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1,7</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749617001"/>
                  </a:ext>
                </a:extLst>
              </a:tr>
              <a:tr h="360875">
                <a:tc>
                  <a:txBody>
                    <a:bodyPr/>
                    <a:lstStyle/>
                    <a:p>
                      <a:pPr algn="l" fontAlgn="b"/>
                      <a:r>
                        <a:rPr lang="es-419" sz="1600" b="0" i="0" u="none" strike="noStrike">
                          <a:solidFill>
                            <a:srgbClr val="000000"/>
                          </a:solidFill>
                          <a:effectLst/>
                          <a:latin typeface="Franklin Gothic Book" panose="020B0503020102020204" pitchFamily="34" charset="0"/>
                        </a:rPr>
                        <a:t>Que se respete y cumpla sus derechos laborales</a:t>
                      </a:r>
                      <a:endParaRPr lang="es-CR" sz="1600" b="0" i="0" u="none" strike="noStrike">
                        <a:solidFill>
                          <a:srgbClr val="000000"/>
                        </a:solidFill>
                        <a:effectLst/>
                        <a:latin typeface="Franklin Gothic Book" panose="020B0503020102020204" pitchFamily="34" charset="0"/>
                      </a:endParaRP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81,9</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16,6</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1,5</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849757225"/>
                  </a:ext>
                </a:extLst>
              </a:tr>
              <a:tr h="668289">
                <a:tc>
                  <a:txBody>
                    <a:bodyPr/>
                    <a:lstStyle/>
                    <a:p>
                      <a:pPr algn="l" fontAlgn="b"/>
                      <a:r>
                        <a:rPr lang="es-419" sz="1600" b="0" i="0" u="none" strike="noStrike">
                          <a:solidFill>
                            <a:srgbClr val="000000"/>
                          </a:solidFill>
                          <a:effectLst/>
                          <a:latin typeface="Franklin Gothic Book" panose="020B0503020102020204" pitchFamily="34" charset="0"/>
                        </a:rPr>
                        <a:t>Doble cuota en diciembre para pago del aguinaldo</a:t>
                      </a:r>
                      <a:endParaRPr lang="es-CR" sz="1600" b="0" i="0" u="none" strike="noStrike">
                        <a:solidFill>
                          <a:srgbClr val="000000"/>
                        </a:solidFill>
                        <a:effectLst/>
                        <a:latin typeface="Franklin Gothic Book" panose="020B0503020102020204" pitchFamily="34" charset="0"/>
                      </a:endParaRP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81</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14,2</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1,1</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1,5</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2,2</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178672082"/>
                  </a:ext>
                </a:extLst>
              </a:tr>
              <a:tr h="668289">
                <a:tc>
                  <a:txBody>
                    <a:bodyPr/>
                    <a:lstStyle/>
                    <a:p>
                      <a:pPr algn="l" fontAlgn="b"/>
                      <a:r>
                        <a:rPr lang="es-419" sz="1600" b="0" i="0" u="none" strike="noStrike">
                          <a:solidFill>
                            <a:srgbClr val="000000"/>
                          </a:solidFill>
                          <a:effectLst/>
                          <a:latin typeface="Franklin Gothic Book" panose="020B0503020102020204" pitchFamily="34" charset="0"/>
                        </a:rPr>
                        <a:t>Facilitar equipo y condiciones para realizar su trabajo</a:t>
                      </a:r>
                      <a:endParaRPr lang="es-CR" sz="1600" b="0" i="0" u="none" strike="noStrike">
                        <a:solidFill>
                          <a:srgbClr val="000000"/>
                        </a:solidFill>
                        <a:effectLst/>
                        <a:latin typeface="Franklin Gothic Book" panose="020B0503020102020204" pitchFamily="34" charset="0"/>
                      </a:endParaRP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80,4</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17</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1,3</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1,3</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168170432"/>
                  </a:ext>
                </a:extLst>
              </a:tr>
              <a:tr h="668289">
                <a:tc>
                  <a:txBody>
                    <a:bodyPr/>
                    <a:lstStyle/>
                    <a:p>
                      <a:pPr algn="l" fontAlgn="b"/>
                      <a:r>
                        <a:rPr lang="es-419" sz="1600" b="0" i="0" u="none" strike="noStrike">
                          <a:solidFill>
                            <a:srgbClr val="000000"/>
                          </a:solidFill>
                          <a:effectLst/>
                          <a:latin typeface="Franklin Gothic Book" panose="020B0503020102020204" pitchFamily="34" charset="0"/>
                        </a:rPr>
                        <a:t>Contratación de personas extranjeras como “guachimán”</a:t>
                      </a:r>
                      <a:endParaRPr lang="es-CR" sz="1600" b="0" i="0" u="none" strike="noStrike">
                        <a:solidFill>
                          <a:srgbClr val="000000"/>
                        </a:solidFill>
                        <a:effectLst/>
                        <a:latin typeface="Franklin Gothic Book" panose="020B0503020102020204" pitchFamily="34" charset="0"/>
                      </a:endParaRP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22,9</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13,9</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5,4</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14,5</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43,3</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814547487"/>
                  </a:ext>
                </a:extLst>
              </a:tr>
            </a:tbl>
          </a:graphicData>
        </a:graphic>
      </p:graphicFrame>
    </p:spTree>
    <p:extLst>
      <p:ext uri="{BB962C8B-B14F-4D97-AF65-F5344CB8AC3E}">
        <p14:creationId xmlns:p14="http://schemas.microsoft.com/office/powerpoint/2010/main" val="22501219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935299" y="65112"/>
            <a:ext cx="9300521" cy="1325563"/>
          </a:xfrm>
        </p:spPr>
        <p:txBody>
          <a:bodyPr>
            <a:normAutofit/>
          </a:bodyPr>
          <a:lstStyle/>
          <a:p>
            <a:pPr defTabSz="822790" fontAlgn="auto">
              <a:spcAft>
                <a:spcPts val="0"/>
              </a:spcAft>
              <a:defRPr/>
            </a:pPr>
            <a:r>
              <a:rPr lang="es-CR" sz="3200"/>
              <a:t>Personas que destinan un monto para el pago de la seguridad de su vivienda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1044482" y="1469650"/>
            <a:ext cx="9191338" cy="4351338"/>
          </a:xfrm>
        </p:spPr>
        <p:txBody>
          <a:bodyPr/>
          <a:lstStyle/>
          <a:p>
            <a:pPr marL="0" indent="0" algn="ctr" defTabSz="822790" fontAlgn="auto">
              <a:spcAft>
                <a:spcPts val="0"/>
              </a:spcAft>
              <a:buNone/>
              <a:defRPr/>
            </a:pPr>
            <a:r>
              <a:rPr lang="es-CR" sz="1800"/>
              <a:t>Costa Rica: Distribución porcentual de cómo llegó a trabajar la persona contratada en su barrio para la seguridad. (n=66)</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sp>
        <p:nvSpPr>
          <p:cNvPr id="8" name="CuadroTexto 7">
            <a:extLst>
              <a:ext uri="{FF2B5EF4-FFF2-40B4-BE49-F238E27FC236}">
                <a16:creationId xmlns:a16="http://schemas.microsoft.com/office/drawing/2014/main" id="{E8BF8D20-2AEF-40DC-BE84-B7A1F087C2E9}"/>
              </a:ext>
            </a:extLst>
          </p:cNvPr>
          <p:cNvSpPr txBox="1"/>
          <p:nvPr/>
        </p:nvSpPr>
        <p:spPr>
          <a:xfrm>
            <a:off x="935300" y="6038463"/>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graphicFrame>
        <p:nvGraphicFramePr>
          <p:cNvPr id="7" name="Gráfico 6">
            <a:extLst>
              <a:ext uri="{FF2B5EF4-FFF2-40B4-BE49-F238E27FC236}">
                <a16:creationId xmlns:a16="http://schemas.microsoft.com/office/drawing/2014/main" id="{EB067E1C-F6D1-4529-9549-48DCB117B470}"/>
              </a:ext>
            </a:extLst>
          </p:cNvPr>
          <p:cNvGraphicFramePr/>
          <p:nvPr>
            <p:extLst>
              <p:ext uri="{D42A27DB-BD31-4B8C-83A1-F6EECF244321}">
                <p14:modId xmlns:p14="http://schemas.microsoft.com/office/powerpoint/2010/main" val="3108354620"/>
              </p:ext>
            </p:extLst>
          </p:nvPr>
        </p:nvGraphicFramePr>
        <p:xfrm>
          <a:off x="1044482" y="2281288"/>
          <a:ext cx="8945679" cy="36752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134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200" y="115172"/>
            <a:ext cx="9424916" cy="1325563"/>
          </a:xfrm>
        </p:spPr>
        <p:txBody>
          <a:bodyPr>
            <a:normAutofit/>
          </a:bodyPr>
          <a:lstStyle/>
          <a:p>
            <a:pPr defTabSz="822790" fontAlgn="auto">
              <a:spcAft>
                <a:spcPts val="0"/>
              </a:spcAft>
              <a:defRPr/>
            </a:pPr>
            <a:r>
              <a:rPr lang="es-CR" sz="3200"/>
              <a:t>Personas que destinan un monto para el pago de la seguridad de su vivienda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935300" y="1440735"/>
            <a:ext cx="9327816" cy="4886266"/>
          </a:xfrm>
        </p:spPr>
        <p:txBody>
          <a:bodyPr/>
          <a:lstStyle/>
          <a:p>
            <a:pPr marL="0" indent="0" algn="ctr" defTabSz="822790" fontAlgn="auto">
              <a:spcAft>
                <a:spcPts val="0"/>
              </a:spcAft>
              <a:buNone/>
              <a:defRPr/>
            </a:pPr>
            <a:r>
              <a:rPr lang="es-CR" sz="1800"/>
              <a:t>Costa Rica: Distribución porcentual sobre el conocimiento de los antecedentes penales del guachimán del barrio. (n=66)</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graphicFrame>
        <p:nvGraphicFramePr>
          <p:cNvPr id="9" name="Gráfico 8">
            <a:extLst>
              <a:ext uri="{FF2B5EF4-FFF2-40B4-BE49-F238E27FC236}">
                <a16:creationId xmlns:a16="http://schemas.microsoft.com/office/drawing/2014/main" id="{21C78520-42AB-428A-928C-4911DBA44A47}"/>
              </a:ext>
            </a:extLst>
          </p:cNvPr>
          <p:cNvGraphicFramePr/>
          <p:nvPr>
            <p:extLst>
              <p:ext uri="{D42A27DB-BD31-4B8C-83A1-F6EECF244321}">
                <p14:modId xmlns:p14="http://schemas.microsoft.com/office/powerpoint/2010/main" val="2464887659"/>
              </p:ext>
            </p:extLst>
          </p:nvPr>
        </p:nvGraphicFramePr>
        <p:xfrm>
          <a:off x="2395604" y="2183476"/>
          <a:ext cx="6257077" cy="3866525"/>
        </p:xfrm>
        <a:graphic>
          <a:graphicData uri="http://schemas.openxmlformats.org/drawingml/2006/chart">
            <c:chart xmlns:c="http://schemas.openxmlformats.org/drawingml/2006/chart" xmlns:r="http://schemas.openxmlformats.org/officeDocument/2006/relationships" r:id="rId2"/>
          </a:graphicData>
        </a:graphic>
      </p:graphicFrame>
      <p:sp>
        <p:nvSpPr>
          <p:cNvPr id="10" name="CuadroTexto 9">
            <a:extLst>
              <a:ext uri="{FF2B5EF4-FFF2-40B4-BE49-F238E27FC236}">
                <a16:creationId xmlns:a16="http://schemas.microsoft.com/office/drawing/2014/main" id="{730712EA-3E5C-4094-90AC-5C1BC6174774}"/>
              </a:ext>
            </a:extLst>
          </p:cNvPr>
          <p:cNvSpPr txBox="1"/>
          <p:nvPr/>
        </p:nvSpPr>
        <p:spPr>
          <a:xfrm>
            <a:off x="1662851" y="6050002"/>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879793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67713" y="115172"/>
            <a:ext cx="9957179" cy="1325563"/>
          </a:xfrm>
        </p:spPr>
        <p:txBody>
          <a:bodyPr>
            <a:normAutofit/>
          </a:bodyPr>
          <a:lstStyle/>
          <a:p>
            <a:pPr defTabSz="822790" fontAlgn="auto">
              <a:spcAft>
                <a:spcPts val="0"/>
              </a:spcAft>
              <a:defRPr/>
            </a:pPr>
            <a:r>
              <a:rPr lang="es-CR" sz="3200"/>
              <a:t>Personas que destinan un monto para el pago de la seguridad de su vivienda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935299" y="1437560"/>
            <a:ext cx="9314169" cy="4351338"/>
          </a:xfrm>
        </p:spPr>
        <p:txBody>
          <a:bodyPr/>
          <a:lstStyle/>
          <a:p>
            <a:pPr marL="0" indent="0" algn="ctr" defTabSz="822790" fontAlgn="auto">
              <a:spcAft>
                <a:spcPts val="0"/>
              </a:spcAft>
              <a:buNone/>
              <a:defRPr/>
            </a:pPr>
            <a:r>
              <a:rPr lang="es-CR" sz="1800"/>
              <a:t>Costa Rica: Distribución porcentual del conocimiento o no de la nacionalidad del guachimán el barrio. (n=66)</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sp>
        <p:nvSpPr>
          <p:cNvPr id="10" name="CuadroTexto 9">
            <a:extLst>
              <a:ext uri="{FF2B5EF4-FFF2-40B4-BE49-F238E27FC236}">
                <a16:creationId xmlns:a16="http://schemas.microsoft.com/office/drawing/2014/main" id="{730712EA-3E5C-4094-90AC-5C1BC6174774}"/>
              </a:ext>
            </a:extLst>
          </p:cNvPr>
          <p:cNvSpPr txBox="1"/>
          <p:nvPr/>
        </p:nvSpPr>
        <p:spPr>
          <a:xfrm>
            <a:off x="1499077" y="6284854"/>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graphicFrame>
        <p:nvGraphicFramePr>
          <p:cNvPr id="6" name="Gráfico 5">
            <a:extLst>
              <a:ext uri="{FF2B5EF4-FFF2-40B4-BE49-F238E27FC236}">
                <a16:creationId xmlns:a16="http://schemas.microsoft.com/office/drawing/2014/main" id="{B4A3F112-045E-4439-912B-CAF6472A7C2F}"/>
              </a:ext>
            </a:extLst>
          </p:cNvPr>
          <p:cNvGraphicFramePr/>
          <p:nvPr>
            <p:extLst>
              <p:ext uri="{D42A27DB-BD31-4B8C-83A1-F6EECF244321}">
                <p14:modId xmlns:p14="http://schemas.microsoft.com/office/powerpoint/2010/main" val="4197099239"/>
              </p:ext>
            </p:extLst>
          </p:nvPr>
        </p:nvGraphicFramePr>
        <p:xfrm>
          <a:off x="1719618" y="2133430"/>
          <a:ext cx="7096836" cy="41514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861039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200" y="66420"/>
            <a:ext cx="9998122" cy="1325563"/>
          </a:xfrm>
        </p:spPr>
        <p:txBody>
          <a:bodyPr>
            <a:normAutofit/>
          </a:bodyPr>
          <a:lstStyle/>
          <a:p>
            <a:pPr defTabSz="822790" fontAlgn="auto">
              <a:spcAft>
                <a:spcPts val="0"/>
              </a:spcAft>
              <a:defRPr/>
            </a:pPr>
            <a:r>
              <a:rPr lang="es-CR" sz="3200"/>
              <a:t>Personas que destinan un monto para el pago de la seguridad de su vivienda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935300" y="1391983"/>
            <a:ext cx="9150396" cy="4784980"/>
          </a:xfrm>
        </p:spPr>
        <p:txBody>
          <a:bodyPr/>
          <a:lstStyle/>
          <a:p>
            <a:pPr marL="0" indent="0" algn="ctr" defTabSz="822790" fontAlgn="auto">
              <a:spcAft>
                <a:spcPts val="0"/>
              </a:spcAft>
              <a:buNone/>
              <a:defRPr/>
            </a:pPr>
            <a:r>
              <a:rPr lang="es-CR" sz="1800"/>
              <a:t>Costa Rica: Distribución porcentual de la nacionalidad percibida del guachimán del barrio. (n=57)</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sp>
        <p:nvSpPr>
          <p:cNvPr id="10" name="CuadroTexto 9">
            <a:extLst>
              <a:ext uri="{FF2B5EF4-FFF2-40B4-BE49-F238E27FC236}">
                <a16:creationId xmlns:a16="http://schemas.microsoft.com/office/drawing/2014/main" id="{730712EA-3E5C-4094-90AC-5C1BC6174774}"/>
              </a:ext>
            </a:extLst>
          </p:cNvPr>
          <p:cNvSpPr txBox="1"/>
          <p:nvPr/>
        </p:nvSpPr>
        <p:spPr>
          <a:xfrm>
            <a:off x="1662851" y="6050002"/>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graphicFrame>
        <p:nvGraphicFramePr>
          <p:cNvPr id="8" name="Gráfico 7">
            <a:extLst>
              <a:ext uri="{FF2B5EF4-FFF2-40B4-BE49-F238E27FC236}">
                <a16:creationId xmlns:a16="http://schemas.microsoft.com/office/drawing/2014/main" id="{62AE52FE-1352-40FF-BB7C-F14592D0C3F9}"/>
              </a:ext>
            </a:extLst>
          </p:cNvPr>
          <p:cNvGraphicFramePr/>
          <p:nvPr>
            <p:extLst>
              <p:ext uri="{D42A27DB-BD31-4B8C-83A1-F6EECF244321}">
                <p14:modId xmlns:p14="http://schemas.microsoft.com/office/powerpoint/2010/main" val="852148862"/>
              </p:ext>
            </p:extLst>
          </p:nvPr>
        </p:nvGraphicFramePr>
        <p:xfrm>
          <a:off x="2229930" y="2152052"/>
          <a:ext cx="6561135" cy="373207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09598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199" y="181768"/>
            <a:ext cx="9970827" cy="1325563"/>
          </a:xfrm>
        </p:spPr>
        <p:txBody>
          <a:bodyPr>
            <a:normAutofit/>
          </a:bodyPr>
          <a:lstStyle/>
          <a:p>
            <a:pPr defTabSz="822790" fontAlgn="auto">
              <a:spcAft>
                <a:spcPts val="0"/>
              </a:spcAft>
              <a:defRPr/>
            </a:pPr>
            <a:r>
              <a:rPr lang="es-CR" sz="3200"/>
              <a:t>Personas que destinan un monto para el pago de la seguridad de su vivienda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935299" y="1437768"/>
            <a:ext cx="9164043" cy="4612234"/>
          </a:xfrm>
        </p:spPr>
        <p:txBody>
          <a:bodyPr/>
          <a:lstStyle/>
          <a:p>
            <a:pPr marL="0" indent="0" algn="ctr" defTabSz="822790" fontAlgn="auto">
              <a:spcAft>
                <a:spcPts val="0"/>
              </a:spcAft>
              <a:buNone/>
              <a:defRPr/>
            </a:pPr>
            <a:r>
              <a:rPr lang="es-CR" sz="1800"/>
              <a:t>Costa Rica: Rango económico destinado al pago de servicios de seguridad por mes en el hogar. (n=163)</a:t>
            </a:r>
          </a:p>
          <a:p>
            <a:pPr marL="0" indent="0" algn="ctr" defTabSz="822790" fontAlgn="auto">
              <a:spcAft>
                <a:spcPts val="0"/>
              </a:spcAft>
              <a:buNone/>
              <a:defRPr/>
            </a:pPr>
            <a:endParaRPr lang="es-CR" sz="1800"/>
          </a:p>
          <a:p>
            <a:pPr marL="205698" indent="-205698" defTabSz="822790" fontAlgn="auto">
              <a:spcAft>
                <a:spcPts val="0"/>
              </a:spcAft>
              <a:defRPr/>
            </a:pPr>
            <a:endParaRPr lang="es-CR" sz="2519"/>
          </a:p>
        </p:txBody>
      </p:sp>
      <p:sp>
        <p:nvSpPr>
          <p:cNvPr id="10" name="CuadroTexto 9">
            <a:extLst>
              <a:ext uri="{FF2B5EF4-FFF2-40B4-BE49-F238E27FC236}">
                <a16:creationId xmlns:a16="http://schemas.microsoft.com/office/drawing/2014/main" id="{730712EA-3E5C-4094-90AC-5C1BC6174774}"/>
              </a:ext>
            </a:extLst>
          </p:cNvPr>
          <p:cNvSpPr txBox="1"/>
          <p:nvPr/>
        </p:nvSpPr>
        <p:spPr>
          <a:xfrm>
            <a:off x="1662851" y="6050002"/>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graphicFrame>
        <p:nvGraphicFramePr>
          <p:cNvPr id="4" name="Tabla 3">
            <a:extLst>
              <a:ext uri="{FF2B5EF4-FFF2-40B4-BE49-F238E27FC236}">
                <a16:creationId xmlns:a16="http://schemas.microsoft.com/office/drawing/2014/main" id="{F6CF2CFD-3099-40B6-93C3-BC315E808CB9}"/>
              </a:ext>
            </a:extLst>
          </p:cNvPr>
          <p:cNvGraphicFramePr>
            <a:graphicFrameLocks noGrp="1"/>
          </p:cNvGraphicFramePr>
          <p:nvPr>
            <p:extLst>
              <p:ext uri="{D42A27DB-BD31-4B8C-83A1-F6EECF244321}">
                <p14:modId xmlns:p14="http://schemas.microsoft.com/office/powerpoint/2010/main" val="2003289267"/>
              </p:ext>
            </p:extLst>
          </p:nvPr>
        </p:nvGraphicFramePr>
        <p:xfrm>
          <a:off x="1614902" y="2462212"/>
          <a:ext cx="7774758" cy="3316421"/>
        </p:xfrm>
        <a:graphic>
          <a:graphicData uri="http://schemas.openxmlformats.org/drawingml/2006/table">
            <a:tbl>
              <a:tblPr firstRow="1" firstCol="1" bandRow="1"/>
              <a:tblGrid>
                <a:gridCol w="6528261">
                  <a:extLst>
                    <a:ext uri="{9D8B030D-6E8A-4147-A177-3AD203B41FA5}">
                      <a16:colId xmlns:a16="http://schemas.microsoft.com/office/drawing/2014/main" val="1099277285"/>
                    </a:ext>
                  </a:extLst>
                </a:gridCol>
                <a:gridCol w="1246497">
                  <a:extLst>
                    <a:ext uri="{9D8B030D-6E8A-4147-A177-3AD203B41FA5}">
                      <a16:colId xmlns:a16="http://schemas.microsoft.com/office/drawing/2014/main" val="1433674702"/>
                    </a:ext>
                  </a:extLst>
                </a:gridCol>
              </a:tblGrid>
              <a:tr h="343078">
                <a:tc>
                  <a:txBody>
                    <a:bodyPr/>
                    <a:lstStyle/>
                    <a:p>
                      <a:pPr>
                        <a:lnSpc>
                          <a:spcPct val="107000"/>
                        </a:lnSpc>
                        <a:spcAft>
                          <a:spcPts val="800"/>
                        </a:spcAft>
                      </a:pPr>
                      <a:r>
                        <a:rPr lang="es-419" sz="1600" b="1" i="1">
                          <a:solidFill>
                            <a:schemeClr val="bg1"/>
                          </a:solidFill>
                          <a:effectLst/>
                          <a:latin typeface="+mn-lt"/>
                          <a:ea typeface="Times New Roman" panose="02020603050405020304" pitchFamily="18" charset="0"/>
                          <a:cs typeface="Arial" panose="020B0604020202020204" pitchFamily="34" charset="0"/>
                        </a:rPr>
                        <a:t>Rango del monto mensual destinado al pago de seguridad por mes</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797979"/>
                    </a:solidFill>
                  </a:tcPr>
                </a:tc>
                <a:tc>
                  <a:txBody>
                    <a:bodyPr/>
                    <a:lstStyle/>
                    <a:p>
                      <a:pPr algn="ctr">
                        <a:lnSpc>
                          <a:spcPct val="107000"/>
                        </a:lnSpc>
                        <a:spcAft>
                          <a:spcPts val="800"/>
                        </a:spcAft>
                      </a:pPr>
                      <a:r>
                        <a:rPr lang="es-419" sz="1600" b="1">
                          <a:solidFill>
                            <a:schemeClr val="bg1"/>
                          </a:solidFill>
                          <a:effectLst/>
                          <a:latin typeface="+mn-lt"/>
                          <a:ea typeface="Times New Roman" panose="02020603050405020304" pitchFamily="18" charset="0"/>
                          <a:cs typeface="Arial" panose="020B0604020202020204" pitchFamily="34" charset="0"/>
                        </a:rPr>
                        <a:t>%</a:t>
                      </a:r>
                      <a:endParaRPr lang="es-CR" sz="160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797979"/>
                    </a:solidFill>
                  </a:tcPr>
                </a:tc>
                <a:extLst>
                  <a:ext uri="{0D108BD9-81ED-4DB2-BD59-A6C34878D82A}">
                    <a16:rowId xmlns:a16="http://schemas.microsoft.com/office/drawing/2014/main" val="3951534921"/>
                  </a:ext>
                </a:extLst>
              </a:tr>
              <a:tr h="343078">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Menos de 5.000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600">
                          <a:solidFill>
                            <a:srgbClr val="000000"/>
                          </a:solidFill>
                          <a:effectLst/>
                          <a:latin typeface="+mn-lt"/>
                          <a:ea typeface="Calibri" panose="020F0502020204030204" pitchFamily="34" charset="0"/>
                          <a:cs typeface="Times New Roman" panose="02020603050405020304" pitchFamily="18" charset="0"/>
                        </a:rPr>
                        <a:t>1,8</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992523011"/>
                  </a:ext>
                </a:extLst>
              </a:tr>
              <a:tr h="326741">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De 5.000 a 20.000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solidFill>
                            <a:srgbClr val="000000"/>
                          </a:solidFill>
                          <a:effectLst/>
                          <a:latin typeface="+mn-lt"/>
                          <a:ea typeface="Calibri" panose="020F0502020204030204" pitchFamily="34" charset="0"/>
                          <a:cs typeface="Times New Roman" panose="02020603050405020304" pitchFamily="18" charset="0"/>
                        </a:rPr>
                        <a:t>31,4</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2109393334"/>
                  </a:ext>
                </a:extLst>
              </a:tr>
              <a:tr h="326741">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De 21.000 a 30.000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solidFill>
                            <a:srgbClr val="000000"/>
                          </a:solidFill>
                          <a:effectLst/>
                          <a:latin typeface="+mn-lt"/>
                          <a:ea typeface="Calibri" panose="020F0502020204030204" pitchFamily="34" charset="0"/>
                          <a:cs typeface="Times New Roman" panose="02020603050405020304" pitchFamily="18" charset="0"/>
                        </a:rPr>
                        <a:t>16,1</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978364492"/>
                  </a:ext>
                </a:extLst>
              </a:tr>
              <a:tr h="326741">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De 31.000 a 50.000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solidFill>
                            <a:srgbClr val="000000"/>
                          </a:solidFill>
                          <a:effectLst/>
                          <a:latin typeface="+mn-lt"/>
                          <a:ea typeface="Calibri" panose="020F0502020204030204" pitchFamily="34" charset="0"/>
                          <a:cs typeface="Times New Roman" panose="02020603050405020304" pitchFamily="18" charset="0"/>
                        </a:rPr>
                        <a:t>14,9</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3542216040"/>
                  </a:ext>
                </a:extLst>
              </a:tr>
              <a:tr h="326741">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De 51.000 a 100.000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solidFill>
                            <a:srgbClr val="000000"/>
                          </a:solidFill>
                          <a:effectLst/>
                          <a:latin typeface="+mn-lt"/>
                          <a:ea typeface="Calibri" panose="020F0502020204030204" pitchFamily="34" charset="0"/>
                          <a:cs typeface="Times New Roman" panose="02020603050405020304" pitchFamily="18" charset="0"/>
                        </a:rPr>
                        <a:t>7,5</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3816273771"/>
                  </a:ext>
                </a:extLst>
              </a:tr>
              <a:tr h="326741">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Más de 100.000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solidFill>
                            <a:srgbClr val="000000"/>
                          </a:solidFill>
                          <a:effectLst/>
                          <a:latin typeface="+mn-lt"/>
                          <a:ea typeface="Calibri" panose="020F0502020204030204" pitchFamily="34" charset="0"/>
                          <a:cs typeface="Times New Roman" panose="02020603050405020304" pitchFamily="18" charset="0"/>
                        </a:rPr>
                        <a:t>8,5</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3160775302"/>
                  </a:ext>
                </a:extLst>
              </a:tr>
              <a:tr h="326741">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No sabe</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solidFill>
                            <a:srgbClr val="000000"/>
                          </a:solidFill>
                          <a:effectLst/>
                          <a:latin typeface="+mn-lt"/>
                          <a:ea typeface="Calibri" panose="020F0502020204030204" pitchFamily="34" charset="0"/>
                          <a:cs typeface="Times New Roman" panose="02020603050405020304" pitchFamily="18" charset="0"/>
                        </a:rPr>
                        <a:t>16,3</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2869461640"/>
                  </a:ext>
                </a:extLst>
              </a:tr>
              <a:tr h="326741">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No responde</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600">
                          <a:solidFill>
                            <a:srgbClr val="000000"/>
                          </a:solidFill>
                          <a:effectLst/>
                          <a:latin typeface="+mn-lt"/>
                          <a:ea typeface="Calibri" panose="020F0502020204030204" pitchFamily="34" charset="0"/>
                          <a:cs typeface="Times New Roman" panose="02020603050405020304" pitchFamily="18" charset="0"/>
                        </a:rPr>
                        <a:t>3,6</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3300791951"/>
                  </a:ext>
                </a:extLst>
              </a:tr>
              <a:tr h="343078">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Total</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a:solidFill>
                            <a:srgbClr val="000000"/>
                          </a:solidFill>
                          <a:effectLst/>
                          <a:latin typeface="+mn-lt"/>
                          <a:ea typeface="Calibri" panose="020F0502020204030204" pitchFamily="34" charset="0"/>
                          <a:cs typeface="Times New Roman" panose="02020603050405020304" pitchFamily="18" charset="0"/>
                        </a:rPr>
                        <a:t>100,0</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272855897"/>
                  </a:ext>
                </a:extLst>
              </a:tr>
            </a:tbl>
          </a:graphicData>
        </a:graphic>
      </p:graphicFrame>
    </p:spTree>
    <p:extLst>
      <p:ext uri="{BB962C8B-B14F-4D97-AF65-F5344CB8AC3E}">
        <p14:creationId xmlns:p14="http://schemas.microsoft.com/office/powerpoint/2010/main" val="16901321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ítulo 1">
            <a:extLst>
              <a:ext uri="{FF2B5EF4-FFF2-40B4-BE49-F238E27FC236}">
                <a16:creationId xmlns:a16="http://schemas.microsoft.com/office/drawing/2014/main" id="{AB672B85-C7C1-40ED-80DC-01E1ABE507AD}"/>
              </a:ext>
            </a:extLst>
          </p:cNvPr>
          <p:cNvSpPr>
            <a:spLocks noGrp="1" noChangeArrowheads="1"/>
          </p:cNvSpPr>
          <p:nvPr>
            <p:ph type="title"/>
          </p:nvPr>
        </p:nvSpPr>
        <p:spPr bwMode="auto">
          <a:xfrm>
            <a:off x="601663" y="717550"/>
            <a:ext cx="5665787" cy="2852738"/>
          </a:xfrm>
        </p:spPr>
        <p:txBody>
          <a:bodyPr wrap="square" numCol="1" anchorCtr="0" compatLnSpc="1">
            <a:prstTxWarp prst="textNoShape">
              <a:avLst/>
            </a:prstTxWarp>
          </a:bodyPr>
          <a:lstStyle/>
          <a:p>
            <a:r>
              <a:rPr lang="es-CR" altLang="es-CR"/>
              <a:t>Consideraciones finales.</a:t>
            </a:r>
          </a:p>
        </p:txBody>
      </p:sp>
      <p:pic>
        <p:nvPicPr>
          <p:cNvPr id="5" name="Imagen 4" descr="Logotipo, nombre de la empresa&#10;&#10;Descripción generada automáticamente">
            <a:extLst>
              <a:ext uri="{FF2B5EF4-FFF2-40B4-BE49-F238E27FC236}">
                <a16:creationId xmlns:a16="http://schemas.microsoft.com/office/drawing/2014/main" id="{41EDEC32-85B4-4254-A322-14936365262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78450" y="4973649"/>
            <a:ext cx="1476000" cy="1225080"/>
          </a:xfrm>
          <a:prstGeom prst="rect">
            <a:avLst/>
          </a:prstGeom>
        </p:spPr>
      </p:pic>
    </p:spTree>
    <p:extLst>
      <p:ext uri="{BB962C8B-B14F-4D97-AF65-F5344CB8AC3E}">
        <p14:creationId xmlns:p14="http://schemas.microsoft.com/office/powerpoint/2010/main" val="249402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8A3563-376E-CF4B-88C6-BF757A3CF565}"/>
              </a:ext>
            </a:extLst>
          </p:cNvPr>
          <p:cNvSpPr>
            <a:spLocks noGrp="1"/>
          </p:cNvSpPr>
          <p:nvPr>
            <p:ph type="title"/>
          </p:nvPr>
        </p:nvSpPr>
        <p:spPr>
          <a:xfrm>
            <a:off x="838200" y="365125"/>
            <a:ext cx="8674100" cy="1325563"/>
          </a:xfrm>
        </p:spPr>
        <p:txBody>
          <a:bodyPr>
            <a:normAutofit/>
          </a:bodyPr>
          <a:lstStyle/>
          <a:p>
            <a:pPr defTabSz="822790" fontAlgn="auto">
              <a:spcAft>
                <a:spcPts val="0"/>
              </a:spcAft>
              <a:defRPr/>
            </a:pPr>
            <a:r>
              <a:rPr lang="es-CR" sz="3200"/>
              <a:t>Consideraciones finales</a:t>
            </a:r>
          </a:p>
        </p:txBody>
      </p:sp>
      <p:sp>
        <p:nvSpPr>
          <p:cNvPr id="3" name="Marcador de contenido 2">
            <a:extLst>
              <a:ext uri="{FF2B5EF4-FFF2-40B4-BE49-F238E27FC236}">
                <a16:creationId xmlns:a16="http://schemas.microsoft.com/office/drawing/2014/main" id="{9F808DC5-4B1B-134B-A417-C48700228F1F}"/>
              </a:ext>
            </a:extLst>
          </p:cNvPr>
          <p:cNvSpPr>
            <a:spLocks noGrp="1"/>
          </p:cNvSpPr>
          <p:nvPr>
            <p:ph idx="1"/>
          </p:nvPr>
        </p:nvSpPr>
        <p:spPr>
          <a:xfrm>
            <a:off x="838199" y="1825625"/>
            <a:ext cx="10134601" cy="4351338"/>
          </a:xfrm>
        </p:spPr>
        <p:txBody>
          <a:bodyPr>
            <a:normAutofit/>
          </a:bodyPr>
          <a:lstStyle/>
          <a:p>
            <a:pPr marL="205698" indent="-205698" algn="just" defTabSz="822790" fontAlgn="auto">
              <a:spcAft>
                <a:spcPts val="0"/>
              </a:spcAft>
              <a:defRPr/>
            </a:pPr>
            <a:r>
              <a:rPr lang="es-CR" sz="2000" dirty="0"/>
              <a:t>La población costarricense a pesar de percibir en su mayoría que vive en un ambiente inseguro, hace poca inversión en medidas de seguridad para mitigar esos sentimientos con gastos o inversiones en aspectos que aminoren esa inseguridad percibida.</a:t>
            </a:r>
          </a:p>
          <a:p>
            <a:pPr marL="205698" indent="-205698" algn="just" defTabSz="822790" fontAlgn="auto">
              <a:spcAft>
                <a:spcPts val="0"/>
              </a:spcAft>
              <a:defRPr/>
            </a:pPr>
            <a:endParaRPr lang="es-CR" sz="2000" dirty="0"/>
          </a:p>
          <a:p>
            <a:pPr marL="205698" indent="-205698" algn="just" defTabSz="822790" fontAlgn="auto">
              <a:spcAft>
                <a:spcPts val="0"/>
              </a:spcAft>
              <a:defRPr/>
            </a:pPr>
            <a:r>
              <a:rPr lang="es-CR" sz="2000" dirty="0"/>
              <a:t>De la muestra total, 689 personas señalaron NO sentirse seguras, (el resto sí se siente segura) y solo un 1,7% había vivido un evento de violencia o inseguridad directo, es decir, menos de 12 personas de esas 689. De esta manera se aprecia la influencia que juega la subjetividad y las percepciones sobre seguridad, de manera que no pesa tanto el haber experimentado directamente algún evento que afectó su seguridad.</a:t>
            </a:r>
          </a:p>
        </p:txBody>
      </p:sp>
    </p:spTree>
    <p:extLst>
      <p:ext uri="{BB962C8B-B14F-4D97-AF65-F5344CB8AC3E}">
        <p14:creationId xmlns:p14="http://schemas.microsoft.com/office/powerpoint/2010/main" val="10887652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8A3563-376E-CF4B-88C6-BF757A3CF565}"/>
              </a:ext>
            </a:extLst>
          </p:cNvPr>
          <p:cNvSpPr>
            <a:spLocks noGrp="1"/>
          </p:cNvSpPr>
          <p:nvPr>
            <p:ph type="title"/>
          </p:nvPr>
        </p:nvSpPr>
        <p:spPr>
          <a:xfrm>
            <a:off x="838200" y="365125"/>
            <a:ext cx="8674100" cy="1325563"/>
          </a:xfrm>
        </p:spPr>
        <p:txBody>
          <a:bodyPr>
            <a:normAutofit/>
          </a:bodyPr>
          <a:lstStyle/>
          <a:p>
            <a:pPr defTabSz="822790" fontAlgn="auto">
              <a:spcAft>
                <a:spcPts val="0"/>
              </a:spcAft>
              <a:defRPr/>
            </a:pPr>
            <a:r>
              <a:rPr lang="es-CR" sz="3200"/>
              <a:t>Consideraciones finales</a:t>
            </a:r>
          </a:p>
        </p:txBody>
      </p:sp>
      <p:sp>
        <p:nvSpPr>
          <p:cNvPr id="3" name="Marcador de contenido 2">
            <a:extLst>
              <a:ext uri="{FF2B5EF4-FFF2-40B4-BE49-F238E27FC236}">
                <a16:creationId xmlns:a16="http://schemas.microsoft.com/office/drawing/2014/main" id="{9F808DC5-4B1B-134B-A417-C48700228F1F}"/>
              </a:ext>
            </a:extLst>
          </p:cNvPr>
          <p:cNvSpPr>
            <a:spLocks noGrp="1"/>
          </p:cNvSpPr>
          <p:nvPr>
            <p:ph idx="1"/>
          </p:nvPr>
        </p:nvSpPr>
        <p:spPr>
          <a:xfrm>
            <a:off x="838200" y="1825625"/>
            <a:ext cx="9970827" cy="4351338"/>
          </a:xfrm>
        </p:spPr>
        <p:txBody>
          <a:bodyPr>
            <a:normAutofit/>
          </a:bodyPr>
          <a:lstStyle/>
          <a:p>
            <a:pPr marL="205698" indent="-205698" algn="just" defTabSz="822790" fontAlgn="auto">
              <a:spcAft>
                <a:spcPts val="0"/>
              </a:spcAft>
              <a:defRPr/>
            </a:pPr>
            <a:r>
              <a:rPr lang="es-CR" sz="2000" dirty="0"/>
              <a:t>En la época actual mucha de la percepción de la seguridad recae según las nuevas líneas de pensamiento no solo en el Estado, sino en los ciudadanos y es por ello que los resultados de la encuesta demuestran como la población costarricense se siente en la necesidad de tomar medidas para disminuir los riesgos, pero sin olvidar la responsabilidad del Estado en dicha tarea.</a:t>
            </a:r>
          </a:p>
        </p:txBody>
      </p:sp>
    </p:spTree>
    <p:extLst>
      <p:ext uri="{BB962C8B-B14F-4D97-AF65-F5344CB8AC3E}">
        <p14:creationId xmlns:p14="http://schemas.microsoft.com/office/powerpoint/2010/main" val="34596311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ítulo 1">
            <a:extLst>
              <a:ext uri="{FF2B5EF4-FFF2-40B4-BE49-F238E27FC236}">
                <a16:creationId xmlns:a16="http://schemas.microsoft.com/office/drawing/2014/main" id="{AB672B85-C7C1-40ED-80DC-01E1ABE507AD}"/>
              </a:ext>
            </a:extLst>
          </p:cNvPr>
          <p:cNvSpPr>
            <a:spLocks noGrp="1" noChangeArrowheads="1"/>
          </p:cNvSpPr>
          <p:nvPr>
            <p:ph type="title"/>
          </p:nvPr>
        </p:nvSpPr>
        <p:spPr bwMode="auto">
          <a:xfrm>
            <a:off x="601663" y="717550"/>
            <a:ext cx="5665787" cy="2852738"/>
          </a:xfrm>
        </p:spPr>
        <p:txBody>
          <a:bodyPr wrap="square" numCol="1" anchorCtr="0" compatLnSpc="1">
            <a:prstTxWarp prst="textNoShape">
              <a:avLst/>
            </a:prstTxWarp>
            <a:normAutofit/>
          </a:bodyPr>
          <a:lstStyle/>
          <a:p>
            <a:r>
              <a:rPr lang="es-CR" altLang="es-CR" sz="5400"/>
              <a:t>¡Muchas gracias!</a:t>
            </a:r>
          </a:p>
        </p:txBody>
      </p:sp>
      <p:pic>
        <p:nvPicPr>
          <p:cNvPr id="5" name="Imagen 4" descr="Logotipo, nombre de la empresa&#10;&#10;Descripción generada automáticamente">
            <a:extLst>
              <a:ext uri="{FF2B5EF4-FFF2-40B4-BE49-F238E27FC236}">
                <a16:creationId xmlns:a16="http://schemas.microsoft.com/office/drawing/2014/main" id="{41EDEC32-85B4-4254-A322-14936365262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78450" y="4973649"/>
            <a:ext cx="1476000" cy="1225080"/>
          </a:xfrm>
          <a:prstGeom prst="rect">
            <a:avLst/>
          </a:prstGeom>
        </p:spPr>
      </p:pic>
    </p:spTree>
    <p:extLst>
      <p:ext uri="{BB962C8B-B14F-4D97-AF65-F5344CB8AC3E}">
        <p14:creationId xmlns:p14="http://schemas.microsoft.com/office/powerpoint/2010/main" val="2185363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8A3563-376E-CF4B-88C6-BF757A3CF565}"/>
              </a:ext>
            </a:extLst>
          </p:cNvPr>
          <p:cNvSpPr>
            <a:spLocks noGrp="1"/>
          </p:cNvSpPr>
          <p:nvPr>
            <p:ph type="title"/>
          </p:nvPr>
        </p:nvSpPr>
        <p:spPr>
          <a:xfrm>
            <a:off x="838200" y="365125"/>
            <a:ext cx="8674100" cy="1325563"/>
          </a:xfrm>
        </p:spPr>
        <p:txBody>
          <a:bodyPr>
            <a:normAutofit/>
          </a:bodyPr>
          <a:lstStyle/>
          <a:p>
            <a:pPr defTabSz="822790" fontAlgn="auto">
              <a:spcAft>
                <a:spcPts val="0"/>
              </a:spcAft>
              <a:defRPr/>
            </a:pPr>
            <a:r>
              <a:rPr lang="es-CR" sz="3200"/>
              <a:t>Metodología</a:t>
            </a:r>
          </a:p>
        </p:txBody>
      </p:sp>
      <p:sp>
        <p:nvSpPr>
          <p:cNvPr id="3" name="Marcador de contenido 2">
            <a:extLst>
              <a:ext uri="{FF2B5EF4-FFF2-40B4-BE49-F238E27FC236}">
                <a16:creationId xmlns:a16="http://schemas.microsoft.com/office/drawing/2014/main" id="{9F808DC5-4B1B-134B-A417-C48700228F1F}"/>
              </a:ext>
            </a:extLst>
          </p:cNvPr>
          <p:cNvSpPr>
            <a:spLocks noGrp="1"/>
          </p:cNvSpPr>
          <p:nvPr>
            <p:ph idx="1"/>
          </p:nvPr>
        </p:nvSpPr>
        <p:spPr>
          <a:xfrm>
            <a:off x="838199" y="1825625"/>
            <a:ext cx="9397621" cy="4351338"/>
          </a:xfrm>
        </p:spPr>
        <p:txBody>
          <a:bodyPr>
            <a:normAutofit/>
          </a:bodyPr>
          <a:lstStyle/>
          <a:p>
            <a:pPr marL="205698" indent="-205698" algn="just" defTabSz="822790" fontAlgn="auto">
              <a:spcAft>
                <a:spcPts val="0"/>
              </a:spcAft>
              <a:defRPr/>
            </a:pPr>
            <a:r>
              <a:rPr lang="es-CR" sz="2000"/>
              <a:t>La encuesta se realizó bajo la modalidad telefónica, a personas mayores de 18 años usuarias de líneas telefónicas celulares de uso exclusivamente personal, estas personas representan al 97,12% de la población, y fueron seleccionadas por medio de un muestreo aleatorio al azar y proporcional a cada una de las compañías operadoras: </a:t>
            </a:r>
            <a:r>
              <a:rPr lang="es-CR" sz="2000" err="1"/>
              <a:t>Kölbi</a:t>
            </a:r>
            <a:r>
              <a:rPr lang="es-CR" sz="2000"/>
              <a:t>, Movistar, Claro y Full móvil.</a:t>
            </a:r>
          </a:p>
          <a:p>
            <a:pPr marL="0" indent="0" algn="just" defTabSz="822790" fontAlgn="auto">
              <a:spcAft>
                <a:spcPts val="0"/>
              </a:spcAft>
              <a:buNone/>
              <a:defRPr/>
            </a:pPr>
            <a:endParaRPr lang="es-CR" sz="2000"/>
          </a:p>
          <a:p>
            <a:pPr marL="205698" indent="-205698" algn="just" defTabSz="822790" fontAlgn="auto">
              <a:spcAft>
                <a:spcPts val="0"/>
              </a:spcAft>
              <a:defRPr/>
            </a:pPr>
            <a:r>
              <a:rPr lang="es-CR" sz="2000"/>
              <a:t>La muestra tiene un tamaño final de </a:t>
            </a:r>
            <a:r>
              <a:rPr lang="es-CR" sz="2000" b="1"/>
              <a:t>1.000 personas entrevistadas</a:t>
            </a:r>
            <a:r>
              <a:rPr lang="es-CR" sz="2000"/>
              <a:t>, distribuidas de manera proporcional en las siete provincias.  Posee un </a:t>
            </a:r>
            <a:r>
              <a:rPr lang="es-CR" sz="2000" b="1"/>
              <a:t>margen de error del ±3,1% </a:t>
            </a:r>
            <a:r>
              <a:rPr lang="es-CR" sz="2000"/>
              <a:t>y un </a:t>
            </a:r>
            <a:r>
              <a:rPr lang="es-CR" sz="2000" b="1"/>
              <a:t>nivel de confianza del 95%, </a:t>
            </a:r>
            <a:r>
              <a:rPr lang="es-CR" sz="2000"/>
              <a:t>se obtuvo una distribución con controles de cuotas probabilísticas por sexo, rangos de edad y provincia.</a:t>
            </a:r>
          </a:p>
          <a:p>
            <a:pPr marL="205698" indent="-205698" defTabSz="822790" fontAlgn="auto">
              <a:spcAft>
                <a:spcPts val="0"/>
              </a:spcAft>
              <a:defRPr/>
            </a:pPr>
            <a:endParaRPr lang="es-CR" sz="2519"/>
          </a:p>
          <a:p>
            <a:pPr marL="205698" indent="-205698" defTabSz="822790" fontAlgn="auto">
              <a:spcAft>
                <a:spcPts val="0"/>
              </a:spcAft>
              <a:defRPr/>
            </a:pPr>
            <a:endParaRPr lang="es-CR" sz="2519"/>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ítulo 1">
            <a:extLst>
              <a:ext uri="{FF2B5EF4-FFF2-40B4-BE49-F238E27FC236}">
                <a16:creationId xmlns:a16="http://schemas.microsoft.com/office/drawing/2014/main" id="{AB672B85-C7C1-40ED-80DC-01E1ABE507AD}"/>
              </a:ext>
            </a:extLst>
          </p:cNvPr>
          <p:cNvSpPr>
            <a:spLocks noGrp="1" noChangeArrowheads="1"/>
          </p:cNvSpPr>
          <p:nvPr>
            <p:ph type="title"/>
          </p:nvPr>
        </p:nvSpPr>
        <p:spPr bwMode="auto">
          <a:xfrm>
            <a:off x="601663" y="717550"/>
            <a:ext cx="5665787" cy="2852738"/>
          </a:xfrm>
        </p:spPr>
        <p:txBody>
          <a:bodyPr wrap="square" numCol="1" anchorCtr="0" compatLnSpc="1">
            <a:prstTxWarp prst="textNoShape">
              <a:avLst/>
            </a:prstTxWarp>
          </a:bodyPr>
          <a:lstStyle/>
          <a:p>
            <a:r>
              <a:rPr lang="es-CR" altLang="es-CR"/>
              <a:t>Características sociodemográficas de la población encuestada.</a:t>
            </a:r>
          </a:p>
        </p:txBody>
      </p:sp>
      <p:pic>
        <p:nvPicPr>
          <p:cNvPr id="5" name="Imagen 4" descr="Logotipo, nombre de la empresa&#10;&#10;Descripción generada automáticamente">
            <a:extLst>
              <a:ext uri="{FF2B5EF4-FFF2-40B4-BE49-F238E27FC236}">
                <a16:creationId xmlns:a16="http://schemas.microsoft.com/office/drawing/2014/main" id="{6CEBB215-02A4-49C0-A8F8-C1299155FF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78450" y="4973649"/>
            <a:ext cx="1476000" cy="1225080"/>
          </a:xfrm>
          <a:prstGeom prst="rect">
            <a:avLst/>
          </a:prstGeom>
        </p:spPr>
      </p:pic>
    </p:spTree>
    <p:extLst>
      <p:ext uri="{BB962C8B-B14F-4D97-AF65-F5344CB8AC3E}">
        <p14:creationId xmlns:p14="http://schemas.microsoft.com/office/powerpoint/2010/main" val="1559784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200" y="37579"/>
            <a:ext cx="8674100" cy="1325563"/>
          </a:xfrm>
        </p:spPr>
        <p:txBody>
          <a:bodyPr>
            <a:normAutofit/>
          </a:bodyPr>
          <a:lstStyle/>
          <a:p>
            <a:pPr defTabSz="822790" fontAlgn="auto">
              <a:spcAft>
                <a:spcPts val="0"/>
              </a:spcAft>
              <a:defRPr/>
            </a:pPr>
            <a:r>
              <a:rPr lang="es-CR" sz="3200"/>
              <a:t>Características sociodemográficas de la población encuestada.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840050" y="1359967"/>
            <a:ext cx="8674100" cy="4351338"/>
          </a:xfrm>
        </p:spPr>
        <p:txBody>
          <a:bodyPr/>
          <a:lstStyle/>
          <a:p>
            <a:pPr marL="0" indent="0" algn="ctr" defTabSz="822790" fontAlgn="auto">
              <a:spcAft>
                <a:spcPts val="0"/>
              </a:spcAft>
              <a:buNone/>
              <a:defRPr/>
            </a:pPr>
            <a:r>
              <a:rPr lang="es-CR" sz="1800"/>
              <a:t>Costa Rica: Distribución porcentual de las características sociodemográficas de la población encuestada.</a:t>
            </a:r>
          </a:p>
          <a:p>
            <a:pPr marL="205698" indent="-205698" defTabSz="822790" fontAlgn="auto">
              <a:spcAft>
                <a:spcPts val="0"/>
              </a:spcAft>
              <a:defRPr/>
            </a:pPr>
            <a:endParaRPr lang="es-CR" sz="2519"/>
          </a:p>
        </p:txBody>
      </p:sp>
      <p:graphicFrame>
        <p:nvGraphicFramePr>
          <p:cNvPr id="16" name="Tabla 15">
            <a:extLst>
              <a:ext uri="{FF2B5EF4-FFF2-40B4-BE49-F238E27FC236}">
                <a16:creationId xmlns:a16="http://schemas.microsoft.com/office/drawing/2014/main" id="{8C9337B0-A384-44D5-87B3-05FC023B9438}"/>
              </a:ext>
            </a:extLst>
          </p:cNvPr>
          <p:cNvGraphicFramePr>
            <a:graphicFrameLocks noGrp="1"/>
          </p:cNvGraphicFramePr>
          <p:nvPr>
            <p:extLst>
              <p:ext uri="{D42A27DB-BD31-4B8C-83A1-F6EECF244321}">
                <p14:modId xmlns:p14="http://schemas.microsoft.com/office/powerpoint/2010/main" val="3390910836"/>
              </p:ext>
            </p:extLst>
          </p:nvPr>
        </p:nvGraphicFramePr>
        <p:xfrm>
          <a:off x="1009627" y="2066199"/>
          <a:ext cx="8331246" cy="4023360"/>
        </p:xfrm>
        <a:graphic>
          <a:graphicData uri="http://schemas.openxmlformats.org/drawingml/2006/table">
            <a:tbl>
              <a:tblPr/>
              <a:tblGrid>
                <a:gridCol w="7191181">
                  <a:extLst>
                    <a:ext uri="{9D8B030D-6E8A-4147-A177-3AD203B41FA5}">
                      <a16:colId xmlns:a16="http://schemas.microsoft.com/office/drawing/2014/main" val="3639466722"/>
                    </a:ext>
                  </a:extLst>
                </a:gridCol>
                <a:gridCol w="1140065">
                  <a:extLst>
                    <a:ext uri="{9D8B030D-6E8A-4147-A177-3AD203B41FA5}">
                      <a16:colId xmlns:a16="http://schemas.microsoft.com/office/drawing/2014/main" val="3919462316"/>
                    </a:ext>
                  </a:extLst>
                </a:gridCol>
              </a:tblGrid>
              <a:tr h="235523">
                <a:tc>
                  <a:txBody>
                    <a:bodyPr/>
                    <a:lstStyle/>
                    <a:p>
                      <a:pPr algn="l" fontAlgn="ctr"/>
                      <a:r>
                        <a:rPr lang="es-419" sz="1600" b="1" i="0" u="none" strike="noStrike">
                          <a:solidFill>
                            <a:schemeClr val="bg1"/>
                          </a:solidFill>
                          <a:effectLst/>
                          <a:latin typeface="Franklin Gothic Book" panose="020B0503020102020204" pitchFamily="34" charset="0"/>
                        </a:rPr>
                        <a:t>Sexo</a:t>
                      </a:r>
                      <a:endParaRPr lang="es-CR" sz="16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B7B7B"/>
                    </a:solidFill>
                  </a:tcPr>
                </a:tc>
                <a:tc>
                  <a:txBody>
                    <a:bodyPr/>
                    <a:lstStyle/>
                    <a:p>
                      <a:pPr algn="ctr" fontAlgn="ctr"/>
                      <a:r>
                        <a:rPr lang="es-419" sz="1600" b="1" i="0" u="none" strike="noStrike">
                          <a:solidFill>
                            <a:srgbClr val="000000"/>
                          </a:solidFill>
                          <a:effectLst/>
                          <a:latin typeface="Franklin Gothic Book" panose="020B0503020102020204" pitchFamily="34" charset="0"/>
                        </a:rPr>
                        <a:t>%</a:t>
                      </a:r>
                      <a:endParaRPr lang="es-CR" sz="1600" b="1"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B7B7B"/>
                    </a:solidFill>
                  </a:tcPr>
                </a:tc>
                <a:extLst>
                  <a:ext uri="{0D108BD9-81ED-4DB2-BD59-A6C34878D82A}">
                    <a16:rowId xmlns:a16="http://schemas.microsoft.com/office/drawing/2014/main" val="2296588135"/>
                  </a:ext>
                </a:extLst>
              </a:tr>
              <a:tr h="226102">
                <a:tc>
                  <a:txBody>
                    <a:bodyPr/>
                    <a:lstStyle/>
                    <a:p>
                      <a:pPr algn="l" fontAlgn="ctr"/>
                      <a:r>
                        <a:rPr lang="es-419" sz="1600" b="0" i="0" u="none" strike="noStrike">
                          <a:solidFill>
                            <a:srgbClr val="000000"/>
                          </a:solidFill>
                          <a:effectLst/>
                          <a:latin typeface="Franklin Gothic Book" panose="020B0503020102020204" pitchFamily="34" charset="0"/>
                        </a:rPr>
                        <a:t>Hombre</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47,6</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744157019"/>
                  </a:ext>
                </a:extLst>
              </a:tr>
              <a:tr h="235523">
                <a:tc>
                  <a:txBody>
                    <a:bodyPr/>
                    <a:lstStyle/>
                    <a:p>
                      <a:pPr algn="l" fontAlgn="ctr"/>
                      <a:r>
                        <a:rPr lang="es-419" sz="1600" b="0" i="0" u="none" strike="noStrike">
                          <a:solidFill>
                            <a:srgbClr val="000000"/>
                          </a:solidFill>
                          <a:effectLst/>
                          <a:latin typeface="Franklin Gothic Book" panose="020B0503020102020204" pitchFamily="34" charset="0"/>
                        </a:rPr>
                        <a:t>Mujer</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52,4</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8243824"/>
                  </a:ext>
                </a:extLst>
              </a:tr>
              <a:tr h="235523">
                <a:tc>
                  <a:txBody>
                    <a:bodyPr/>
                    <a:lstStyle/>
                    <a:p>
                      <a:pPr algn="l" fontAlgn="ctr"/>
                      <a:r>
                        <a:rPr lang="es-419" sz="1600" b="1" i="0" u="none" strike="noStrike">
                          <a:solidFill>
                            <a:schemeClr val="bg1"/>
                          </a:solidFill>
                          <a:effectLst/>
                          <a:latin typeface="Franklin Gothic Book" panose="020B0503020102020204" pitchFamily="34" charset="0"/>
                        </a:rPr>
                        <a:t>Edad</a:t>
                      </a:r>
                      <a:endParaRPr lang="es-CR" sz="16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B7B7B"/>
                    </a:solidFill>
                  </a:tcPr>
                </a:tc>
                <a:tc>
                  <a:txBody>
                    <a:bodyPr/>
                    <a:lstStyle/>
                    <a:p>
                      <a:pPr algn="l" fontAlgn="ctr"/>
                      <a:r>
                        <a:rPr lang="es-CR" sz="1600" b="0" i="0" u="none" strike="noStrike">
                          <a:solidFill>
                            <a:srgbClr val="000000"/>
                          </a:solidFill>
                          <a:effectLst/>
                          <a:latin typeface="Franklin Gothic Book" panose="020B0503020102020204" pitchFamily="34" charset="0"/>
                        </a:rPr>
                        <a:t> </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B7B7B"/>
                    </a:solidFill>
                  </a:tcPr>
                </a:tc>
                <a:extLst>
                  <a:ext uri="{0D108BD9-81ED-4DB2-BD59-A6C34878D82A}">
                    <a16:rowId xmlns:a16="http://schemas.microsoft.com/office/drawing/2014/main" val="3330080927"/>
                  </a:ext>
                </a:extLst>
              </a:tr>
              <a:tr h="226102">
                <a:tc>
                  <a:txBody>
                    <a:bodyPr/>
                    <a:lstStyle/>
                    <a:p>
                      <a:pPr algn="l" fontAlgn="ctr"/>
                      <a:r>
                        <a:rPr lang="es-419" sz="1600" b="0" i="0" u="none" strike="noStrike">
                          <a:solidFill>
                            <a:srgbClr val="000000"/>
                          </a:solidFill>
                          <a:effectLst/>
                          <a:latin typeface="Franklin Gothic Book" panose="020B0503020102020204" pitchFamily="34" charset="0"/>
                        </a:rPr>
                        <a:t>De 18 a 34 años</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37,1</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72734433"/>
                  </a:ext>
                </a:extLst>
              </a:tr>
              <a:tr h="226102">
                <a:tc>
                  <a:txBody>
                    <a:bodyPr/>
                    <a:lstStyle/>
                    <a:p>
                      <a:pPr algn="l" fontAlgn="ctr"/>
                      <a:r>
                        <a:rPr lang="es-419" sz="1600" b="0" i="0" u="none" strike="noStrike">
                          <a:solidFill>
                            <a:srgbClr val="000000"/>
                          </a:solidFill>
                          <a:effectLst/>
                          <a:latin typeface="Franklin Gothic Book" panose="020B0503020102020204" pitchFamily="34" charset="0"/>
                        </a:rPr>
                        <a:t>De 35 a 49 años</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26,5</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734834198"/>
                  </a:ext>
                </a:extLst>
              </a:tr>
              <a:tr h="235523">
                <a:tc>
                  <a:txBody>
                    <a:bodyPr/>
                    <a:lstStyle/>
                    <a:p>
                      <a:pPr algn="l" fontAlgn="ctr"/>
                      <a:r>
                        <a:rPr lang="es-419" sz="1600" b="0" i="0" u="none" strike="noStrike">
                          <a:solidFill>
                            <a:srgbClr val="000000"/>
                          </a:solidFill>
                          <a:effectLst/>
                          <a:latin typeface="Franklin Gothic Book" panose="020B0503020102020204" pitchFamily="34" charset="0"/>
                        </a:rPr>
                        <a:t>De 50 y más años</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36,4</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8475705"/>
                  </a:ext>
                </a:extLst>
              </a:tr>
              <a:tr h="235523">
                <a:tc>
                  <a:txBody>
                    <a:bodyPr/>
                    <a:lstStyle/>
                    <a:p>
                      <a:pPr algn="l" fontAlgn="ctr"/>
                      <a:r>
                        <a:rPr lang="es-419" sz="1600" b="1" i="0" u="none" strike="noStrike">
                          <a:solidFill>
                            <a:schemeClr val="bg1"/>
                          </a:solidFill>
                          <a:effectLst/>
                          <a:latin typeface="Franklin Gothic Book" panose="020B0503020102020204" pitchFamily="34" charset="0"/>
                        </a:rPr>
                        <a:t>Educación</a:t>
                      </a:r>
                      <a:endParaRPr lang="es-CR" sz="1600" b="1" i="0" u="none" strike="noStrike">
                        <a:solidFill>
                          <a:schemeClr val="bg1"/>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B7B7B"/>
                    </a:solidFill>
                  </a:tcPr>
                </a:tc>
                <a:tc>
                  <a:txBody>
                    <a:bodyPr/>
                    <a:lstStyle/>
                    <a:p>
                      <a:pPr algn="l" fontAlgn="ctr"/>
                      <a:r>
                        <a:rPr lang="es-CR" sz="1600" b="0" i="0" u="none" strike="noStrike">
                          <a:solidFill>
                            <a:srgbClr val="000000"/>
                          </a:solidFill>
                          <a:effectLst/>
                          <a:latin typeface="Franklin Gothic Book" panose="020B0503020102020204" pitchFamily="34" charset="0"/>
                        </a:rPr>
                        <a:t> </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B7B7B"/>
                    </a:solidFill>
                  </a:tcPr>
                </a:tc>
                <a:extLst>
                  <a:ext uri="{0D108BD9-81ED-4DB2-BD59-A6C34878D82A}">
                    <a16:rowId xmlns:a16="http://schemas.microsoft.com/office/drawing/2014/main" val="1156424734"/>
                  </a:ext>
                </a:extLst>
              </a:tr>
              <a:tr h="226102">
                <a:tc>
                  <a:txBody>
                    <a:bodyPr/>
                    <a:lstStyle/>
                    <a:p>
                      <a:pPr algn="l" fontAlgn="ctr"/>
                      <a:r>
                        <a:rPr lang="es-419" sz="1600" b="0" i="0" u="none" strike="noStrike">
                          <a:solidFill>
                            <a:srgbClr val="000000"/>
                          </a:solidFill>
                          <a:effectLst/>
                          <a:latin typeface="Franklin Gothic Book" panose="020B0503020102020204" pitchFamily="34" charset="0"/>
                        </a:rPr>
                        <a:t>Primaria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39,3</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701783409"/>
                  </a:ext>
                </a:extLst>
              </a:tr>
              <a:tr h="226102">
                <a:tc>
                  <a:txBody>
                    <a:bodyPr/>
                    <a:lstStyle/>
                    <a:p>
                      <a:pPr algn="l" fontAlgn="ctr"/>
                      <a:r>
                        <a:rPr lang="es-419" sz="1600" b="0" i="0" u="none" strike="noStrike">
                          <a:solidFill>
                            <a:srgbClr val="000000"/>
                          </a:solidFill>
                          <a:effectLst/>
                          <a:latin typeface="Franklin Gothic Book" panose="020B0503020102020204" pitchFamily="34" charset="0"/>
                        </a:rPr>
                        <a:t>Secundaria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37,7</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440321323"/>
                  </a:ext>
                </a:extLst>
              </a:tr>
              <a:tr h="235523">
                <a:tc>
                  <a:txBody>
                    <a:bodyPr/>
                    <a:lstStyle/>
                    <a:p>
                      <a:pPr algn="l" fontAlgn="ctr"/>
                      <a:r>
                        <a:rPr lang="es-419" sz="1600" b="0" i="0" u="none" strike="noStrike">
                          <a:solidFill>
                            <a:srgbClr val="000000"/>
                          </a:solidFill>
                          <a:effectLst/>
                          <a:latin typeface="Franklin Gothic Book" panose="020B0503020102020204" pitchFamily="34" charset="0"/>
                        </a:rPr>
                        <a:t>Universitaria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23</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8201655"/>
                  </a:ext>
                </a:extLst>
              </a:tr>
              <a:tr h="235523">
                <a:tc>
                  <a:txBody>
                    <a:bodyPr/>
                    <a:lstStyle/>
                    <a:p>
                      <a:pPr algn="l" fontAlgn="ctr"/>
                      <a:r>
                        <a:rPr lang="es-CR" sz="1600" b="1" i="0" u="none" strike="noStrike">
                          <a:solidFill>
                            <a:schemeClr val="bg1"/>
                          </a:solidFill>
                          <a:effectLst/>
                          <a:latin typeface="+mn-lt"/>
                        </a:rPr>
                        <a:t>Percepción de la condición económica del hogar</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B7B7B"/>
                    </a:solidFill>
                  </a:tcPr>
                </a:tc>
                <a:tc>
                  <a:txBody>
                    <a:bodyPr/>
                    <a:lstStyle/>
                    <a:p>
                      <a:pPr algn="l" fontAlgn="ctr"/>
                      <a:r>
                        <a:rPr lang="es-CR" sz="1600" b="0" i="0" u="none" strike="noStrike">
                          <a:solidFill>
                            <a:srgbClr val="000000"/>
                          </a:solidFill>
                          <a:effectLst/>
                          <a:latin typeface="Franklin Gothic Book" panose="020B0503020102020204" pitchFamily="34" charset="0"/>
                        </a:rPr>
                        <a:t> </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B7B7B"/>
                    </a:solidFill>
                  </a:tcPr>
                </a:tc>
                <a:extLst>
                  <a:ext uri="{0D108BD9-81ED-4DB2-BD59-A6C34878D82A}">
                    <a16:rowId xmlns:a16="http://schemas.microsoft.com/office/drawing/2014/main" val="3833721196"/>
                  </a:ext>
                </a:extLst>
              </a:tr>
              <a:tr h="226102">
                <a:tc>
                  <a:txBody>
                    <a:bodyPr/>
                    <a:lstStyle/>
                    <a:p>
                      <a:pPr algn="l" fontAlgn="ctr"/>
                      <a:r>
                        <a:rPr lang="es-419" sz="1600" b="0" i="0" u="none" strike="noStrike">
                          <a:solidFill>
                            <a:srgbClr val="000000"/>
                          </a:solidFill>
                          <a:effectLst/>
                          <a:latin typeface="Franklin Gothic Book" panose="020B0503020102020204" pitchFamily="34" charset="0"/>
                        </a:rPr>
                        <a:t>Muy baja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8,2</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922463689"/>
                  </a:ext>
                </a:extLst>
              </a:tr>
              <a:tr h="226102">
                <a:tc>
                  <a:txBody>
                    <a:bodyPr/>
                    <a:lstStyle/>
                    <a:p>
                      <a:pPr algn="l" fontAlgn="ctr"/>
                      <a:r>
                        <a:rPr lang="es-419" sz="1600" b="0" i="0" u="none" strike="noStrike">
                          <a:solidFill>
                            <a:srgbClr val="000000"/>
                          </a:solidFill>
                          <a:effectLst/>
                          <a:latin typeface="Franklin Gothic Book" panose="020B0503020102020204" pitchFamily="34" charset="0"/>
                        </a:rPr>
                        <a:t>Baja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27,2</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751308886"/>
                  </a:ext>
                </a:extLst>
              </a:tr>
              <a:tr h="226102">
                <a:tc>
                  <a:txBody>
                    <a:bodyPr/>
                    <a:lstStyle/>
                    <a:p>
                      <a:pPr algn="l" fontAlgn="ctr"/>
                      <a:r>
                        <a:rPr lang="es-419" sz="1600" b="0" i="0" u="none" strike="noStrike">
                          <a:solidFill>
                            <a:srgbClr val="000000"/>
                          </a:solidFill>
                          <a:effectLst/>
                          <a:latin typeface="Franklin Gothic Book" panose="020B0503020102020204" pitchFamily="34" charset="0"/>
                        </a:rPr>
                        <a:t>Media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46,1</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116221674"/>
                  </a:ext>
                </a:extLst>
              </a:tr>
              <a:tr h="235523">
                <a:tc>
                  <a:txBody>
                    <a:bodyPr/>
                    <a:lstStyle/>
                    <a:p>
                      <a:pPr algn="l" fontAlgn="ctr"/>
                      <a:r>
                        <a:rPr lang="es-419" sz="1600" b="0" i="0" u="none" strike="noStrike">
                          <a:solidFill>
                            <a:srgbClr val="000000"/>
                          </a:solidFill>
                          <a:effectLst/>
                          <a:latin typeface="Franklin Gothic Book" panose="020B0503020102020204" pitchFamily="34" charset="0"/>
                        </a:rPr>
                        <a:t>Alta</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18,5</a:t>
                      </a:r>
                      <a:endParaRPr lang="es-CR" sz="1600" b="0" i="0" u="none" strike="noStrike">
                        <a:solidFill>
                          <a:srgbClr val="000000"/>
                        </a:solidFill>
                        <a:effectLst/>
                        <a:latin typeface="Franklin Gothic Book" panose="020B0503020102020204" pitchFamily="34" charset="0"/>
                      </a:endParaRP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691211476"/>
                  </a:ext>
                </a:extLst>
              </a:tr>
            </a:tbl>
          </a:graphicData>
        </a:graphic>
      </p:graphicFrame>
      <p:sp>
        <p:nvSpPr>
          <p:cNvPr id="17" name="CuadroTexto 16">
            <a:extLst>
              <a:ext uri="{FF2B5EF4-FFF2-40B4-BE49-F238E27FC236}">
                <a16:creationId xmlns:a16="http://schemas.microsoft.com/office/drawing/2014/main" id="{F6CE0740-79DA-4601-891D-E462E73284E7}"/>
              </a:ext>
            </a:extLst>
          </p:cNvPr>
          <p:cNvSpPr txBox="1"/>
          <p:nvPr/>
        </p:nvSpPr>
        <p:spPr>
          <a:xfrm>
            <a:off x="1009627" y="6216882"/>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ítulo 1">
            <a:extLst>
              <a:ext uri="{FF2B5EF4-FFF2-40B4-BE49-F238E27FC236}">
                <a16:creationId xmlns:a16="http://schemas.microsoft.com/office/drawing/2014/main" id="{AB672B85-C7C1-40ED-80DC-01E1ABE507AD}"/>
              </a:ext>
            </a:extLst>
          </p:cNvPr>
          <p:cNvSpPr>
            <a:spLocks noGrp="1" noChangeArrowheads="1"/>
          </p:cNvSpPr>
          <p:nvPr>
            <p:ph type="title"/>
          </p:nvPr>
        </p:nvSpPr>
        <p:spPr bwMode="auto">
          <a:xfrm>
            <a:off x="601663" y="717550"/>
            <a:ext cx="5665787" cy="2852738"/>
          </a:xfrm>
        </p:spPr>
        <p:txBody>
          <a:bodyPr wrap="square" numCol="1" anchorCtr="0" compatLnSpc="1">
            <a:prstTxWarp prst="textNoShape">
              <a:avLst/>
            </a:prstTxWarp>
          </a:bodyPr>
          <a:lstStyle/>
          <a:p>
            <a:r>
              <a:rPr lang="es-CR" altLang="es-CR"/>
              <a:t>Percepción de la seguridad en Costa Rica.</a:t>
            </a:r>
          </a:p>
        </p:txBody>
      </p:sp>
      <p:pic>
        <p:nvPicPr>
          <p:cNvPr id="3" name="Imagen 2" descr="Logotipo, nombre de la empresa&#10;&#10;Descripción generada automáticamente">
            <a:extLst>
              <a:ext uri="{FF2B5EF4-FFF2-40B4-BE49-F238E27FC236}">
                <a16:creationId xmlns:a16="http://schemas.microsoft.com/office/drawing/2014/main" id="{DE2F0B1C-D6FA-4956-9ED6-8F0E70F5EA2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78450" y="4973649"/>
            <a:ext cx="1476000" cy="1225080"/>
          </a:xfrm>
          <a:prstGeom prst="rect">
            <a:avLst/>
          </a:prstGeom>
        </p:spPr>
      </p:pic>
    </p:spTree>
    <p:extLst>
      <p:ext uri="{BB962C8B-B14F-4D97-AF65-F5344CB8AC3E}">
        <p14:creationId xmlns:p14="http://schemas.microsoft.com/office/powerpoint/2010/main" val="3181843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840050" y="1322198"/>
            <a:ext cx="8674100" cy="4854765"/>
          </a:xfrm>
        </p:spPr>
        <p:txBody>
          <a:bodyPr/>
          <a:lstStyle/>
          <a:p>
            <a:pPr marL="0" indent="0" algn="ctr" defTabSz="822790" fontAlgn="auto">
              <a:spcAft>
                <a:spcPts val="0"/>
              </a:spcAft>
              <a:buNone/>
              <a:defRPr/>
            </a:pPr>
            <a:r>
              <a:rPr lang="es-CR" sz="1800"/>
              <a:t>Costa Rica: Distribución porcentual de la población según percepción sobre vivir de manera segura en el país.</a:t>
            </a:r>
          </a:p>
          <a:p>
            <a:pPr marL="205698" indent="-205698" defTabSz="822790" fontAlgn="auto">
              <a:spcAft>
                <a:spcPts val="0"/>
              </a:spcAft>
              <a:defRPr/>
            </a:pPr>
            <a:endParaRPr lang="es-CR" sz="2519"/>
          </a:p>
        </p:txBody>
      </p:sp>
      <p:graphicFrame>
        <p:nvGraphicFramePr>
          <p:cNvPr id="8" name="Gráfico 7">
            <a:extLst>
              <a:ext uri="{FF2B5EF4-FFF2-40B4-BE49-F238E27FC236}">
                <a16:creationId xmlns:a16="http://schemas.microsoft.com/office/drawing/2014/main" id="{958574D6-C393-4507-852A-21257BBCA231}"/>
              </a:ext>
            </a:extLst>
          </p:cNvPr>
          <p:cNvGraphicFramePr>
            <a:graphicFrameLocks noChangeAspect="1"/>
          </p:cNvGraphicFramePr>
          <p:nvPr>
            <p:extLst>
              <p:ext uri="{D42A27DB-BD31-4B8C-83A1-F6EECF244321}">
                <p14:modId xmlns:p14="http://schemas.microsoft.com/office/powerpoint/2010/main" val="1939066872"/>
              </p:ext>
            </p:extLst>
          </p:nvPr>
        </p:nvGraphicFramePr>
        <p:xfrm>
          <a:off x="1757099" y="2088107"/>
          <a:ext cx="7386347" cy="3965302"/>
        </p:xfrm>
        <a:graphic>
          <a:graphicData uri="http://schemas.openxmlformats.org/drawingml/2006/chart">
            <c:chart xmlns:c="http://schemas.openxmlformats.org/drawingml/2006/chart" xmlns:r="http://schemas.openxmlformats.org/officeDocument/2006/relationships" r:id="rId2"/>
          </a:graphicData>
        </a:graphic>
      </p:graphicFrame>
      <p:sp>
        <p:nvSpPr>
          <p:cNvPr id="9" name="CuadroTexto 8">
            <a:extLst>
              <a:ext uri="{FF2B5EF4-FFF2-40B4-BE49-F238E27FC236}">
                <a16:creationId xmlns:a16="http://schemas.microsoft.com/office/drawing/2014/main" id="{D0211E83-DE29-483E-BB09-5BF35762E009}"/>
              </a:ext>
            </a:extLst>
          </p:cNvPr>
          <p:cNvSpPr txBox="1"/>
          <p:nvPr/>
        </p:nvSpPr>
        <p:spPr>
          <a:xfrm>
            <a:off x="1757100" y="6050002"/>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
        <p:nvSpPr>
          <p:cNvPr id="7" name="Título 1">
            <a:extLst>
              <a:ext uri="{FF2B5EF4-FFF2-40B4-BE49-F238E27FC236}">
                <a16:creationId xmlns:a16="http://schemas.microsoft.com/office/drawing/2014/main" id="{C87CAF1B-22F0-E44D-832C-485723AA4A9E}"/>
              </a:ext>
            </a:extLst>
          </p:cNvPr>
          <p:cNvSpPr txBox="1">
            <a:spLocks/>
          </p:cNvSpPr>
          <p:nvPr/>
        </p:nvSpPr>
        <p:spPr>
          <a:xfrm>
            <a:off x="838199" y="-3365"/>
            <a:ext cx="10544034" cy="1325563"/>
          </a:xfrm>
          <a:prstGeom prst="rect">
            <a:avLst/>
          </a:prstGeom>
        </p:spPr>
        <p:txBody>
          <a:bodyPr vert="horz" lIns="91440" tIns="45720" rIns="91440" bIns="45720" rtlCol="0" anchor="ctr">
            <a:normAutofit/>
          </a:bodyPr>
          <a:lstStyle>
            <a:lvl1pPr algn="l" defTabSz="822325" rtl="0" eaLnBrk="1" fontAlgn="base" hangingPunct="1">
              <a:lnSpc>
                <a:spcPct val="90000"/>
              </a:lnSpc>
              <a:spcBef>
                <a:spcPct val="0"/>
              </a:spcBef>
              <a:spcAft>
                <a:spcPct val="0"/>
              </a:spcAft>
              <a:defRPr sz="3900" kern="1200">
                <a:solidFill>
                  <a:srgbClr val="D16266"/>
                </a:solidFill>
                <a:latin typeface="+mj-lt"/>
                <a:ea typeface="+mj-ea"/>
                <a:cs typeface="+mj-cs"/>
              </a:defRPr>
            </a:lvl1pPr>
            <a:lvl2pPr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2pPr>
            <a:lvl3pPr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3pPr>
            <a:lvl4pPr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4pPr>
            <a:lvl5pPr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5pPr>
            <a:lvl6pPr marL="457200"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6pPr>
            <a:lvl7pPr marL="914400"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7pPr>
            <a:lvl8pPr marL="1371600"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8pPr>
            <a:lvl9pPr marL="1828800" algn="l" defTabSz="822325" rtl="0" eaLnBrk="1" fontAlgn="base" hangingPunct="1">
              <a:lnSpc>
                <a:spcPct val="90000"/>
              </a:lnSpc>
              <a:spcBef>
                <a:spcPct val="0"/>
              </a:spcBef>
              <a:spcAft>
                <a:spcPct val="0"/>
              </a:spcAft>
              <a:defRPr sz="3900">
                <a:solidFill>
                  <a:srgbClr val="D16266"/>
                </a:solidFill>
                <a:latin typeface="Franklin Gothic Medium" panose="020B0603020102020204" pitchFamily="34" charset="0"/>
              </a:defRPr>
            </a:lvl9pPr>
          </a:lstStyle>
          <a:p>
            <a:pPr defTabSz="822790" fontAlgn="auto">
              <a:spcAft>
                <a:spcPts val="0"/>
              </a:spcAft>
              <a:defRPr/>
            </a:pPr>
            <a:r>
              <a:rPr lang="es-CR" sz="3200"/>
              <a:t>Percepción de la seguridad en Costa Rica</a:t>
            </a:r>
          </a:p>
        </p:txBody>
      </p:sp>
    </p:spTree>
    <p:extLst>
      <p:ext uri="{BB962C8B-B14F-4D97-AF65-F5344CB8AC3E}">
        <p14:creationId xmlns:p14="http://schemas.microsoft.com/office/powerpoint/2010/main" val="1690649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38200" y="39368"/>
            <a:ext cx="10148248" cy="1325563"/>
          </a:xfrm>
        </p:spPr>
        <p:txBody>
          <a:bodyPr/>
          <a:lstStyle/>
          <a:p>
            <a:pPr defTabSz="822790" fontAlgn="auto">
              <a:spcAft>
                <a:spcPts val="0"/>
              </a:spcAft>
              <a:defRPr/>
            </a:pPr>
            <a:r>
              <a:rPr lang="es-CR" sz="3959"/>
              <a:t>Percepción de la seguridad en Costa Rica.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906798" y="1055891"/>
            <a:ext cx="9415298" cy="4351338"/>
          </a:xfrm>
        </p:spPr>
        <p:txBody>
          <a:bodyPr/>
          <a:lstStyle/>
          <a:p>
            <a:pPr marL="0" indent="0" algn="ctr" defTabSz="822790" fontAlgn="auto">
              <a:spcAft>
                <a:spcPts val="0"/>
              </a:spcAft>
              <a:buNone/>
              <a:defRPr/>
            </a:pPr>
            <a:r>
              <a:rPr lang="es-CR" sz="1800"/>
              <a:t>Costa Rica: Distribución porcentual de razones por las que considera que vive de manera segura o no en el país, 2019. n=997.</a:t>
            </a:r>
          </a:p>
          <a:p>
            <a:pPr marL="205698" indent="-205698" defTabSz="822790" fontAlgn="auto">
              <a:spcAft>
                <a:spcPts val="0"/>
              </a:spcAft>
              <a:defRPr/>
            </a:pPr>
            <a:endParaRPr lang="es-CR" sz="2519"/>
          </a:p>
        </p:txBody>
      </p:sp>
      <p:sp>
        <p:nvSpPr>
          <p:cNvPr id="6" name="CuadroTexto 5">
            <a:extLst>
              <a:ext uri="{FF2B5EF4-FFF2-40B4-BE49-F238E27FC236}">
                <a16:creationId xmlns:a16="http://schemas.microsoft.com/office/drawing/2014/main" id="{B4F156E2-14F0-4C95-A6D5-2CA5BDF080F5}"/>
              </a:ext>
            </a:extLst>
          </p:cNvPr>
          <p:cNvSpPr txBox="1"/>
          <p:nvPr/>
        </p:nvSpPr>
        <p:spPr>
          <a:xfrm>
            <a:off x="906798" y="6285252"/>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graphicFrame>
        <p:nvGraphicFramePr>
          <p:cNvPr id="8" name="Tabla 7">
            <a:extLst>
              <a:ext uri="{FF2B5EF4-FFF2-40B4-BE49-F238E27FC236}">
                <a16:creationId xmlns:a16="http://schemas.microsoft.com/office/drawing/2014/main" id="{25B02DBE-747F-4835-A206-BAF7323AA2FD}"/>
              </a:ext>
            </a:extLst>
          </p:cNvPr>
          <p:cNvGraphicFramePr>
            <a:graphicFrameLocks noGrp="1"/>
          </p:cNvGraphicFramePr>
          <p:nvPr>
            <p:extLst>
              <p:ext uri="{D42A27DB-BD31-4B8C-83A1-F6EECF244321}">
                <p14:modId xmlns:p14="http://schemas.microsoft.com/office/powerpoint/2010/main" val="2040386095"/>
              </p:ext>
            </p:extLst>
          </p:nvPr>
        </p:nvGraphicFramePr>
        <p:xfrm>
          <a:off x="906798" y="1761030"/>
          <a:ext cx="9056715" cy="4128453"/>
        </p:xfrm>
        <a:graphic>
          <a:graphicData uri="http://schemas.openxmlformats.org/drawingml/2006/table">
            <a:tbl>
              <a:tblPr firstRow="1" firstCol="1" bandRow="1"/>
              <a:tblGrid>
                <a:gridCol w="2089084">
                  <a:extLst>
                    <a:ext uri="{9D8B030D-6E8A-4147-A177-3AD203B41FA5}">
                      <a16:colId xmlns:a16="http://schemas.microsoft.com/office/drawing/2014/main" val="2022668075"/>
                    </a:ext>
                  </a:extLst>
                </a:gridCol>
                <a:gridCol w="5957388">
                  <a:extLst>
                    <a:ext uri="{9D8B030D-6E8A-4147-A177-3AD203B41FA5}">
                      <a16:colId xmlns:a16="http://schemas.microsoft.com/office/drawing/2014/main" val="1798988568"/>
                    </a:ext>
                  </a:extLst>
                </a:gridCol>
                <a:gridCol w="1010243">
                  <a:extLst>
                    <a:ext uri="{9D8B030D-6E8A-4147-A177-3AD203B41FA5}">
                      <a16:colId xmlns:a16="http://schemas.microsoft.com/office/drawing/2014/main" val="3617954713"/>
                    </a:ext>
                  </a:extLst>
                </a:gridCol>
              </a:tblGrid>
              <a:tr h="193860">
                <a:tc>
                  <a:txBody>
                    <a:bodyPr/>
                    <a:lstStyle/>
                    <a:p>
                      <a:pPr algn="ctr">
                        <a:lnSpc>
                          <a:spcPct val="107000"/>
                        </a:lnSpc>
                        <a:spcAft>
                          <a:spcPts val="800"/>
                        </a:spcAft>
                      </a:pPr>
                      <a:r>
                        <a:rPr lang="es-419" sz="1600" b="1" i="1">
                          <a:solidFill>
                            <a:srgbClr val="000000"/>
                          </a:solidFill>
                          <a:effectLst/>
                          <a:latin typeface="Calibri Light" panose="020F0302020204030204" pitchFamily="34" charset="0"/>
                          <a:ea typeface="Times New Roman" panose="02020603050405020304" pitchFamily="18" charset="0"/>
                          <a:cs typeface="Arial" panose="020B0604020202020204" pitchFamily="34" charset="0"/>
                        </a:rPr>
                        <a:t>Vive seguro</a:t>
                      </a:r>
                      <a:endParaRPr lang="es-CR"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b="1" i="1">
                          <a:solidFill>
                            <a:srgbClr val="000000"/>
                          </a:solidFill>
                          <a:effectLst/>
                          <a:latin typeface="Calibri Light" panose="020F0302020204030204" pitchFamily="34" charset="0"/>
                          <a:ea typeface="Times New Roman" panose="02020603050405020304" pitchFamily="18" charset="0"/>
                          <a:cs typeface="Arial" panose="020B0604020202020204" pitchFamily="34" charset="0"/>
                        </a:rPr>
                        <a:t>Razones</a:t>
                      </a:r>
                      <a:endParaRPr lang="es-CR"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600" b="1">
                          <a:solidFill>
                            <a:srgbClr val="000000"/>
                          </a:solidFill>
                          <a:effectLst/>
                          <a:latin typeface="Calibri Light" panose="020F0302020204030204" pitchFamily="34" charset="0"/>
                          <a:ea typeface="Times New Roman" panose="02020603050405020304" pitchFamily="18" charset="0"/>
                          <a:cs typeface="Arial" panose="020B0604020202020204" pitchFamily="34" charset="0"/>
                        </a:rPr>
                        <a:t>%</a:t>
                      </a:r>
                      <a:endParaRPr lang="es-CR"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5261743"/>
                  </a:ext>
                </a:extLst>
              </a:tr>
              <a:tr h="230367">
                <a:tc rowSpan="9">
                  <a:txBody>
                    <a:bodyPr/>
                    <a:lstStyle/>
                    <a:p>
                      <a:pPr algn="ctr">
                        <a:lnSpc>
                          <a:spcPct val="107000"/>
                        </a:lnSpc>
                        <a:spcAft>
                          <a:spcPts val="800"/>
                        </a:spcAft>
                      </a:pPr>
                      <a:r>
                        <a:rPr lang="es-419" sz="1800" b="1">
                          <a:solidFill>
                            <a:srgbClr val="000000"/>
                          </a:solidFill>
                          <a:effectLst/>
                          <a:latin typeface="+mn-lt"/>
                          <a:ea typeface="Times New Roman" panose="02020603050405020304" pitchFamily="18" charset="0"/>
                          <a:cs typeface="Arial" panose="020B0604020202020204" pitchFamily="34" charset="0"/>
                        </a:rPr>
                        <a:t>No, no vivo de forma segura en Costa Rica.</a:t>
                      </a:r>
                      <a:br>
                        <a:rPr lang="es-419" sz="1800" b="1">
                          <a:solidFill>
                            <a:srgbClr val="000000"/>
                          </a:solidFill>
                          <a:effectLst/>
                          <a:latin typeface="+mn-lt"/>
                          <a:ea typeface="Times New Roman" panose="02020603050405020304" pitchFamily="18" charset="0"/>
                          <a:cs typeface="Arial" panose="020B0604020202020204" pitchFamily="34" charset="0"/>
                        </a:rPr>
                      </a:br>
                      <a:r>
                        <a:rPr lang="es-419" sz="1800" b="1">
                          <a:solidFill>
                            <a:srgbClr val="000000"/>
                          </a:solidFill>
                          <a:effectLst/>
                          <a:latin typeface="+mn-lt"/>
                          <a:ea typeface="Times New Roman" panose="02020603050405020304" pitchFamily="18" charset="0"/>
                          <a:cs typeface="Arial" panose="020B0604020202020204" pitchFamily="34" charset="0"/>
                        </a:rPr>
                        <a:t>n=689</a:t>
                      </a:r>
                      <a:endParaRPr lang="es-CR" sz="18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2B1CD"/>
                    </a:solidFill>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Hay mucha delincuencia, inseguridad y violencia en el país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63,3</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09919050"/>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Hay mucha desconfianza, nunca se está seguro</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10,0</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4135248863"/>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Las calles dan miedo</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7,6</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3375049920"/>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Hacen falta más policías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6,6</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959395456"/>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Falta de políticas públicas para la seguridad y leyes más duras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4,3</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805649422"/>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Inseguridad delimitada al barrio o comunidad</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3,8</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3922453396"/>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Experiencias personales de violencia e inseguridad</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1,7</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118561472"/>
                  </a:ext>
                </a:extLst>
              </a:tr>
              <a:tr h="209393">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Otros</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2,7</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232239007"/>
                  </a:ext>
                </a:extLst>
              </a:tr>
              <a:tr h="230367">
                <a:tc vMerge="1">
                  <a:txBody>
                    <a:bodyPr/>
                    <a:lstStyle/>
                    <a:p>
                      <a:endParaRPr lang="es-CR"/>
                    </a:p>
                  </a:txBody>
                  <a:tcPr/>
                </a:tc>
                <a:tc>
                  <a:txBody>
                    <a:bodyPr/>
                    <a:lstStyle/>
                    <a:p>
                      <a:pPr>
                        <a:lnSpc>
                          <a:spcPct val="107000"/>
                        </a:lnSpc>
                        <a:spcAft>
                          <a:spcPts val="800"/>
                        </a:spcAft>
                      </a:pPr>
                      <a:r>
                        <a:rPr lang="es-419" sz="1600" b="1">
                          <a:solidFill>
                            <a:srgbClr val="000000"/>
                          </a:solidFill>
                          <a:effectLst/>
                          <a:latin typeface="+mn-lt"/>
                          <a:ea typeface="Times New Roman" panose="02020603050405020304" pitchFamily="18" charset="0"/>
                          <a:cs typeface="Arial" panose="020B0604020202020204" pitchFamily="34" charset="0"/>
                        </a:rPr>
                        <a:t>Total</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400" b="1">
                          <a:solidFill>
                            <a:srgbClr val="000000"/>
                          </a:solidFill>
                          <a:effectLst/>
                          <a:latin typeface="+mn-lt"/>
                          <a:ea typeface="Times New Roman" panose="02020603050405020304" pitchFamily="18" charset="0"/>
                          <a:cs typeface="Arial" panose="020B0604020202020204" pitchFamily="34" charset="0"/>
                        </a:rPr>
                        <a:t>100,0</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138447"/>
                  </a:ext>
                </a:extLst>
              </a:tr>
              <a:tr h="230367">
                <a:tc rowSpan="7">
                  <a:txBody>
                    <a:bodyPr/>
                    <a:lstStyle/>
                    <a:p>
                      <a:pPr algn="ctr">
                        <a:lnSpc>
                          <a:spcPct val="107000"/>
                        </a:lnSpc>
                        <a:spcAft>
                          <a:spcPts val="800"/>
                        </a:spcAft>
                      </a:pPr>
                      <a:r>
                        <a:rPr lang="es-419" sz="1800" b="1">
                          <a:solidFill>
                            <a:srgbClr val="000000"/>
                          </a:solidFill>
                          <a:effectLst/>
                          <a:latin typeface="+mn-lt"/>
                          <a:ea typeface="Times New Roman" panose="02020603050405020304" pitchFamily="18" charset="0"/>
                          <a:cs typeface="Arial" panose="020B0604020202020204" pitchFamily="34" charset="0"/>
                        </a:rPr>
                        <a:t>Sí, vivo de forma segura en Costa Rica.</a:t>
                      </a:r>
                      <a:br>
                        <a:rPr lang="es-419" sz="1800" b="1">
                          <a:solidFill>
                            <a:srgbClr val="000000"/>
                          </a:solidFill>
                          <a:effectLst/>
                          <a:latin typeface="+mn-lt"/>
                          <a:ea typeface="Times New Roman" panose="02020603050405020304" pitchFamily="18" charset="0"/>
                          <a:cs typeface="Arial" panose="020B0604020202020204" pitchFamily="34" charset="0"/>
                        </a:rPr>
                      </a:br>
                      <a:r>
                        <a:rPr lang="es-419" sz="1800" b="1">
                          <a:solidFill>
                            <a:srgbClr val="000000"/>
                          </a:solidFill>
                          <a:effectLst/>
                          <a:latin typeface="+mn-lt"/>
                          <a:ea typeface="Times New Roman" panose="02020603050405020304" pitchFamily="18" charset="0"/>
                          <a:cs typeface="Arial" panose="020B0604020202020204" pitchFamily="34" charset="0"/>
                        </a:rPr>
                        <a:t>n=308</a:t>
                      </a:r>
                      <a:endParaRPr lang="es-CR" sz="18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797979"/>
                    </a:solidFill>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Vivo en un lugar donde no hay problemas, es muy seguro</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43,7</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19437001"/>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Nunca he tenido un incidente</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26,4</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3333728334"/>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Costa Rica es un país pacífico</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12,3</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1050549386"/>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Tomo acciones para tener seguridad</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7,7</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635167565"/>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Eficiencia de la policía y las instituciones públicas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6,8</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1212004185"/>
                  </a:ext>
                </a:extLst>
              </a:tr>
              <a:tr h="230367">
                <a:tc vMerge="1">
                  <a:txBody>
                    <a:bodyPr/>
                    <a:lstStyle/>
                    <a:p>
                      <a:endParaRPr lang="es-CR"/>
                    </a:p>
                  </a:txBody>
                  <a:tcPr/>
                </a:tc>
                <a:tc>
                  <a:txBody>
                    <a:bodyPr/>
                    <a:lstStyle/>
                    <a:p>
                      <a:pPr>
                        <a:lnSpc>
                          <a:spcPct val="107000"/>
                        </a:lnSpc>
                        <a:spcAft>
                          <a:spcPts val="800"/>
                        </a:spcAft>
                      </a:pPr>
                      <a:r>
                        <a:rPr lang="es-419" sz="1600">
                          <a:solidFill>
                            <a:srgbClr val="000000"/>
                          </a:solidFill>
                          <a:effectLst/>
                          <a:latin typeface="+mn-lt"/>
                          <a:ea typeface="Times New Roman" panose="02020603050405020304" pitchFamily="18" charset="0"/>
                          <a:cs typeface="Arial" panose="020B0604020202020204" pitchFamily="34" charset="0"/>
                        </a:rPr>
                        <a:t>Otros</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07000"/>
                        </a:lnSpc>
                        <a:spcAft>
                          <a:spcPts val="800"/>
                        </a:spcAft>
                      </a:pPr>
                      <a:r>
                        <a:rPr lang="es-419" sz="1400">
                          <a:solidFill>
                            <a:srgbClr val="000000"/>
                          </a:solidFill>
                          <a:effectLst/>
                          <a:latin typeface="+mn-lt"/>
                          <a:ea typeface="Times New Roman" panose="02020603050405020304" pitchFamily="18" charset="0"/>
                          <a:cs typeface="Arial" panose="020B0604020202020204" pitchFamily="34" charset="0"/>
                        </a:rPr>
                        <a:t>3,2</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extLst>
                  <a:ext uri="{0D108BD9-81ED-4DB2-BD59-A6C34878D82A}">
                    <a16:rowId xmlns:a16="http://schemas.microsoft.com/office/drawing/2014/main" val="3424241127"/>
                  </a:ext>
                </a:extLst>
              </a:tr>
              <a:tr h="230367">
                <a:tc vMerge="1">
                  <a:txBody>
                    <a:bodyPr/>
                    <a:lstStyle/>
                    <a:p>
                      <a:endParaRPr lang="es-CR"/>
                    </a:p>
                  </a:txBody>
                  <a:tcPr/>
                </a:tc>
                <a:tc>
                  <a:txBody>
                    <a:bodyPr/>
                    <a:lstStyle/>
                    <a:p>
                      <a:pPr>
                        <a:lnSpc>
                          <a:spcPct val="107000"/>
                        </a:lnSpc>
                        <a:spcAft>
                          <a:spcPts val="800"/>
                        </a:spcAft>
                      </a:pPr>
                      <a:r>
                        <a:rPr lang="es-419" sz="1600" b="1">
                          <a:solidFill>
                            <a:srgbClr val="000000"/>
                          </a:solidFill>
                          <a:effectLst/>
                          <a:latin typeface="+mn-lt"/>
                          <a:ea typeface="Times New Roman" panose="02020603050405020304" pitchFamily="18" charset="0"/>
                          <a:cs typeface="Arial" panose="020B0604020202020204" pitchFamily="34" charset="0"/>
                        </a:rPr>
                        <a:t>Total</a:t>
                      </a:r>
                      <a:endParaRPr lang="es-CR" sz="16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algn="ctr">
                        <a:lnSpc>
                          <a:spcPct val="107000"/>
                        </a:lnSpc>
                        <a:spcAft>
                          <a:spcPts val="800"/>
                        </a:spcAft>
                      </a:pPr>
                      <a:r>
                        <a:rPr lang="es-419" sz="1400" b="1">
                          <a:solidFill>
                            <a:srgbClr val="000000"/>
                          </a:solidFill>
                          <a:effectLst/>
                          <a:latin typeface="+mn-lt"/>
                          <a:ea typeface="Times New Roman" panose="02020603050405020304" pitchFamily="18" charset="0"/>
                          <a:cs typeface="Arial" panose="020B0604020202020204" pitchFamily="34" charset="0"/>
                        </a:rPr>
                        <a:t>100,0</a:t>
                      </a:r>
                      <a:endParaRPr lang="es-CR" sz="2000">
                        <a:effectLst/>
                        <a:latin typeface="+mn-lt"/>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507251618"/>
                  </a:ext>
                </a:extLst>
              </a:tr>
            </a:tbl>
          </a:graphicData>
        </a:graphic>
      </p:graphicFrame>
    </p:spTree>
    <p:extLst>
      <p:ext uri="{BB962C8B-B14F-4D97-AF65-F5344CB8AC3E}">
        <p14:creationId xmlns:p14="http://schemas.microsoft.com/office/powerpoint/2010/main" val="2848642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AF1B-22F0-E44D-832C-485723AA4A9E}"/>
              </a:ext>
            </a:extLst>
          </p:cNvPr>
          <p:cNvSpPr>
            <a:spLocks noGrp="1"/>
          </p:cNvSpPr>
          <p:nvPr>
            <p:ph type="title"/>
          </p:nvPr>
        </p:nvSpPr>
        <p:spPr>
          <a:xfrm>
            <a:off x="840050" y="0"/>
            <a:ext cx="9629633" cy="1325563"/>
          </a:xfrm>
        </p:spPr>
        <p:txBody>
          <a:bodyPr>
            <a:normAutofit/>
          </a:bodyPr>
          <a:lstStyle/>
          <a:p>
            <a:pPr defTabSz="822790" fontAlgn="auto">
              <a:spcAft>
                <a:spcPts val="0"/>
              </a:spcAft>
              <a:defRPr/>
            </a:pPr>
            <a:r>
              <a:rPr lang="es-CR" sz="3200"/>
              <a:t>Percepción de la seguridad en Costa Rica</a:t>
            </a:r>
          </a:p>
        </p:txBody>
      </p:sp>
      <p:sp>
        <p:nvSpPr>
          <p:cNvPr id="3" name="Marcador de contenido 2">
            <a:extLst>
              <a:ext uri="{FF2B5EF4-FFF2-40B4-BE49-F238E27FC236}">
                <a16:creationId xmlns:a16="http://schemas.microsoft.com/office/drawing/2014/main" id="{FF876A22-EDFE-A84A-A8BC-D4E0BC9067F0}"/>
              </a:ext>
            </a:extLst>
          </p:cNvPr>
          <p:cNvSpPr>
            <a:spLocks noGrp="1"/>
          </p:cNvSpPr>
          <p:nvPr>
            <p:ph idx="1"/>
          </p:nvPr>
        </p:nvSpPr>
        <p:spPr>
          <a:xfrm>
            <a:off x="840050" y="1201003"/>
            <a:ext cx="9095520" cy="4975960"/>
          </a:xfrm>
        </p:spPr>
        <p:txBody>
          <a:bodyPr/>
          <a:lstStyle/>
          <a:p>
            <a:pPr marL="0" indent="0" algn="ctr" defTabSz="822790" fontAlgn="auto">
              <a:spcAft>
                <a:spcPts val="0"/>
              </a:spcAft>
              <a:buNone/>
              <a:defRPr/>
            </a:pPr>
            <a:r>
              <a:rPr lang="es-CR" sz="1800"/>
              <a:t>Costa Rica: Distribución porcentual de lugares en los que se siente seguro o segura.</a:t>
            </a:r>
          </a:p>
          <a:p>
            <a:pPr marL="205698" indent="-205698" defTabSz="822790" fontAlgn="auto">
              <a:spcAft>
                <a:spcPts val="0"/>
              </a:spcAft>
              <a:defRPr/>
            </a:pPr>
            <a:endParaRPr lang="es-CR" sz="2519"/>
          </a:p>
        </p:txBody>
      </p:sp>
      <p:graphicFrame>
        <p:nvGraphicFramePr>
          <p:cNvPr id="7" name="Tabla 6">
            <a:extLst>
              <a:ext uri="{FF2B5EF4-FFF2-40B4-BE49-F238E27FC236}">
                <a16:creationId xmlns:a16="http://schemas.microsoft.com/office/drawing/2014/main" id="{EA8C6958-8C05-41FD-8926-BBDF1804234E}"/>
              </a:ext>
            </a:extLst>
          </p:cNvPr>
          <p:cNvGraphicFramePr>
            <a:graphicFrameLocks noGrp="1"/>
          </p:cNvGraphicFramePr>
          <p:nvPr>
            <p:extLst>
              <p:ext uri="{D42A27DB-BD31-4B8C-83A1-F6EECF244321}">
                <p14:modId xmlns:p14="http://schemas.microsoft.com/office/powerpoint/2010/main" val="1939492549"/>
              </p:ext>
            </p:extLst>
          </p:nvPr>
        </p:nvGraphicFramePr>
        <p:xfrm>
          <a:off x="941693" y="1705964"/>
          <a:ext cx="8993876" cy="4194004"/>
        </p:xfrm>
        <a:graphic>
          <a:graphicData uri="http://schemas.openxmlformats.org/drawingml/2006/table">
            <a:tbl>
              <a:tblPr/>
              <a:tblGrid>
                <a:gridCol w="5588426">
                  <a:extLst>
                    <a:ext uri="{9D8B030D-6E8A-4147-A177-3AD203B41FA5}">
                      <a16:colId xmlns:a16="http://schemas.microsoft.com/office/drawing/2014/main" val="4126151059"/>
                    </a:ext>
                  </a:extLst>
                </a:gridCol>
                <a:gridCol w="1135150">
                  <a:extLst>
                    <a:ext uri="{9D8B030D-6E8A-4147-A177-3AD203B41FA5}">
                      <a16:colId xmlns:a16="http://schemas.microsoft.com/office/drawing/2014/main" val="2543377632"/>
                    </a:ext>
                  </a:extLst>
                </a:gridCol>
                <a:gridCol w="1135150">
                  <a:extLst>
                    <a:ext uri="{9D8B030D-6E8A-4147-A177-3AD203B41FA5}">
                      <a16:colId xmlns:a16="http://schemas.microsoft.com/office/drawing/2014/main" val="2313902187"/>
                    </a:ext>
                  </a:extLst>
                </a:gridCol>
                <a:gridCol w="1135150">
                  <a:extLst>
                    <a:ext uri="{9D8B030D-6E8A-4147-A177-3AD203B41FA5}">
                      <a16:colId xmlns:a16="http://schemas.microsoft.com/office/drawing/2014/main" val="721601577"/>
                    </a:ext>
                  </a:extLst>
                </a:gridCol>
              </a:tblGrid>
              <a:tr h="345238">
                <a:tc>
                  <a:txBody>
                    <a:bodyPr/>
                    <a:lstStyle/>
                    <a:p>
                      <a:pPr algn="l" fontAlgn="ctr"/>
                      <a:r>
                        <a:rPr lang="es-419" sz="1600" b="1" i="0" u="none" strike="noStrike" dirty="0">
                          <a:solidFill>
                            <a:schemeClr val="bg1"/>
                          </a:solidFill>
                          <a:effectLst/>
                          <a:latin typeface="Franklin Gothic Book" panose="020B0503020102020204" pitchFamily="34" charset="0"/>
                        </a:rPr>
                        <a:t>Sitios que frecuenta</a:t>
                      </a:r>
                    </a:p>
                  </a:txBody>
                  <a:tcPr marL="7620" marR="7620" marT="7620" marB="0" anchor="ctr">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600" b="1" i="0" u="none" strike="noStrike">
                          <a:solidFill>
                            <a:schemeClr val="bg1"/>
                          </a:solidFill>
                          <a:effectLst/>
                          <a:latin typeface="Franklin Gothic Book" panose="020B0503020102020204" pitchFamily="34" charset="0"/>
                        </a:rPr>
                        <a:t>Si</a:t>
                      </a:r>
                    </a:p>
                  </a:txBody>
                  <a:tcPr marL="7620" marR="7620" marT="7620" marB="0" anchor="ctr">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600" b="1" i="0" u="none" strike="noStrike">
                          <a:solidFill>
                            <a:schemeClr val="bg1"/>
                          </a:solidFill>
                          <a:effectLst/>
                          <a:latin typeface="Franklin Gothic Book" panose="020B0503020102020204" pitchFamily="34" charset="0"/>
                        </a:rPr>
                        <a:t>No</a:t>
                      </a:r>
                    </a:p>
                  </a:txBody>
                  <a:tcPr marL="7620" marR="7620" marT="7620" marB="0" anchor="ctr">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tc>
                  <a:txBody>
                    <a:bodyPr/>
                    <a:lstStyle/>
                    <a:p>
                      <a:pPr algn="ctr" fontAlgn="ctr"/>
                      <a:r>
                        <a:rPr lang="es-419" sz="1600" b="1" i="0" u="none" strike="noStrike">
                          <a:solidFill>
                            <a:schemeClr val="bg1"/>
                          </a:solidFill>
                          <a:effectLst/>
                          <a:latin typeface="Franklin Gothic Book" panose="020B0503020102020204" pitchFamily="34" charset="0"/>
                        </a:rPr>
                        <a:t>Total</a:t>
                      </a:r>
                    </a:p>
                  </a:txBody>
                  <a:tcPr marL="7620" marR="7620" marT="7620" marB="0" anchor="ctr">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97979"/>
                    </a:solidFill>
                  </a:tcPr>
                </a:tc>
                <a:extLst>
                  <a:ext uri="{0D108BD9-81ED-4DB2-BD59-A6C34878D82A}">
                    <a16:rowId xmlns:a16="http://schemas.microsoft.com/office/drawing/2014/main" val="2872660880"/>
                  </a:ext>
                </a:extLst>
              </a:tr>
              <a:tr h="319665">
                <a:tc>
                  <a:txBody>
                    <a:bodyPr/>
                    <a:lstStyle/>
                    <a:p>
                      <a:pPr algn="l" fontAlgn="b"/>
                      <a:r>
                        <a:rPr lang="es-419" sz="1600" b="0" i="0" u="none" strike="noStrike">
                          <a:solidFill>
                            <a:srgbClr val="000000"/>
                          </a:solidFill>
                          <a:effectLst/>
                          <a:latin typeface="Franklin Gothic Book" panose="020B0503020102020204" pitchFamily="34" charset="0"/>
                        </a:rPr>
                        <a:t>Casa de habitación</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89,9</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10,1</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41948924"/>
                  </a:ext>
                </a:extLst>
              </a:tr>
              <a:tr h="319665">
                <a:tc>
                  <a:txBody>
                    <a:bodyPr/>
                    <a:lstStyle/>
                    <a:p>
                      <a:pPr algn="l" fontAlgn="b"/>
                      <a:r>
                        <a:rPr lang="pt-BR" sz="1600" b="0" i="0" u="none" strike="noStrike" dirty="0">
                          <a:solidFill>
                            <a:srgbClr val="000000"/>
                          </a:solidFill>
                          <a:effectLst/>
                          <a:latin typeface="Franklin Gothic Book" panose="020B0503020102020204" pitchFamily="34" charset="0"/>
                        </a:rPr>
                        <a:t>Centros religiosos (templo, </a:t>
                      </a:r>
                      <a:r>
                        <a:rPr lang="pt-BR" sz="1600" b="0" i="0" u="none" strike="noStrike" dirty="0" err="1">
                          <a:solidFill>
                            <a:srgbClr val="000000"/>
                          </a:solidFill>
                          <a:effectLst/>
                          <a:latin typeface="Franklin Gothic Book" panose="020B0503020102020204" pitchFamily="34" charset="0"/>
                        </a:rPr>
                        <a:t>iglesia</a:t>
                      </a:r>
                      <a:r>
                        <a:rPr lang="pt-BR" sz="1600" b="0" i="0" u="none" strike="noStrike" dirty="0">
                          <a:solidFill>
                            <a:srgbClr val="000000"/>
                          </a:solidFill>
                          <a:effectLst/>
                          <a:latin typeface="Franklin Gothic Book" panose="020B0503020102020204" pitchFamily="34" charset="0"/>
                        </a:rPr>
                        <a:t>, culto)</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86,6</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13,4</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1674462120"/>
                  </a:ext>
                </a:extLst>
              </a:tr>
              <a:tr h="319665">
                <a:tc>
                  <a:txBody>
                    <a:bodyPr/>
                    <a:lstStyle/>
                    <a:p>
                      <a:pPr algn="l" fontAlgn="b"/>
                      <a:r>
                        <a:rPr lang="es-419" sz="1600" b="0" i="0" u="none" strike="noStrike">
                          <a:solidFill>
                            <a:srgbClr val="000000"/>
                          </a:solidFill>
                          <a:effectLst/>
                          <a:latin typeface="Franklin Gothic Book" panose="020B0503020102020204" pitchFamily="34" charset="0"/>
                        </a:rPr>
                        <a:t>Lugar de trabajo</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85,6</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14,4</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2039617243"/>
                  </a:ext>
                </a:extLst>
              </a:tr>
              <a:tr h="319665">
                <a:tc>
                  <a:txBody>
                    <a:bodyPr/>
                    <a:lstStyle/>
                    <a:p>
                      <a:pPr algn="l" fontAlgn="b"/>
                      <a:r>
                        <a:rPr lang="pt-BR" sz="1600" b="0" i="0" u="none" strike="noStrike" dirty="0">
                          <a:solidFill>
                            <a:srgbClr val="000000"/>
                          </a:solidFill>
                          <a:effectLst/>
                          <a:latin typeface="Franklin Gothic Book" panose="020B0503020102020204" pitchFamily="34" charset="0"/>
                        </a:rPr>
                        <a:t>Centros de </a:t>
                      </a:r>
                      <a:r>
                        <a:rPr lang="pt-BR" sz="1600" b="0" i="0" u="none" strike="noStrike" dirty="0" err="1">
                          <a:solidFill>
                            <a:srgbClr val="000000"/>
                          </a:solidFill>
                          <a:effectLst/>
                          <a:latin typeface="Franklin Gothic Book" panose="020B0503020102020204" pitchFamily="34" charset="0"/>
                        </a:rPr>
                        <a:t>salud</a:t>
                      </a:r>
                      <a:r>
                        <a:rPr lang="pt-BR" sz="1600" b="0" i="0" u="none" strike="noStrike" dirty="0">
                          <a:solidFill>
                            <a:srgbClr val="000000"/>
                          </a:solidFill>
                          <a:effectLst/>
                          <a:latin typeface="Franklin Gothic Book" panose="020B0503020102020204" pitchFamily="34" charset="0"/>
                        </a:rPr>
                        <a:t> (clínicas, </a:t>
                      </a:r>
                      <a:r>
                        <a:rPr lang="pt-BR" sz="1600" b="0" i="0" u="none" strike="noStrike" dirty="0" err="1">
                          <a:solidFill>
                            <a:srgbClr val="000000"/>
                          </a:solidFill>
                          <a:effectLst/>
                          <a:latin typeface="Franklin Gothic Book" panose="020B0503020102020204" pitchFamily="34" charset="0"/>
                        </a:rPr>
                        <a:t>hospitales</a:t>
                      </a:r>
                      <a:r>
                        <a:rPr lang="pt-BR" sz="1600" b="0" i="0" u="none" strike="noStrike" dirty="0">
                          <a:solidFill>
                            <a:srgbClr val="000000"/>
                          </a:solidFill>
                          <a:effectLst/>
                          <a:latin typeface="Franklin Gothic Book" panose="020B0503020102020204" pitchFamily="34" charset="0"/>
                        </a:rPr>
                        <a:t>, EBAIS)</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83,9</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16,1</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1120489831"/>
                  </a:ext>
                </a:extLst>
              </a:tr>
              <a:tr h="319665">
                <a:tc>
                  <a:txBody>
                    <a:bodyPr/>
                    <a:lstStyle/>
                    <a:p>
                      <a:pPr algn="l" fontAlgn="b"/>
                      <a:r>
                        <a:rPr lang="pt-BR" sz="1600" b="0" i="0" u="none" strike="noStrike">
                          <a:solidFill>
                            <a:srgbClr val="000000"/>
                          </a:solidFill>
                          <a:effectLst/>
                          <a:latin typeface="Franklin Gothic Book" panose="020B0503020102020204" pitchFamily="34" charset="0"/>
                        </a:rPr>
                        <a:t>Transporte como UBer o Indriver</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69,6</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30,4</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2784967489"/>
                  </a:ext>
                </a:extLst>
              </a:tr>
              <a:tr h="319665">
                <a:tc>
                  <a:txBody>
                    <a:bodyPr/>
                    <a:lstStyle/>
                    <a:p>
                      <a:pPr algn="l" fontAlgn="b"/>
                      <a:r>
                        <a:rPr lang="es-419" sz="1600" b="0" i="0" u="none" strike="noStrike">
                          <a:solidFill>
                            <a:srgbClr val="000000"/>
                          </a:solidFill>
                          <a:effectLst/>
                          <a:latin typeface="Franklin Gothic Book" panose="020B0503020102020204" pitchFamily="34" charset="0"/>
                        </a:rPr>
                        <a:t>Lugares públicos para comer (restaurantes, sodas)</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65,8</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34,2</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170985233"/>
                  </a:ext>
                </a:extLst>
              </a:tr>
              <a:tr h="319665">
                <a:tc>
                  <a:txBody>
                    <a:bodyPr/>
                    <a:lstStyle/>
                    <a:p>
                      <a:pPr algn="l" fontAlgn="b"/>
                      <a:r>
                        <a:rPr lang="es-419" sz="1600" b="0" i="0" u="none" strike="noStrike">
                          <a:solidFill>
                            <a:srgbClr val="000000"/>
                          </a:solidFill>
                          <a:effectLst/>
                          <a:latin typeface="Franklin Gothic Book" panose="020B0503020102020204" pitchFamily="34" charset="0"/>
                        </a:rPr>
                        <a:t>Vehículo personal (si tiene)</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65,4</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34,6</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1106102094"/>
                  </a:ext>
                </a:extLst>
              </a:tr>
              <a:tr h="319665">
                <a:tc>
                  <a:txBody>
                    <a:bodyPr/>
                    <a:lstStyle/>
                    <a:p>
                      <a:pPr algn="l" fontAlgn="b"/>
                      <a:r>
                        <a:rPr lang="es-419" sz="1600" b="0" i="0" u="none" strike="noStrike">
                          <a:solidFill>
                            <a:srgbClr val="000000"/>
                          </a:solidFill>
                          <a:effectLst/>
                          <a:latin typeface="Franklin Gothic Book" panose="020B0503020102020204" pitchFamily="34" charset="0"/>
                        </a:rPr>
                        <a:t>Autobuses</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55,7</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44,3</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593268617"/>
                  </a:ext>
                </a:extLst>
              </a:tr>
              <a:tr h="319665">
                <a:tc>
                  <a:txBody>
                    <a:bodyPr/>
                    <a:lstStyle/>
                    <a:p>
                      <a:pPr algn="l" fontAlgn="b"/>
                      <a:r>
                        <a:rPr lang="es-419" sz="1600" b="0" i="0" u="none" strike="noStrike">
                          <a:solidFill>
                            <a:srgbClr val="000000"/>
                          </a:solidFill>
                          <a:effectLst/>
                          <a:latin typeface="Franklin Gothic Book" panose="020B0503020102020204" pitchFamily="34" charset="0"/>
                        </a:rPr>
                        <a:t>Pulperías y Minisúper</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50,8</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49,2</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1307950549"/>
                  </a:ext>
                </a:extLst>
              </a:tr>
              <a:tr h="319665">
                <a:tc>
                  <a:txBody>
                    <a:bodyPr/>
                    <a:lstStyle/>
                    <a:p>
                      <a:pPr algn="l" fontAlgn="b"/>
                      <a:r>
                        <a:rPr lang="es-419" sz="1600" b="0" i="0" u="none" strike="noStrike">
                          <a:solidFill>
                            <a:srgbClr val="000000"/>
                          </a:solidFill>
                          <a:effectLst/>
                          <a:latin typeface="Franklin Gothic Book" panose="020B0503020102020204" pitchFamily="34" charset="0"/>
                        </a:rPr>
                        <a:t>Taxis</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45,2</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54,8</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606000378"/>
                  </a:ext>
                </a:extLst>
              </a:tr>
              <a:tr h="319665">
                <a:tc>
                  <a:txBody>
                    <a:bodyPr/>
                    <a:lstStyle/>
                    <a:p>
                      <a:pPr algn="l" fontAlgn="b"/>
                      <a:r>
                        <a:rPr lang="es-419" sz="1600" b="0" i="0" u="none" strike="noStrike">
                          <a:solidFill>
                            <a:srgbClr val="000000"/>
                          </a:solidFill>
                          <a:effectLst/>
                          <a:latin typeface="Franklin Gothic Book" panose="020B0503020102020204" pitchFamily="34" charset="0"/>
                        </a:rPr>
                        <a:t>Calles y carreteras</a:t>
                      </a:r>
                    </a:p>
                  </a:txBody>
                  <a:tcPr marL="7620" marR="7620" marT="7620" marB="0" anchor="b">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32,8</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67,2</a:t>
                      </a:r>
                    </a:p>
                  </a:txBody>
                  <a:tcPr marL="7620" marR="7620" marT="7620" marB="0" anchor="ctr">
                    <a:lnL>
                      <a:noFill/>
                    </a:lnL>
                    <a:lnR>
                      <a:noFill/>
                    </a:lnR>
                    <a:lnT>
                      <a:noFill/>
                    </a:lnT>
                    <a:lnB>
                      <a:noFill/>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a:noFill/>
                    </a:lnB>
                  </a:tcPr>
                </a:tc>
                <a:extLst>
                  <a:ext uri="{0D108BD9-81ED-4DB2-BD59-A6C34878D82A}">
                    <a16:rowId xmlns:a16="http://schemas.microsoft.com/office/drawing/2014/main" val="355393062"/>
                  </a:ext>
                </a:extLst>
              </a:tr>
              <a:tr h="332451">
                <a:tc>
                  <a:txBody>
                    <a:bodyPr/>
                    <a:lstStyle/>
                    <a:p>
                      <a:pPr algn="l" fontAlgn="ctr"/>
                      <a:r>
                        <a:rPr lang="pt-BR" sz="1600" b="0" i="0" u="none" strike="noStrike">
                          <a:solidFill>
                            <a:srgbClr val="000000"/>
                          </a:solidFill>
                          <a:effectLst/>
                          <a:latin typeface="Franklin Gothic Book" panose="020B0503020102020204" pitchFamily="34" charset="0"/>
                        </a:rPr>
                        <a:t>Aceras, parques, paradas de buses</a:t>
                      </a: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30,8</a:t>
                      </a: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69,2</a:t>
                      </a: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ctr"/>
                      <a:r>
                        <a:rPr lang="es-419" sz="1600" b="0" i="0" u="none" strike="noStrike">
                          <a:solidFill>
                            <a:srgbClr val="000000"/>
                          </a:solidFill>
                          <a:effectLst/>
                          <a:latin typeface="Franklin Gothic Book" panose="020B0503020102020204" pitchFamily="34" charset="0"/>
                        </a:rPr>
                        <a:t>100</a:t>
                      </a:r>
                    </a:p>
                  </a:txBody>
                  <a:tcPr marL="7620" marR="7620" marT="7620" marB="0" anchor="ctr">
                    <a:lnL>
                      <a:noFill/>
                    </a:lnL>
                    <a:lnR>
                      <a:noFill/>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398709845"/>
                  </a:ext>
                </a:extLst>
              </a:tr>
            </a:tbl>
          </a:graphicData>
        </a:graphic>
      </p:graphicFrame>
      <p:sp>
        <p:nvSpPr>
          <p:cNvPr id="8" name="CuadroTexto 7">
            <a:extLst>
              <a:ext uri="{FF2B5EF4-FFF2-40B4-BE49-F238E27FC236}">
                <a16:creationId xmlns:a16="http://schemas.microsoft.com/office/drawing/2014/main" id="{9F754F81-C759-41AF-B762-DC233DB7E1D9}"/>
              </a:ext>
            </a:extLst>
          </p:cNvPr>
          <p:cNvSpPr txBox="1"/>
          <p:nvPr/>
        </p:nvSpPr>
        <p:spPr>
          <a:xfrm>
            <a:off x="941693" y="6068665"/>
            <a:ext cx="5867400" cy="276999"/>
          </a:xfrm>
          <a:prstGeom prst="rect">
            <a:avLst/>
          </a:prstGeom>
          <a:noFill/>
        </p:spPr>
        <p:txBody>
          <a:bodyPr wrap="square" rtlCol="0">
            <a:spAutoFit/>
          </a:bodyPr>
          <a:lstStyle/>
          <a:p>
            <a:r>
              <a:rPr lang="es-CR" sz="1200"/>
              <a:t>Fuente: </a:t>
            </a:r>
            <a:r>
              <a:rPr lang="es-CR" sz="1200" b="1"/>
              <a:t>IDESPO-UNA Encuesta: </a:t>
            </a:r>
            <a:r>
              <a:rPr lang="es-CR" sz="1200"/>
              <a:t>Percepción sobre la seguridad en Costa Rica, 2019.</a:t>
            </a:r>
          </a:p>
        </p:txBody>
      </p:sp>
    </p:spTree>
    <p:extLst>
      <p:ext uri="{BB962C8B-B14F-4D97-AF65-F5344CB8AC3E}">
        <p14:creationId xmlns:p14="http://schemas.microsoft.com/office/powerpoint/2010/main" val="1604347436"/>
      </p:ext>
    </p:extLst>
  </p:cSld>
  <p:clrMapOvr>
    <a:masterClrMapping/>
  </p:clrMapOvr>
</p:sld>
</file>

<file path=ppt/theme/theme1.xml><?xml version="1.0" encoding="utf-8"?>
<a:theme xmlns:a="http://schemas.openxmlformats.org/drawingml/2006/main" name="plantilla45aniv-def">
  <a:themeElements>
    <a:clrScheme name="Personalizados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4" id="{5902D6F6-FA3E-6047-8503-22DF2807F2F5}" vid="{91306F0B-43CA-7348-B1EE-FC95CDCE3E2B}"/>
    </a:ext>
  </a:extLst>
</a:theme>
</file>

<file path=docProps/app.xml><?xml version="1.0" encoding="utf-8"?>
<Properties xmlns="http://schemas.openxmlformats.org/officeDocument/2006/extended-properties" xmlns:vt="http://schemas.openxmlformats.org/officeDocument/2006/docPropsVTypes">
  <Template>plantilla</Template>
  <TotalTime>978</TotalTime>
  <Words>2073</Words>
  <Application>Microsoft Macintosh PowerPoint</Application>
  <PresentationFormat>Panorámica</PresentationFormat>
  <Paragraphs>457</Paragraphs>
  <Slides>29</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29</vt:i4>
      </vt:variant>
    </vt:vector>
  </HeadingPairs>
  <TitlesOfParts>
    <vt:vector size="35" baseType="lpstr">
      <vt:lpstr>Arial</vt:lpstr>
      <vt:lpstr>Calibri</vt:lpstr>
      <vt:lpstr>Calibri Light</vt:lpstr>
      <vt:lpstr>Franklin Gothic Book</vt:lpstr>
      <vt:lpstr>Franklin Gothic Medium</vt:lpstr>
      <vt:lpstr>plantilla45aniv-def</vt:lpstr>
      <vt:lpstr>PERCEPCIÓN SOBRE LA SEGURIDAD EN COSTA RICA</vt:lpstr>
      <vt:lpstr>Metodología</vt:lpstr>
      <vt:lpstr>Metodología</vt:lpstr>
      <vt:lpstr>Características sociodemográficas de la población encuestada.</vt:lpstr>
      <vt:lpstr>Características sociodemográficas de la población encuestada.</vt:lpstr>
      <vt:lpstr>Percepción de la seguridad en Costa Rica.</vt:lpstr>
      <vt:lpstr>Presentación de PowerPoint</vt:lpstr>
      <vt:lpstr>Percepción de la seguridad en Costa Rica.</vt:lpstr>
      <vt:lpstr>Percepción de la seguridad en Costa Rica</vt:lpstr>
      <vt:lpstr>Percepción de la seguridad en Costa Rica</vt:lpstr>
      <vt:lpstr>Percepción de la seguridad sobre el espacio geográfico directo donde habita.</vt:lpstr>
      <vt:lpstr>Percepción de la seguridad sobre el espacio geográfico directo donde habita</vt:lpstr>
      <vt:lpstr>Percepción de la seguridad sobre el espacio geográfico directo donde habita</vt:lpstr>
      <vt:lpstr>Percepción de la seguridad sobre el espacio geográfico directo donde habita</vt:lpstr>
      <vt:lpstr>Percepción de la seguridad sobre el espacio geográfico directo donde habita</vt:lpstr>
      <vt:lpstr>Personas que destinan un monto para el pago de la seguridad de su vivienda.</vt:lpstr>
      <vt:lpstr>Personas que destinan un monto para el pago de la seguridad de su vivienda</vt:lpstr>
      <vt:lpstr>Personas que destinan un monto para el pago de la seguridad de su vivienda</vt:lpstr>
      <vt:lpstr>Personas que destinan un monto para el pago de la seguridad de su vivienda</vt:lpstr>
      <vt:lpstr>Personas que destinan un monto para el pago de la seguridad de su vivienda</vt:lpstr>
      <vt:lpstr>Personas que destinan un monto para el pago de la seguridad de su vivienda</vt:lpstr>
      <vt:lpstr>Personas que destinan un monto para el pago de la seguridad de su vivienda</vt:lpstr>
      <vt:lpstr>Personas que destinan un monto para el pago de la seguridad de su vivienda</vt:lpstr>
      <vt:lpstr>Personas que destinan un monto para el pago de la seguridad de su vivienda</vt:lpstr>
      <vt:lpstr>Personas que destinan un monto para el pago de la seguridad de su vivienda</vt:lpstr>
      <vt:lpstr>Consideraciones finales.</vt:lpstr>
      <vt:lpstr>Consideraciones finales</vt:lpstr>
      <vt:lpstr>Consideraciones finales</vt:lpstr>
      <vt:lpstr>¡Muchas 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Jason Hernández Murillo</dc:creator>
  <cp:lastModifiedBy>CYNTHIA MORA  IZAGUIRRE</cp:lastModifiedBy>
  <cp:revision>17</cp:revision>
  <cp:lastPrinted>2020-11-30T21:16:30Z</cp:lastPrinted>
  <dcterms:created xsi:type="dcterms:W3CDTF">2020-11-26T14:56:41Z</dcterms:created>
  <dcterms:modified xsi:type="dcterms:W3CDTF">2020-12-01T04:53:34Z</dcterms:modified>
</cp:coreProperties>
</file>