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Lst>
  <p:sldSz cy="5143500" cx="9144000"/>
  <p:notesSz cx="6858000" cy="9144000"/>
  <p:embeddedFontLst>
    <p:embeddedFont>
      <p:font typeface="Proxima Nova"/>
      <p:regular r:id="rId79"/>
      <p:bold r:id="rId80"/>
      <p:italic r:id="rId81"/>
      <p:boldItalic r:id="rId82"/>
    </p:embeddedFont>
    <p:embeddedFont>
      <p:font typeface="Fira Sans Medium"/>
      <p:regular r:id="rId83"/>
      <p:bold r:id="rId84"/>
      <p:italic r:id="rId85"/>
      <p:boldItalic r:id="rId86"/>
    </p:embeddedFont>
    <p:embeddedFont>
      <p:font typeface="Fira Sans SemiBold"/>
      <p:regular r:id="rId87"/>
      <p:bold r:id="rId88"/>
      <p:italic r:id="rId89"/>
      <p:boldItalic r:id="rId90"/>
    </p:embeddedFont>
    <p:embeddedFont>
      <p:font typeface="Fira Sans"/>
      <p:regular r:id="rId91"/>
      <p:bold r:id="rId92"/>
      <p:italic r:id="rId93"/>
      <p:boldItalic r:id="rId94"/>
    </p:embeddedFont>
    <p:embeddedFont>
      <p:font typeface="Alfa Slab One"/>
      <p:regular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A25F723-9241-4185-BC4D-E8394EA3EED2}">
  <a:tblStyle styleId="{9A25F723-9241-4185-BC4D-E8394EA3EED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84" Type="http://schemas.openxmlformats.org/officeDocument/2006/relationships/font" Target="fonts/FiraSansMedium-bold.fntdata"/><Relationship Id="rId83" Type="http://schemas.openxmlformats.org/officeDocument/2006/relationships/font" Target="fonts/FiraSansMedium-regular.fntdata"/><Relationship Id="rId42" Type="http://schemas.openxmlformats.org/officeDocument/2006/relationships/slide" Target="slides/slide36.xml"/><Relationship Id="rId86" Type="http://schemas.openxmlformats.org/officeDocument/2006/relationships/font" Target="fonts/FiraSansMedium-boldItalic.fntdata"/><Relationship Id="rId41" Type="http://schemas.openxmlformats.org/officeDocument/2006/relationships/slide" Target="slides/slide35.xml"/><Relationship Id="rId85" Type="http://schemas.openxmlformats.org/officeDocument/2006/relationships/font" Target="fonts/FiraSansMedium-italic.fntdata"/><Relationship Id="rId44" Type="http://schemas.openxmlformats.org/officeDocument/2006/relationships/slide" Target="slides/slide38.xml"/><Relationship Id="rId88" Type="http://schemas.openxmlformats.org/officeDocument/2006/relationships/font" Target="fonts/FiraSansSemiBold-bold.fntdata"/><Relationship Id="rId43" Type="http://schemas.openxmlformats.org/officeDocument/2006/relationships/slide" Target="slides/slide37.xml"/><Relationship Id="rId87" Type="http://schemas.openxmlformats.org/officeDocument/2006/relationships/font" Target="fonts/FiraSansSemiBold-regular.fntdata"/><Relationship Id="rId46" Type="http://schemas.openxmlformats.org/officeDocument/2006/relationships/slide" Target="slides/slide40.xml"/><Relationship Id="rId45" Type="http://schemas.openxmlformats.org/officeDocument/2006/relationships/slide" Target="slides/slide39.xml"/><Relationship Id="rId89" Type="http://schemas.openxmlformats.org/officeDocument/2006/relationships/font" Target="fonts/FiraSansSemiBold-italic.fntdata"/><Relationship Id="rId80" Type="http://schemas.openxmlformats.org/officeDocument/2006/relationships/font" Target="fonts/ProximaNova-bold.fntdata"/><Relationship Id="rId82" Type="http://schemas.openxmlformats.org/officeDocument/2006/relationships/font" Target="fonts/ProximaNova-boldItalic.fntdata"/><Relationship Id="rId81" Type="http://schemas.openxmlformats.org/officeDocument/2006/relationships/font" Target="fonts/ProximaNova-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slide" Target="slides/slide69.xml"/><Relationship Id="rId30" Type="http://schemas.openxmlformats.org/officeDocument/2006/relationships/slide" Target="slides/slide24.xml"/><Relationship Id="rId74" Type="http://schemas.openxmlformats.org/officeDocument/2006/relationships/slide" Target="slides/slide68.xml"/><Relationship Id="rId33" Type="http://schemas.openxmlformats.org/officeDocument/2006/relationships/slide" Target="slides/slide27.xml"/><Relationship Id="rId77" Type="http://schemas.openxmlformats.org/officeDocument/2006/relationships/slide" Target="slides/slide71.xml"/><Relationship Id="rId32" Type="http://schemas.openxmlformats.org/officeDocument/2006/relationships/slide" Target="slides/slide26.xml"/><Relationship Id="rId76" Type="http://schemas.openxmlformats.org/officeDocument/2006/relationships/slide" Target="slides/slide70.xml"/><Relationship Id="rId35" Type="http://schemas.openxmlformats.org/officeDocument/2006/relationships/slide" Target="slides/slide29.xml"/><Relationship Id="rId79" Type="http://schemas.openxmlformats.org/officeDocument/2006/relationships/font" Target="fonts/ProximaNova-regular.fntdata"/><Relationship Id="rId34" Type="http://schemas.openxmlformats.org/officeDocument/2006/relationships/slide" Target="slides/slide28.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95" Type="http://schemas.openxmlformats.org/officeDocument/2006/relationships/font" Target="fonts/AlfaSlabOne-regular.fntdata"/><Relationship Id="rId50" Type="http://schemas.openxmlformats.org/officeDocument/2006/relationships/slide" Target="slides/slide44.xml"/><Relationship Id="rId94" Type="http://schemas.openxmlformats.org/officeDocument/2006/relationships/font" Target="fonts/FiraSans-boldItalic.fntdata"/><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91" Type="http://schemas.openxmlformats.org/officeDocument/2006/relationships/font" Target="fonts/FiraSans-regular.fntdata"/><Relationship Id="rId90" Type="http://schemas.openxmlformats.org/officeDocument/2006/relationships/font" Target="fonts/FiraSansSemiBold-boldItalic.fntdata"/><Relationship Id="rId93" Type="http://schemas.openxmlformats.org/officeDocument/2006/relationships/font" Target="fonts/FiraSans-italic.fntdata"/><Relationship Id="rId92" Type="http://schemas.openxmlformats.org/officeDocument/2006/relationships/font" Target="fonts/FiraSans-bold.fntdata"/><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g121427cb4bd_0_1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 name="Google Shape;54;g121427cb4bd_0_11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12124c331c2_0_2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12124c331c2_0_2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12124c331c2_0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12124c331c2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12124c331c2_0_2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12124c331c2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12124c331c2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12124c331c2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12124c331c2_0_2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12124c331c2_0_2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12124c331c2_0_3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12124c331c2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12124c331c2_0_3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12124c331c2_0_3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12124c331c2_0_3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12124c331c2_0_3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121427cb4bd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121427cb4bd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121427cb4bd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121427cb4bd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121427cb4bd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121427cb4bd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121427cb4bd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121427cb4bd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121427cb4bd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121427cb4bd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121427cb4bd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121427cb4bd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121427cb4bd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121427cb4bd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121427cb4bd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121427cb4b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121427cb4bd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121427cb4bd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121427cb4bd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121427cb4bd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121427cb4bd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121427cb4bd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121427cb4bd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4" name="Google Shape;374;g121427cb4bd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121427cb4bd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121427cb4bd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12124c331c2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12124c331c2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121427cb4bd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121427cb4bd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121427cb4bd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121427cb4bd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121427cb4bd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5" name="Google Shape;405;g121427cb4bd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g121427cb4bd_0_1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3" name="Google Shape;413;g121427cb4bd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g121427cb4bd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1" name="Google Shape;421;g121427cb4bd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121427cb4bd_0_1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121427cb4bd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121427cb4bd_0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121427cb4bd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121427cb4bd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3" name="Google Shape;443;g121427cb4bd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121427cb4bd_0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9" name="Google Shape;449;g121427cb4bd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g121427cb4bd_0_13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6" name="Google Shape;456;g121427cb4bd_0_13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21427cb4b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21427cb4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g121427cb4bd_0_2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6" name="Google Shape;466;g121427cb4bd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121427cb4bd_0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1" name="Google Shape;471;g121427cb4bd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121427cb4bd_0_2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121427cb4bd_0_2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g121427cb4bd_0_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4" name="Google Shape;484;g121427cb4bd_0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g121427cb4bd_0_2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9" name="Google Shape;489;g121427cb4bd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g12124c331c2_0_4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5" name="Google Shape;495;g12124c331c2_0_4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121427cb4bd_0_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1" name="Google Shape;501;g121427cb4bd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 name="Shape 505"/>
        <p:cNvGrpSpPr/>
        <p:nvPr/>
      </p:nvGrpSpPr>
      <p:grpSpPr>
        <a:xfrm>
          <a:off x="0" y="0"/>
          <a:ext cx="0" cy="0"/>
          <a:chOff x="0" y="0"/>
          <a:chExt cx="0" cy="0"/>
        </a:xfrm>
      </p:grpSpPr>
      <p:sp>
        <p:nvSpPr>
          <p:cNvPr id="506" name="Google Shape;506;g121427cb4bd_0_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7" name="Google Shape;507;g121427cb4bd_0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g121427cb4bd_0_2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3" name="Google Shape;513;g121427cb4bd_0_2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g121427cb4bd_0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9" name="Google Shape;519;g121427cb4bd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121369a3bd5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121369a3bd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121427cb4bd_0_2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4" name="Google Shape;524;g121427cb4bd_0_2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g121427cb4bd_0_2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0" name="Google Shape;530;g121427cb4bd_0_2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121427cb4bd_0_2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5" name="Google Shape;535;g121427cb4bd_0_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121427cb4bd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1" name="Google Shape;541;g121427cb4bd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121427cb4bd_0_2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8" name="Google Shape;548;g121427cb4bd_0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g121427cb4bd_0_3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6" name="Google Shape;556;g121427cb4bd_0_3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2" name="Shape 562"/>
        <p:cNvGrpSpPr/>
        <p:nvPr/>
      </p:nvGrpSpPr>
      <p:grpSpPr>
        <a:xfrm>
          <a:off x="0" y="0"/>
          <a:ext cx="0" cy="0"/>
          <a:chOff x="0" y="0"/>
          <a:chExt cx="0" cy="0"/>
        </a:xfrm>
      </p:grpSpPr>
      <p:sp>
        <p:nvSpPr>
          <p:cNvPr id="563" name="Google Shape;563;g12124c331c2_0_4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4" name="Google Shape;564;g12124c331c2_0_4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g121427cb4bd_0_3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0" name="Google Shape;570;g121427cb4bd_0_3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g121427cb4bd_0_3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5" name="Google Shape;575;g121427cb4bd_0_3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121427cb4bd_0_3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1" name="Google Shape;581;g121427cb4bd_0_3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2124c331c2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12124c331c2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121427cb4bd_0_3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7" name="Google Shape;587;g121427cb4bd_0_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g121427cb4bd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3" name="Google Shape;593;g121427cb4bd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 name="Shape 596"/>
        <p:cNvGrpSpPr/>
        <p:nvPr/>
      </p:nvGrpSpPr>
      <p:grpSpPr>
        <a:xfrm>
          <a:off x="0" y="0"/>
          <a:ext cx="0" cy="0"/>
          <a:chOff x="0" y="0"/>
          <a:chExt cx="0" cy="0"/>
        </a:xfrm>
      </p:grpSpPr>
      <p:sp>
        <p:nvSpPr>
          <p:cNvPr id="597" name="Google Shape;597;g121427cb4bd_0_3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8" name="Google Shape;598;g121427cb4bd_0_3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1" name="Shape 601"/>
        <p:cNvGrpSpPr/>
        <p:nvPr/>
      </p:nvGrpSpPr>
      <p:grpSpPr>
        <a:xfrm>
          <a:off x="0" y="0"/>
          <a:ext cx="0" cy="0"/>
          <a:chOff x="0" y="0"/>
          <a:chExt cx="0" cy="0"/>
        </a:xfrm>
      </p:grpSpPr>
      <p:sp>
        <p:nvSpPr>
          <p:cNvPr id="602" name="Google Shape;602;g121427cb4bd_0_3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3" name="Google Shape;603;g121427cb4bd_0_3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6" name="Shape 606"/>
        <p:cNvGrpSpPr/>
        <p:nvPr/>
      </p:nvGrpSpPr>
      <p:grpSpPr>
        <a:xfrm>
          <a:off x="0" y="0"/>
          <a:ext cx="0" cy="0"/>
          <a:chOff x="0" y="0"/>
          <a:chExt cx="0" cy="0"/>
        </a:xfrm>
      </p:grpSpPr>
      <p:sp>
        <p:nvSpPr>
          <p:cNvPr id="607" name="Google Shape;607;g121427cb4bd_0_13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8" name="Google Shape;608;g121427cb4bd_0_13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121427cb4bd_0_13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3" name="Google Shape;613;g121427cb4bd_0_13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g121427cb4bd_0_13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8" name="Google Shape;618;g121427cb4bd_0_1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1" name="Shape 621"/>
        <p:cNvGrpSpPr/>
        <p:nvPr/>
      </p:nvGrpSpPr>
      <p:grpSpPr>
        <a:xfrm>
          <a:off x="0" y="0"/>
          <a:ext cx="0" cy="0"/>
          <a:chOff x="0" y="0"/>
          <a:chExt cx="0" cy="0"/>
        </a:xfrm>
      </p:grpSpPr>
      <p:sp>
        <p:nvSpPr>
          <p:cNvPr id="622" name="Google Shape;622;g121427cb4bd_0_13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3" name="Google Shape;623;g121427cb4bd_0_13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6" name="Shape 626"/>
        <p:cNvGrpSpPr/>
        <p:nvPr/>
      </p:nvGrpSpPr>
      <p:grpSpPr>
        <a:xfrm>
          <a:off x="0" y="0"/>
          <a:ext cx="0" cy="0"/>
          <a:chOff x="0" y="0"/>
          <a:chExt cx="0" cy="0"/>
        </a:xfrm>
      </p:grpSpPr>
      <p:sp>
        <p:nvSpPr>
          <p:cNvPr id="627" name="Google Shape;627;g121427cb4bd_0_13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8" name="Google Shape;628;g121427cb4bd_0_13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g121427cb4bd_0_13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3" name="Google Shape;633;g121427cb4bd_0_13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2124c331c2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2124c331c2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g121427cb4bd_0_13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8" name="Google Shape;638;g121427cb4bd_0_13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g121427cb4bd_0_13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3" name="Google Shape;643;g121427cb4bd_0_1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121427cb4bd_0_13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8" name="Google Shape;648;g121427cb4bd_0_1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12124c331c2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12124c331c2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12124c331c2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12124c331c2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4278300" y="2751163"/>
            <a:ext cx="587400" cy="0"/>
          </a:xfrm>
          <a:prstGeom prst="straightConnector1">
            <a:avLst/>
          </a:prstGeom>
          <a:noFill/>
          <a:ln cap="flat" cmpd="sng" w="76200">
            <a:solidFill>
              <a:schemeClr val="dk1"/>
            </a:solidFill>
            <a:prstDash val="solid"/>
            <a:round/>
            <a:headEnd len="sm" w="sm" type="none"/>
            <a:tailEnd len="sm" w="sm" type="none"/>
          </a:ln>
        </p:spPr>
      </p:cxnSp>
      <p:sp>
        <p:nvSpPr>
          <p:cNvPr id="11" name="Google Shape;11;p2"/>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2" name="Google Shape;12;p2"/>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67925"/>
            <a:ext cx="8520600" cy="19800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Google Shape;48;p11"/>
          <p:cNvSpPr txBox="1"/>
          <p:nvPr>
            <p:ph idx="1" type="body"/>
          </p:nvPr>
        </p:nvSpPr>
        <p:spPr>
          <a:xfrm>
            <a:off x="311700" y="32242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Google Shape;19;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6318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Google Shape;31;p7"/>
          <p:cNvSpPr txBox="1"/>
          <p:nvPr>
            <p:ph idx="1" type="body"/>
          </p:nvPr>
        </p:nvSpPr>
        <p:spPr>
          <a:xfrm>
            <a:off x="311700" y="1490875"/>
            <a:ext cx="2808000" cy="30780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 name="Google Shape;3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39" name="Google Shape;39;p9"/>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0" name="Google Shape;40;p9"/>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Google Shape;41;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www.zotero.org/google-docs/?bTgQHU" TargetMode="Externa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www.zotero.org/google-docs/?E2YVXr"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www.zotero.org/google-docs/?QiQWJN"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www.zotero.org/google-docs/?JQfulj" TargetMode="External"/><Relationship Id="rId4" Type="http://schemas.openxmlformats.org/officeDocument/2006/relationships/hyperlink" Target="https://www.zotero.org/google-docs/?5wh2Zf" TargetMode="External"/><Relationship Id="rId5" Type="http://schemas.openxmlformats.org/officeDocument/2006/relationships/hyperlink" Target="https://www.zotero.org/google-docs/?KEwldX" TargetMode="External"/><Relationship Id="rId6" Type="http://schemas.openxmlformats.org/officeDocument/2006/relationships/hyperlink" Target="https://www.zotero.org/google-docs/?gkBfU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2.png"/><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1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7.png"/><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3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2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3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2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3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2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www.zotero.org/google-docs/?JwP9tX" TargetMode="Externa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2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22.png"/><Relationship Id="rId4" Type="http://schemas.openxmlformats.org/officeDocument/2006/relationships/image" Target="../media/image2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3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 Id="rId3" Type="http://schemas.openxmlformats.org/officeDocument/2006/relationships/image" Target="../media/image37.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33.png"/><Relationship Id="rId4" Type="http://schemas.openxmlformats.org/officeDocument/2006/relationships/image" Target="../media/image3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39.png"/><Relationship Id="rId4" Type="http://schemas.openxmlformats.org/officeDocument/2006/relationships/image" Target="../media/image36.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hyperlink" Target="https://www.zotero.org/google-docs/?wfPfXk" TargetMode="External"/><Relationship Id="rId4" Type="http://schemas.openxmlformats.org/officeDocument/2006/relationships/hyperlink" Target="https://www.zotero.org/google-docs/?LNBPFU"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www.zotero.org/google-docs/?vVedKM" TargetMode="External"/><Relationship Id="rId4" Type="http://schemas.openxmlformats.org/officeDocument/2006/relationships/hyperlink" Target="https://www.zotero.org/google-docs/?y4PCBL" TargetMode="External"/><Relationship Id="rId5" Type="http://schemas.openxmlformats.org/officeDocument/2006/relationships/hyperlink" Target="https://www.zotero.org/google-docs/?K238YV"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title"/>
          </p:nvPr>
        </p:nvSpPr>
        <p:spPr>
          <a:xfrm>
            <a:off x="457200" y="411475"/>
            <a:ext cx="7489800" cy="481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sz="1600">
                <a:solidFill>
                  <a:schemeClr val="dk1"/>
                </a:solidFill>
              </a:rPr>
              <a:t>LOS SUBSIDIOS AL SALARIO COMO UNA ALTERNATIVA DE GASTO SOCIAL EN COSTA RICA: REFLEXIONES DE LA APLICACIÓN DEL MODELO DE FIJACIÓN DE SALARIO Y FIJACIÓN DE PRECIO (WS/PS)</a:t>
            </a:r>
            <a:endParaRPr sz="1600">
              <a:solidFill>
                <a:schemeClr val="dk1"/>
              </a:solidFill>
            </a:endParaRPr>
          </a:p>
          <a:p>
            <a:pPr indent="0" lvl="0" marL="0" rtl="0" algn="ctr">
              <a:lnSpc>
                <a:spcPct val="100000"/>
              </a:lnSpc>
              <a:spcBef>
                <a:spcPts val="0"/>
              </a:spcBef>
              <a:spcAft>
                <a:spcPts val="0"/>
              </a:spcAft>
              <a:buSzPts val="1800"/>
              <a:buNone/>
            </a:pPr>
            <a:r>
              <a:t/>
            </a:r>
            <a:endParaRPr sz="1600">
              <a:solidFill>
                <a:schemeClr val="dk1"/>
              </a:solidFill>
            </a:endParaRPr>
          </a:p>
        </p:txBody>
      </p:sp>
      <p:grpSp>
        <p:nvGrpSpPr>
          <p:cNvPr id="57" name="Google Shape;57;p13"/>
          <p:cNvGrpSpPr/>
          <p:nvPr/>
        </p:nvGrpSpPr>
        <p:grpSpPr>
          <a:xfrm>
            <a:off x="5567150" y="2191175"/>
            <a:ext cx="3119700" cy="622689"/>
            <a:chOff x="5567150" y="2191175"/>
            <a:chExt cx="3119700" cy="622689"/>
          </a:xfrm>
        </p:grpSpPr>
        <p:sp>
          <p:nvSpPr>
            <p:cNvPr id="58" name="Google Shape;58;p13"/>
            <p:cNvSpPr txBox="1"/>
            <p:nvPr/>
          </p:nvSpPr>
          <p:spPr>
            <a:xfrm>
              <a:off x="5567150" y="2191175"/>
              <a:ext cx="3119700" cy="252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1" lang="en" sz="1200">
                  <a:solidFill>
                    <a:schemeClr val="accent4"/>
                  </a:solidFill>
                  <a:latin typeface="Proxima Nova"/>
                  <a:ea typeface="Proxima Nova"/>
                  <a:cs typeface="Proxima Nova"/>
                  <a:sym typeface="Proxima Nova"/>
                </a:rPr>
                <a:t>M.Sc. Ariel Calderón González</a:t>
              </a:r>
              <a:endParaRPr b="1" i="0" sz="1200" u="none" cap="none" strike="noStrike">
                <a:solidFill>
                  <a:schemeClr val="accent4"/>
                </a:solidFill>
                <a:latin typeface="Proxima Nova"/>
                <a:ea typeface="Proxima Nova"/>
                <a:cs typeface="Proxima Nova"/>
                <a:sym typeface="Proxima Nova"/>
              </a:endParaRPr>
            </a:p>
          </p:txBody>
        </p:sp>
        <p:sp>
          <p:nvSpPr>
            <p:cNvPr id="59" name="Google Shape;59;p13"/>
            <p:cNvSpPr txBox="1"/>
            <p:nvPr/>
          </p:nvSpPr>
          <p:spPr>
            <a:xfrm>
              <a:off x="5990700" y="2442464"/>
              <a:ext cx="2696100" cy="3714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lang="en" sz="1200">
                  <a:latin typeface="Proxima Nova"/>
                  <a:ea typeface="Proxima Nova"/>
                  <a:cs typeface="Proxima Nova"/>
                  <a:sym typeface="Proxima Nova"/>
                </a:rPr>
                <a:t>TFG para optar por el grado en M.Sc en Gestión y Finanzas públicas</a:t>
              </a:r>
              <a:endParaRPr sz="1200">
                <a:latin typeface="Proxima Nova"/>
                <a:ea typeface="Proxima Nova"/>
                <a:cs typeface="Proxima Nova"/>
                <a:sym typeface="Proxima Nova"/>
              </a:endParaRPr>
            </a:p>
          </p:txBody>
        </p:sp>
      </p:grpSp>
      <p:sp>
        <p:nvSpPr>
          <p:cNvPr id="60" name="Google Shape;60;p13"/>
          <p:cNvSpPr txBox="1"/>
          <p:nvPr/>
        </p:nvSpPr>
        <p:spPr>
          <a:xfrm>
            <a:off x="5567275" y="3110000"/>
            <a:ext cx="3119700" cy="252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1" lang="en" sz="1200">
                <a:solidFill>
                  <a:schemeClr val="accent4"/>
                </a:solidFill>
                <a:latin typeface="Proxima Nova"/>
                <a:ea typeface="Proxima Nova"/>
                <a:cs typeface="Proxima Nova"/>
                <a:sym typeface="Proxima Nova"/>
              </a:rPr>
              <a:t>Universidad Nacional de Costa Rica </a:t>
            </a:r>
            <a:endParaRPr b="1" i="0" sz="1200" u="none" cap="none" strike="noStrike">
              <a:solidFill>
                <a:schemeClr val="accent4"/>
              </a:solidFill>
              <a:latin typeface="Proxima Nova"/>
              <a:ea typeface="Proxima Nova"/>
              <a:cs typeface="Proxima Nova"/>
              <a:sym typeface="Proxima Nova"/>
            </a:endParaRPr>
          </a:p>
        </p:txBody>
      </p:sp>
      <p:sp>
        <p:nvSpPr>
          <p:cNvPr id="61" name="Google Shape;61;p13"/>
          <p:cNvSpPr txBox="1"/>
          <p:nvPr/>
        </p:nvSpPr>
        <p:spPr>
          <a:xfrm>
            <a:off x="4965683" y="3461650"/>
            <a:ext cx="3921000" cy="252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lang="en" sz="1200">
                <a:latin typeface="Proxima Nova"/>
                <a:ea typeface="Proxima Nova"/>
                <a:cs typeface="Proxima Nova"/>
                <a:sym typeface="Proxima Nova"/>
              </a:rPr>
              <a:t>Centro Internacional de Política Económica para el Desarrollo Sostenible (CINPE)</a:t>
            </a:r>
            <a:endParaRPr i="0" sz="1200" u="none" cap="none" strike="noStrike">
              <a:solidFill>
                <a:srgbClr val="000000"/>
              </a:solidFill>
              <a:latin typeface="Proxima Nova"/>
              <a:ea typeface="Proxima Nova"/>
              <a:cs typeface="Proxima Nova"/>
              <a:sym typeface="Proxima Nova"/>
            </a:endParaRPr>
          </a:p>
        </p:txBody>
      </p:sp>
      <p:grpSp>
        <p:nvGrpSpPr>
          <p:cNvPr id="62" name="Google Shape;62;p13"/>
          <p:cNvGrpSpPr/>
          <p:nvPr/>
        </p:nvGrpSpPr>
        <p:grpSpPr>
          <a:xfrm>
            <a:off x="5287999" y="2348407"/>
            <a:ext cx="339253" cy="339253"/>
            <a:chOff x="3271200" y="1435075"/>
            <a:chExt cx="481825" cy="481825"/>
          </a:xfrm>
        </p:grpSpPr>
        <p:sp>
          <p:nvSpPr>
            <p:cNvPr id="63" name="Google Shape;63;p13"/>
            <p:cNvSpPr/>
            <p:nvPr/>
          </p:nvSpPr>
          <p:spPr>
            <a:xfrm>
              <a:off x="3271200" y="1435075"/>
              <a:ext cx="481825" cy="481825"/>
            </a:xfrm>
            <a:custGeom>
              <a:rect b="b" l="l" r="r" t="t"/>
              <a:pathLst>
                <a:path extrusionOk="0" h="19273" w="19273">
                  <a:moveTo>
                    <a:pt x="9597" y="2259"/>
                  </a:moveTo>
                  <a:cubicBezTo>
                    <a:pt x="13635" y="2259"/>
                    <a:pt x="17014" y="5545"/>
                    <a:pt x="17014" y="9601"/>
                  </a:cubicBezTo>
                  <a:cubicBezTo>
                    <a:pt x="17014" y="13636"/>
                    <a:pt x="13654" y="17014"/>
                    <a:pt x="9597" y="17014"/>
                  </a:cubicBezTo>
                  <a:cubicBezTo>
                    <a:pt x="5562" y="17014"/>
                    <a:pt x="2259" y="13654"/>
                    <a:pt x="2259" y="9601"/>
                  </a:cubicBezTo>
                  <a:cubicBezTo>
                    <a:pt x="2259" y="5563"/>
                    <a:pt x="5541" y="2259"/>
                    <a:pt x="9597" y="2259"/>
                  </a:cubicBezTo>
                  <a:close/>
                  <a:moveTo>
                    <a:pt x="9597" y="1"/>
                  </a:moveTo>
                  <a:cubicBezTo>
                    <a:pt x="4304" y="1"/>
                    <a:pt x="0" y="4307"/>
                    <a:pt x="0" y="9601"/>
                  </a:cubicBezTo>
                  <a:cubicBezTo>
                    <a:pt x="0" y="14892"/>
                    <a:pt x="4304" y="19273"/>
                    <a:pt x="9597" y="19273"/>
                  </a:cubicBezTo>
                  <a:cubicBezTo>
                    <a:pt x="14891" y="19273"/>
                    <a:pt x="19272" y="14892"/>
                    <a:pt x="19272" y="9601"/>
                  </a:cubicBezTo>
                  <a:cubicBezTo>
                    <a:pt x="19272" y="4307"/>
                    <a:pt x="14891" y="1"/>
                    <a:pt x="9597" y="1"/>
                  </a:cubicBez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200" u="none" cap="none" strike="noStrike">
                <a:solidFill>
                  <a:srgbClr val="435D74"/>
                </a:solidFill>
                <a:latin typeface="Proxima Nova"/>
                <a:ea typeface="Proxima Nova"/>
                <a:cs typeface="Proxima Nova"/>
                <a:sym typeface="Proxima Nova"/>
              </a:endParaRPr>
            </a:p>
          </p:txBody>
        </p:sp>
        <p:sp>
          <p:nvSpPr>
            <p:cNvPr id="64" name="Google Shape;64;p13"/>
            <p:cNvSpPr/>
            <p:nvPr/>
          </p:nvSpPr>
          <p:spPr>
            <a:xfrm>
              <a:off x="3356575" y="1520525"/>
              <a:ext cx="311000" cy="311025"/>
            </a:xfrm>
            <a:custGeom>
              <a:rect b="b" l="l" r="r" t="t"/>
              <a:pathLst>
                <a:path extrusionOk="0" h="12441" w="12440">
                  <a:moveTo>
                    <a:pt x="8516" y="3359"/>
                  </a:moveTo>
                  <a:cubicBezTo>
                    <a:pt x="8661" y="3359"/>
                    <a:pt x="8805" y="3414"/>
                    <a:pt x="8917" y="3524"/>
                  </a:cubicBezTo>
                  <a:cubicBezTo>
                    <a:pt x="9136" y="3744"/>
                    <a:pt x="9136" y="4102"/>
                    <a:pt x="8917" y="4322"/>
                  </a:cubicBezTo>
                  <a:lnTo>
                    <a:pt x="7056" y="6183"/>
                  </a:lnTo>
                  <a:lnTo>
                    <a:pt x="8917" y="8041"/>
                  </a:lnTo>
                  <a:cubicBezTo>
                    <a:pt x="9326" y="8453"/>
                    <a:pt x="8939" y="9009"/>
                    <a:pt x="8502" y="9009"/>
                  </a:cubicBezTo>
                  <a:cubicBezTo>
                    <a:pt x="8371" y="9009"/>
                    <a:pt x="8235" y="8959"/>
                    <a:pt x="8116" y="8839"/>
                  </a:cubicBezTo>
                  <a:lnTo>
                    <a:pt x="5857" y="6580"/>
                  </a:lnTo>
                  <a:cubicBezTo>
                    <a:pt x="5637" y="6360"/>
                    <a:pt x="5637" y="6002"/>
                    <a:pt x="5857" y="5782"/>
                  </a:cubicBezTo>
                  <a:lnTo>
                    <a:pt x="8116" y="3524"/>
                  </a:lnTo>
                  <a:cubicBezTo>
                    <a:pt x="8227" y="3414"/>
                    <a:pt x="8372" y="3359"/>
                    <a:pt x="8516" y="3359"/>
                  </a:cubicBezTo>
                  <a:close/>
                  <a:moveTo>
                    <a:pt x="5619" y="1"/>
                  </a:moveTo>
                  <a:cubicBezTo>
                    <a:pt x="4367" y="112"/>
                    <a:pt x="3177" y="606"/>
                    <a:pt x="2214" y="1413"/>
                  </a:cubicBezTo>
                  <a:lnTo>
                    <a:pt x="2590" y="1789"/>
                  </a:lnTo>
                  <a:cubicBezTo>
                    <a:pt x="3002" y="2199"/>
                    <a:pt x="2615" y="2757"/>
                    <a:pt x="2178" y="2757"/>
                  </a:cubicBezTo>
                  <a:cubicBezTo>
                    <a:pt x="2047" y="2757"/>
                    <a:pt x="1912" y="2707"/>
                    <a:pt x="1792" y="2587"/>
                  </a:cubicBezTo>
                  <a:lnTo>
                    <a:pt x="1416" y="2211"/>
                  </a:lnTo>
                  <a:cubicBezTo>
                    <a:pt x="609" y="3175"/>
                    <a:pt x="118" y="4364"/>
                    <a:pt x="3" y="5617"/>
                  </a:cubicBezTo>
                  <a:lnTo>
                    <a:pt x="536" y="5617"/>
                  </a:lnTo>
                  <a:cubicBezTo>
                    <a:pt x="1280" y="5617"/>
                    <a:pt x="1283" y="6746"/>
                    <a:pt x="536" y="6746"/>
                  </a:cubicBezTo>
                  <a:lnTo>
                    <a:pt x="0" y="6746"/>
                  </a:lnTo>
                  <a:cubicBezTo>
                    <a:pt x="118" y="8035"/>
                    <a:pt x="627" y="9287"/>
                    <a:pt x="1413" y="10227"/>
                  </a:cubicBezTo>
                  <a:lnTo>
                    <a:pt x="1789" y="9850"/>
                  </a:lnTo>
                  <a:cubicBezTo>
                    <a:pt x="1910" y="9730"/>
                    <a:pt x="2045" y="9679"/>
                    <a:pt x="2176" y="9679"/>
                  </a:cubicBezTo>
                  <a:cubicBezTo>
                    <a:pt x="2613" y="9679"/>
                    <a:pt x="2995" y="10244"/>
                    <a:pt x="2587" y="10651"/>
                  </a:cubicBezTo>
                  <a:lnTo>
                    <a:pt x="2211" y="11028"/>
                  </a:lnTo>
                  <a:cubicBezTo>
                    <a:pt x="3174" y="11832"/>
                    <a:pt x="4364" y="12326"/>
                    <a:pt x="5616" y="12440"/>
                  </a:cubicBezTo>
                  <a:lnTo>
                    <a:pt x="5616" y="11904"/>
                  </a:lnTo>
                  <a:cubicBezTo>
                    <a:pt x="5616" y="11530"/>
                    <a:pt x="5899" y="11343"/>
                    <a:pt x="6182" y="11343"/>
                  </a:cubicBezTo>
                  <a:cubicBezTo>
                    <a:pt x="6464" y="11343"/>
                    <a:pt x="6745" y="11530"/>
                    <a:pt x="6745" y="11904"/>
                  </a:cubicBezTo>
                  <a:lnTo>
                    <a:pt x="6745" y="12440"/>
                  </a:lnTo>
                  <a:cubicBezTo>
                    <a:pt x="8034" y="12323"/>
                    <a:pt x="9287" y="11811"/>
                    <a:pt x="10226" y="11028"/>
                  </a:cubicBezTo>
                  <a:lnTo>
                    <a:pt x="9850" y="10651"/>
                  </a:lnTo>
                  <a:cubicBezTo>
                    <a:pt x="9445" y="10246"/>
                    <a:pt x="9822" y="9678"/>
                    <a:pt x="10259" y="9678"/>
                  </a:cubicBezTo>
                  <a:cubicBezTo>
                    <a:pt x="10390" y="9678"/>
                    <a:pt x="10526" y="9729"/>
                    <a:pt x="10648" y="9850"/>
                  </a:cubicBezTo>
                  <a:lnTo>
                    <a:pt x="11024" y="10227"/>
                  </a:lnTo>
                  <a:cubicBezTo>
                    <a:pt x="11810" y="9287"/>
                    <a:pt x="12319" y="8035"/>
                    <a:pt x="12437" y="6746"/>
                  </a:cubicBezTo>
                  <a:lnTo>
                    <a:pt x="11904" y="6746"/>
                  </a:lnTo>
                  <a:cubicBezTo>
                    <a:pt x="11160" y="6746"/>
                    <a:pt x="11157" y="5617"/>
                    <a:pt x="11904" y="5617"/>
                  </a:cubicBezTo>
                  <a:lnTo>
                    <a:pt x="12440" y="5617"/>
                  </a:lnTo>
                  <a:cubicBezTo>
                    <a:pt x="12325" y="4364"/>
                    <a:pt x="11834" y="3175"/>
                    <a:pt x="11027" y="2211"/>
                  </a:cubicBezTo>
                  <a:lnTo>
                    <a:pt x="10651" y="2587"/>
                  </a:lnTo>
                  <a:cubicBezTo>
                    <a:pt x="10529" y="2709"/>
                    <a:pt x="10392" y="2760"/>
                    <a:pt x="10261" y="2760"/>
                  </a:cubicBezTo>
                  <a:cubicBezTo>
                    <a:pt x="9823" y="2760"/>
                    <a:pt x="9443" y="2197"/>
                    <a:pt x="9853" y="1789"/>
                  </a:cubicBezTo>
                  <a:lnTo>
                    <a:pt x="10232" y="1413"/>
                  </a:lnTo>
                  <a:cubicBezTo>
                    <a:pt x="9290" y="627"/>
                    <a:pt x="8037" y="115"/>
                    <a:pt x="6748" y="1"/>
                  </a:cubicBezTo>
                  <a:lnTo>
                    <a:pt x="6748" y="537"/>
                  </a:lnTo>
                  <a:cubicBezTo>
                    <a:pt x="6748" y="909"/>
                    <a:pt x="6466" y="1096"/>
                    <a:pt x="6183" y="1096"/>
                  </a:cubicBezTo>
                  <a:cubicBezTo>
                    <a:pt x="5901" y="1096"/>
                    <a:pt x="5619" y="910"/>
                    <a:pt x="5619" y="537"/>
                  </a:cubicBezTo>
                  <a:lnTo>
                    <a:pt x="5619" y="1"/>
                  </a:lnTo>
                  <a:close/>
                </a:path>
              </a:pathLst>
            </a:cu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i="0" sz="1200" u="none" cap="none" strike="noStrike">
                <a:solidFill>
                  <a:srgbClr val="435D74"/>
                </a:solidFill>
                <a:latin typeface="Proxima Nova"/>
                <a:ea typeface="Proxima Nova"/>
                <a:cs typeface="Proxima Nova"/>
                <a:sym typeface="Proxima Nova"/>
              </a:endParaRPr>
            </a:p>
          </p:txBody>
        </p:sp>
      </p:grpSp>
      <p:grpSp>
        <p:nvGrpSpPr>
          <p:cNvPr id="65" name="Google Shape;65;p13"/>
          <p:cNvGrpSpPr/>
          <p:nvPr/>
        </p:nvGrpSpPr>
        <p:grpSpPr>
          <a:xfrm>
            <a:off x="728058" y="1685931"/>
            <a:ext cx="2932737" cy="3341055"/>
            <a:chOff x="-1112100" y="2097650"/>
            <a:chExt cx="2232425" cy="2493325"/>
          </a:xfrm>
        </p:grpSpPr>
        <p:sp>
          <p:nvSpPr>
            <p:cNvPr id="66" name="Google Shape;66;p13"/>
            <p:cNvSpPr/>
            <p:nvPr/>
          </p:nvSpPr>
          <p:spPr>
            <a:xfrm>
              <a:off x="-1112100" y="2947575"/>
              <a:ext cx="2232425" cy="1643400"/>
            </a:xfrm>
            <a:custGeom>
              <a:rect b="b" l="l" r="r" t="t"/>
              <a:pathLst>
                <a:path extrusionOk="0" h="65736" w="89297">
                  <a:moveTo>
                    <a:pt x="33890" y="1"/>
                  </a:moveTo>
                  <a:lnTo>
                    <a:pt x="33137" y="108"/>
                  </a:lnTo>
                  <a:lnTo>
                    <a:pt x="32384" y="431"/>
                  </a:lnTo>
                  <a:lnTo>
                    <a:pt x="1614" y="18506"/>
                  </a:lnTo>
                  <a:lnTo>
                    <a:pt x="968" y="19043"/>
                  </a:lnTo>
                  <a:lnTo>
                    <a:pt x="430" y="19689"/>
                  </a:lnTo>
                  <a:lnTo>
                    <a:pt x="215" y="20335"/>
                  </a:lnTo>
                  <a:lnTo>
                    <a:pt x="108" y="21088"/>
                  </a:lnTo>
                  <a:lnTo>
                    <a:pt x="215" y="21841"/>
                  </a:lnTo>
                  <a:lnTo>
                    <a:pt x="430" y="22594"/>
                  </a:lnTo>
                  <a:lnTo>
                    <a:pt x="968" y="23132"/>
                  </a:lnTo>
                  <a:lnTo>
                    <a:pt x="1614" y="23670"/>
                  </a:lnTo>
                  <a:lnTo>
                    <a:pt x="10974" y="29264"/>
                  </a:lnTo>
                  <a:lnTo>
                    <a:pt x="11619" y="29695"/>
                  </a:lnTo>
                  <a:lnTo>
                    <a:pt x="12157" y="30340"/>
                  </a:lnTo>
                  <a:lnTo>
                    <a:pt x="12372" y="31093"/>
                  </a:lnTo>
                  <a:lnTo>
                    <a:pt x="12480" y="31846"/>
                  </a:lnTo>
                  <a:lnTo>
                    <a:pt x="12372" y="32599"/>
                  </a:lnTo>
                  <a:lnTo>
                    <a:pt x="12157" y="33245"/>
                  </a:lnTo>
                  <a:lnTo>
                    <a:pt x="11619" y="33890"/>
                  </a:lnTo>
                  <a:lnTo>
                    <a:pt x="10974" y="34428"/>
                  </a:lnTo>
                  <a:lnTo>
                    <a:pt x="1506" y="40023"/>
                  </a:lnTo>
                  <a:lnTo>
                    <a:pt x="861" y="40561"/>
                  </a:lnTo>
                  <a:lnTo>
                    <a:pt x="323" y="41099"/>
                  </a:lnTo>
                  <a:lnTo>
                    <a:pt x="108" y="41852"/>
                  </a:lnTo>
                  <a:lnTo>
                    <a:pt x="0" y="42605"/>
                  </a:lnTo>
                  <a:lnTo>
                    <a:pt x="108" y="43358"/>
                  </a:lnTo>
                  <a:lnTo>
                    <a:pt x="323" y="44111"/>
                  </a:lnTo>
                  <a:lnTo>
                    <a:pt x="861" y="44649"/>
                  </a:lnTo>
                  <a:lnTo>
                    <a:pt x="1506" y="45187"/>
                  </a:lnTo>
                  <a:lnTo>
                    <a:pt x="35826" y="65306"/>
                  </a:lnTo>
                  <a:lnTo>
                    <a:pt x="36579" y="65628"/>
                  </a:lnTo>
                  <a:lnTo>
                    <a:pt x="37333" y="65736"/>
                  </a:lnTo>
                  <a:lnTo>
                    <a:pt x="38193" y="65628"/>
                  </a:lnTo>
                  <a:lnTo>
                    <a:pt x="38839" y="65306"/>
                  </a:lnTo>
                  <a:lnTo>
                    <a:pt x="87898" y="36580"/>
                  </a:lnTo>
                  <a:lnTo>
                    <a:pt x="88544" y="36042"/>
                  </a:lnTo>
                  <a:lnTo>
                    <a:pt x="88974" y="35504"/>
                  </a:lnTo>
                  <a:lnTo>
                    <a:pt x="89189" y="34751"/>
                  </a:lnTo>
                  <a:lnTo>
                    <a:pt x="89297" y="33998"/>
                  </a:lnTo>
                  <a:lnTo>
                    <a:pt x="89189" y="33245"/>
                  </a:lnTo>
                  <a:lnTo>
                    <a:pt x="88974" y="32599"/>
                  </a:lnTo>
                  <a:lnTo>
                    <a:pt x="88544" y="31954"/>
                  </a:lnTo>
                  <a:lnTo>
                    <a:pt x="87898" y="31416"/>
                  </a:lnTo>
                  <a:lnTo>
                    <a:pt x="35396" y="431"/>
                  </a:lnTo>
                  <a:lnTo>
                    <a:pt x="34643" y="108"/>
                  </a:lnTo>
                  <a:lnTo>
                    <a:pt x="33890" y="1"/>
                  </a:lnTo>
                  <a:close/>
                </a:path>
              </a:pathLst>
            </a:custGeom>
            <a:solidFill>
              <a:srgbClr val="D8D8D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13"/>
            <p:cNvSpPr/>
            <p:nvPr/>
          </p:nvSpPr>
          <p:spPr>
            <a:xfrm>
              <a:off x="-1112100" y="2947575"/>
              <a:ext cx="2232425" cy="1643400"/>
            </a:xfrm>
            <a:custGeom>
              <a:rect b="b" l="l" r="r" t="t"/>
              <a:pathLst>
                <a:path extrusionOk="0" fill="none" h="65736" w="89297">
                  <a:moveTo>
                    <a:pt x="33890" y="1"/>
                  </a:moveTo>
                  <a:lnTo>
                    <a:pt x="33890" y="1"/>
                  </a:lnTo>
                  <a:lnTo>
                    <a:pt x="33137" y="108"/>
                  </a:lnTo>
                  <a:lnTo>
                    <a:pt x="32384" y="431"/>
                  </a:lnTo>
                  <a:lnTo>
                    <a:pt x="1614" y="18506"/>
                  </a:lnTo>
                  <a:lnTo>
                    <a:pt x="1614" y="18506"/>
                  </a:lnTo>
                  <a:lnTo>
                    <a:pt x="968" y="19043"/>
                  </a:lnTo>
                  <a:lnTo>
                    <a:pt x="430" y="19689"/>
                  </a:lnTo>
                  <a:lnTo>
                    <a:pt x="215" y="20335"/>
                  </a:lnTo>
                  <a:lnTo>
                    <a:pt x="108" y="21088"/>
                  </a:lnTo>
                  <a:lnTo>
                    <a:pt x="215" y="21841"/>
                  </a:lnTo>
                  <a:lnTo>
                    <a:pt x="430" y="22594"/>
                  </a:lnTo>
                  <a:lnTo>
                    <a:pt x="968" y="23132"/>
                  </a:lnTo>
                  <a:lnTo>
                    <a:pt x="1614" y="23670"/>
                  </a:lnTo>
                  <a:lnTo>
                    <a:pt x="10974" y="29264"/>
                  </a:lnTo>
                  <a:lnTo>
                    <a:pt x="10974" y="29264"/>
                  </a:lnTo>
                  <a:lnTo>
                    <a:pt x="11619" y="29695"/>
                  </a:lnTo>
                  <a:lnTo>
                    <a:pt x="12157" y="30340"/>
                  </a:lnTo>
                  <a:lnTo>
                    <a:pt x="12372" y="31093"/>
                  </a:lnTo>
                  <a:lnTo>
                    <a:pt x="12480" y="31846"/>
                  </a:lnTo>
                  <a:lnTo>
                    <a:pt x="12372" y="32599"/>
                  </a:lnTo>
                  <a:lnTo>
                    <a:pt x="12157" y="33245"/>
                  </a:lnTo>
                  <a:lnTo>
                    <a:pt x="11619" y="33890"/>
                  </a:lnTo>
                  <a:lnTo>
                    <a:pt x="10974" y="34428"/>
                  </a:lnTo>
                  <a:lnTo>
                    <a:pt x="1506" y="40023"/>
                  </a:lnTo>
                  <a:lnTo>
                    <a:pt x="1506" y="40023"/>
                  </a:lnTo>
                  <a:lnTo>
                    <a:pt x="861" y="40561"/>
                  </a:lnTo>
                  <a:lnTo>
                    <a:pt x="323" y="41099"/>
                  </a:lnTo>
                  <a:lnTo>
                    <a:pt x="108" y="41852"/>
                  </a:lnTo>
                  <a:lnTo>
                    <a:pt x="0" y="42605"/>
                  </a:lnTo>
                  <a:lnTo>
                    <a:pt x="108" y="43358"/>
                  </a:lnTo>
                  <a:lnTo>
                    <a:pt x="323" y="44111"/>
                  </a:lnTo>
                  <a:lnTo>
                    <a:pt x="861" y="44649"/>
                  </a:lnTo>
                  <a:lnTo>
                    <a:pt x="1506" y="45187"/>
                  </a:lnTo>
                  <a:lnTo>
                    <a:pt x="35826" y="65306"/>
                  </a:lnTo>
                  <a:lnTo>
                    <a:pt x="35826" y="65306"/>
                  </a:lnTo>
                  <a:lnTo>
                    <a:pt x="36579" y="65628"/>
                  </a:lnTo>
                  <a:lnTo>
                    <a:pt x="37333" y="65736"/>
                  </a:lnTo>
                  <a:lnTo>
                    <a:pt x="37333" y="65736"/>
                  </a:lnTo>
                  <a:lnTo>
                    <a:pt x="38193" y="65628"/>
                  </a:lnTo>
                  <a:lnTo>
                    <a:pt x="38839" y="65306"/>
                  </a:lnTo>
                  <a:lnTo>
                    <a:pt x="87898" y="36580"/>
                  </a:lnTo>
                  <a:lnTo>
                    <a:pt x="87898" y="36580"/>
                  </a:lnTo>
                  <a:lnTo>
                    <a:pt x="88544" y="36042"/>
                  </a:lnTo>
                  <a:lnTo>
                    <a:pt x="88974" y="35504"/>
                  </a:lnTo>
                  <a:lnTo>
                    <a:pt x="89189" y="34751"/>
                  </a:lnTo>
                  <a:lnTo>
                    <a:pt x="89297" y="33998"/>
                  </a:lnTo>
                  <a:lnTo>
                    <a:pt x="89189" y="33245"/>
                  </a:lnTo>
                  <a:lnTo>
                    <a:pt x="88974" y="32599"/>
                  </a:lnTo>
                  <a:lnTo>
                    <a:pt x="88544" y="31954"/>
                  </a:lnTo>
                  <a:lnTo>
                    <a:pt x="87898" y="31416"/>
                  </a:lnTo>
                  <a:lnTo>
                    <a:pt x="35396" y="431"/>
                  </a:lnTo>
                  <a:lnTo>
                    <a:pt x="35396" y="431"/>
                  </a:lnTo>
                  <a:lnTo>
                    <a:pt x="34643" y="108"/>
                  </a:lnTo>
                  <a:lnTo>
                    <a:pt x="33890" y="1"/>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13"/>
            <p:cNvSpPr/>
            <p:nvPr/>
          </p:nvSpPr>
          <p:spPr>
            <a:xfrm>
              <a:off x="-875425" y="2998675"/>
              <a:ext cx="820375" cy="971000"/>
            </a:xfrm>
            <a:custGeom>
              <a:rect b="b" l="l" r="r" t="t"/>
              <a:pathLst>
                <a:path extrusionOk="0" h="38840" w="32815">
                  <a:moveTo>
                    <a:pt x="1" y="1"/>
                  </a:moveTo>
                  <a:lnTo>
                    <a:pt x="1" y="19474"/>
                  </a:lnTo>
                  <a:lnTo>
                    <a:pt x="32815" y="38840"/>
                  </a:lnTo>
                  <a:lnTo>
                    <a:pt x="32815" y="18936"/>
                  </a:lnTo>
                  <a:lnTo>
                    <a:pt x="1" y="1"/>
                  </a:lnTo>
                  <a:close/>
                </a:path>
              </a:pathLst>
            </a:custGeom>
            <a:solidFill>
              <a:srgbClr val="FA88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13"/>
            <p:cNvSpPr/>
            <p:nvPr/>
          </p:nvSpPr>
          <p:spPr>
            <a:xfrm>
              <a:off x="-880800" y="2996000"/>
              <a:ext cx="831125" cy="976375"/>
            </a:xfrm>
            <a:custGeom>
              <a:rect b="b" l="l" r="r" t="t"/>
              <a:pathLst>
                <a:path extrusionOk="0" h="39055" w="33245">
                  <a:moveTo>
                    <a:pt x="431" y="508"/>
                  </a:moveTo>
                  <a:lnTo>
                    <a:pt x="32922" y="19151"/>
                  </a:lnTo>
                  <a:lnTo>
                    <a:pt x="32814" y="38624"/>
                  </a:lnTo>
                  <a:lnTo>
                    <a:pt x="431" y="19473"/>
                  </a:lnTo>
                  <a:lnTo>
                    <a:pt x="431" y="508"/>
                  </a:lnTo>
                  <a:close/>
                  <a:moveTo>
                    <a:pt x="108" y="0"/>
                  </a:moveTo>
                  <a:lnTo>
                    <a:pt x="0" y="108"/>
                  </a:lnTo>
                  <a:lnTo>
                    <a:pt x="0" y="19581"/>
                  </a:lnTo>
                  <a:lnTo>
                    <a:pt x="108" y="19689"/>
                  </a:lnTo>
                  <a:lnTo>
                    <a:pt x="32922" y="39054"/>
                  </a:lnTo>
                  <a:lnTo>
                    <a:pt x="33030" y="39054"/>
                  </a:lnTo>
                  <a:lnTo>
                    <a:pt x="33137" y="38947"/>
                  </a:lnTo>
                  <a:lnTo>
                    <a:pt x="33245" y="19043"/>
                  </a:lnTo>
                  <a:lnTo>
                    <a:pt x="33137" y="18935"/>
                  </a:lnTo>
                  <a:lnTo>
                    <a:pt x="323"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13"/>
            <p:cNvSpPr/>
            <p:nvPr/>
          </p:nvSpPr>
          <p:spPr>
            <a:xfrm>
              <a:off x="-55075" y="3111650"/>
              <a:ext cx="610575" cy="858025"/>
            </a:xfrm>
            <a:custGeom>
              <a:rect b="b" l="l" r="r" t="t"/>
              <a:pathLst>
                <a:path extrusionOk="0" h="34321" w="24423">
                  <a:moveTo>
                    <a:pt x="24423" y="0"/>
                  </a:moveTo>
                  <a:lnTo>
                    <a:pt x="108" y="14417"/>
                  </a:lnTo>
                  <a:lnTo>
                    <a:pt x="1" y="34321"/>
                  </a:lnTo>
                  <a:lnTo>
                    <a:pt x="24423" y="19904"/>
                  </a:lnTo>
                  <a:lnTo>
                    <a:pt x="24423" y="0"/>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13"/>
            <p:cNvSpPr/>
            <p:nvPr/>
          </p:nvSpPr>
          <p:spPr>
            <a:xfrm>
              <a:off x="-60450" y="3108950"/>
              <a:ext cx="621325" cy="863425"/>
            </a:xfrm>
            <a:custGeom>
              <a:rect b="b" l="l" r="r" t="t"/>
              <a:pathLst>
                <a:path extrusionOk="0" h="34537" w="24853">
                  <a:moveTo>
                    <a:pt x="24530" y="431"/>
                  </a:moveTo>
                  <a:lnTo>
                    <a:pt x="24530" y="19904"/>
                  </a:lnTo>
                  <a:lnTo>
                    <a:pt x="431" y="34106"/>
                  </a:lnTo>
                  <a:lnTo>
                    <a:pt x="431" y="14633"/>
                  </a:lnTo>
                  <a:lnTo>
                    <a:pt x="24530" y="431"/>
                  </a:lnTo>
                  <a:close/>
                  <a:moveTo>
                    <a:pt x="24638" y="1"/>
                  </a:moveTo>
                  <a:lnTo>
                    <a:pt x="216" y="14417"/>
                  </a:lnTo>
                  <a:lnTo>
                    <a:pt x="108" y="14525"/>
                  </a:lnTo>
                  <a:lnTo>
                    <a:pt x="0" y="34429"/>
                  </a:lnTo>
                  <a:lnTo>
                    <a:pt x="108" y="34536"/>
                  </a:lnTo>
                  <a:lnTo>
                    <a:pt x="323" y="34536"/>
                  </a:lnTo>
                  <a:lnTo>
                    <a:pt x="24745" y="20120"/>
                  </a:lnTo>
                  <a:lnTo>
                    <a:pt x="24853" y="20012"/>
                  </a:lnTo>
                  <a:lnTo>
                    <a:pt x="24853" y="108"/>
                  </a:lnTo>
                  <a:lnTo>
                    <a:pt x="24745"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13"/>
            <p:cNvSpPr/>
            <p:nvPr/>
          </p:nvSpPr>
          <p:spPr>
            <a:xfrm>
              <a:off x="-875425" y="2638275"/>
              <a:ext cx="1430925" cy="833825"/>
            </a:xfrm>
            <a:custGeom>
              <a:rect b="b" l="l" r="r" t="t"/>
              <a:pathLst>
                <a:path extrusionOk="0" h="33353" w="57237">
                  <a:moveTo>
                    <a:pt x="24315" y="0"/>
                  </a:moveTo>
                  <a:lnTo>
                    <a:pt x="1" y="14417"/>
                  </a:lnTo>
                  <a:lnTo>
                    <a:pt x="32922" y="33352"/>
                  </a:lnTo>
                  <a:lnTo>
                    <a:pt x="57237" y="18935"/>
                  </a:lnTo>
                  <a:lnTo>
                    <a:pt x="24315"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13"/>
            <p:cNvSpPr/>
            <p:nvPr/>
          </p:nvSpPr>
          <p:spPr>
            <a:xfrm>
              <a:off x="-878100" y="2635575"/>
              <a:ext cx="1438975" cy="839200"/>
            </a:xfrm>
            <a:custGeom>
              <a:rect b="b" l="l" r="r" t="t"/>
              <a:pathLst>
                <a:path extrusionOk="0" h="33568" w="57559">
                  <a:moveTo>
                    <a:pt x="24422" y="323"/>
                  </a:moveTo>
                  <a:lnTo>
                    <a:pt x="57051" y="19045"/>
                  </a:lnTo>
                  <a:lnTo>
                    <a:pt x="57051" y="19045"/>
                  </a:lnTo>
                  <a:lnTo>
                    <a:pt x="33029" y="33245"/>
                  </a:lnTo>
                  <a:lnTo>
                    <a:pt x="538" y="14525"/>
                  </a:lnTo>
                  <a:lnTo>
                    <a:pt x="24422" y="323"/>
                  </a:lnTo>
                  <a:close/>
                  <a:moveTo>
                    <a:pt x="24315" y="1"/>
                  </a:moveTo>
                  <a:lnTo>
                    <a:pt x="108" y="14417"/>
                  </a:lnTo>
                  <a:lnTo>
                    <a:pt x="0" y="14525"/>
                  </a:lnTo>
                  <a:lnTo>
                    <a:pt x="108" y="14740"/>
                  </a:lnTo>
                  <a:lnTo>
                    <a:pt x="32922" y="33568"/>
                  </a:lnTo>
                  <a:lnTo>
                    <a:pt x="33137" y="33568"/>
                  </a:lnTo>
                  <a:lnTo>
                    <a:pt x="57451" y="19151"/>
                  </a:lnTo>
                  <a:lnTo>
                    <a:pt x="57559" y="19043"/>
                  </a:lnTo>
                  <a:lnTo>
                    <a:pt x="57451" y="18936"/>
                  </a:lnTo>
                  <a:lnTo>
                    <a:pt x="24422"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13"/>
            <p:cNvSpPr/>
            <p:nvPr/>
          </p:nvSpPr>
          <p:spPr>
            <a:xfrm>
              <a:off x="-622600" y="3308000"/>
              <a:ext cx="215200" cy="379250"/>
            </a:xfrm>
            <a:custGeom>
              <a:rect b="b" l="l" r="r" t="t"/>
              <a:pathLst>
                <a:path extrusionOk="0" h="15170" w="8608">
                  <a:moveTo>
                    <a:pt x="108" y="0"/>
                  </a:moveTo>
                  <a:lnTo>
                    <a:pt x="1" y="10221"/>
                  </a:lnTo>
                  <a:lnTo>
                    <a:pt x="8608" y="15170"/>
                  </a:lnTo>
                  <a:lnTo>
                    <a:pt x="8608" y="5057"/>
                  </a:lnTo>
                  <a:lnTo>
                    <a:pt x="108" y="0"/>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13"/>
            <p:cNvSpPr/>
            <p:nvPr/>
          </p:nvSpPr>
          <p:spPr>
            <a:xfrm>
              <a:off x="-627975" y="3302625"/>
              <a:ext cx="223275" cy="390025"/>
            </a:xfrm>
            <a:custGeom>
              <a:rect b="b" l="l" r="r" t="t"/>
              <a:pathLst>
                <a:path extrusionOk="0" h="15601" w="8931">
                  <a:moveTo>
                    <a:pt x="428" y="451"/>
                  </a:moveTo>
                  <a:lnTo>
                    <a:pt x="8608" y="5379"/>
                  </a:lnTo>
                  <a:lnTo>
                    <a:pt x="8608" y="15170"/>
                  </a:lnTo>
                  <a:lnTo>
                    <a:pt x="323" y="10328"/>
                  </a:lnTo>
                  <a:lnTo>
                    <a:pt x="428" y="451"/>
                  </a:lnTo>
                  <a:close/>
                  <a:moveTo>
                    <a:pt x="216" y="0"/>
                  </a:moveTo>
                  <a:lnTo>
                    <a:pt x="108" y="215"/>
                  </a:lnTo>
                  <a:lnTo>
                    <a:pt x="1" y="10436"/>
                  </a:lnTo>
                  <a:lnTo>
                    <a:pt x="108" y="10544"/>
                  </a:lnTo>
                  <a:lnTo>
                    <a:pt x="8715" y="15600"/>
                  </a:lnTo>
                  <a:lnTo>
                    <a:pt x="8930" y="15600"/>
                  </a:lnTo>
                  <a:lnTo>
                    <a:pt x="8930" y="15385"/>
                  </a:lnTo>
                  <a:lnTo>
                    <a:pt x="8930" y="5272"/>
                  </a:lnTo>
                  <a:lnTo>
                    <a:pt x="8930" y="5057"/>
                  </a:lnTo>
                  <a:lnTo>
                    <a:pt x="323"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13"/>
            <p:cNvSpPr/>
            <p:nvPr/>
          </p:nvSpPr>
          <p:spPr>
            <a:xfrm>
              <a:off x="-619900" y="3267650"/>
              <a:ext cx="285125" cy="166775"/>
            </a:xfrm>
            <a:custGeom>
              <a:rect b="b" l="l" r="r" t="t"/>
              <a:pathLst>
                <a:path extrusionOk="0" h="6671" w="11405">
                  <a:moveTo>
                    <a:pt x="2690" y="0"/>
                  </a:moveTo>
                  <a:lnTo>
                    <a:pt x="0" y="1614"/>
                  </a:lnTo>
                  <a:lnTo>
                    <a:pt x="8500" y="6671"/>
                  </a:lnTo>
                  <a:lnTo>
                    <a:pt x="11405" y="5057"/>
                  </a:lnTo>
                  <a:lnTo>
                    <a:pt x="2690"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13"/>
            <p:cNvSpPr/>
            <p:nvPr/>
          </p:nvSpPr>
          <p:spPr>
            <a:xfrm>
              <a:off x="-625275" y="3262275"/>
              <a:ext cx="293200" cy="174850"/>
            </a:xfrm>
            <a:custGeom>
              <a:rect b="b" l="l" r="r" t="t"/>
              <a:pathLst>
                <a:path extrusionOk="0" h="6994" w="11728">
                  <a:moveTo>
                    <a:pt x="2905" y="323"/>
                  </a:moveTo>
                  <a:lnTo>
                    <a:pt x="11297" y="5164"/>
                  </a:lnTo>
                  <a:lnTo>
                    <a:pt x="8717" y="6609"/>
                  </a:lnTo>
                  <a:lnTo>
                    <a:pt x="538" y="1829"/>
                  </a:lnTo>
                  <a:lnTo>
                    <a:pt x="2905" y="323"/>
                  </a:lnTo>
                  <a:close/>
                  <a:moveTo>
                    <a:pt x="2797" y="0"/>
                  </a:moveTo>
                  <a:lnTo>
                    <a:pt x="108" y="1614"/>
                  </a:lnTo>
                  <a:lnTo>
                    <a:pt x="0" y="1829"/>
                  </a:lnTo>
                  <a:lnTo>
                    <a:pt x="108" y="1937"/>
                  </a:lnTo>
                  <a:lnTo>
                    <a:pt x="8607" y="6993"/>
                  </a:lnTo>
                  <a:lnTo>
                    <a:pt x="8822" y="6993"/>
                  </a:lnTo>
                  <a:lnTo>
                    <a:pt x="11620" y="5380"/>
                  </a:lnTo>
                  <a:lnTo>
                    <a:pt x="11727" y="5272"/>
                  </a:lnTo>
                  <a:lnTo>
                    <a:pt x="11620" y="5057"/>
                  </a:lnTo>
                  <a:lnTo>
                    <a:pt x="2905"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13"/>
            <p:cNvSpPr/>
            <p:nvPr/>
          </p:nvSpPr>
          <p:spPr>
            <a:xfrm>
              <a:off x="-407425" y="3394075"/>
              <a:ext cx="72650" cy="293175"/>
            </a:xfrm>
            <a:custGeom>
              <a:rect b="b" l="l" r="r" t="t"/>
              <a:pathLst>
                <a:path extrusionOk="0" h="11727" w="2906">
                  <a:moveTo>
                    <a:pt x="2906" y="0"/>
                  </a:moveTo>
                  <a:lnTo>
                    <a:pt x="1" y="1614"/>
                  </a:lnTo>
                  <a:lnTo>
                    <a:pt x="1" y="11727"/>
                  </a:lnTo>
                  <a:lnTo>
                    <a:pt x="2906" y="10006"/>
                  </a:lnTo>
                  <a:lnTo>
                    <a:pt x="2906" y="0"/>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13"/>
            <p:cNvSpPr/>
            <p:nvPr/>
          </p:nvSpPr>
          <p:spPr>
            <a:xfrm>
              <a:off x="-412800" y="3388675"/>
              <a:ext cx="80725" cy="303975"/>
            </a:xfrm>
            <a:custGeom>
              <a:rect b="b" l="l" r="r" t="t"/>
              <a:pathLst>
                <a:path extrusionOk="0" h="12159" w="3229">
                  <a:moveTo>
                    <a:pt x="2905" y="448"/>
                  </a:moveTo>
                  <a:lnTo>
                    <a:pt x="2905" y="10222"/>
                  </a:lnTo>
                  <a:lnTo>
                    <a:pt x="323" y="11728"/>
                  </a:lnTo>
                  <a:lnTo>
                    <a:pt x="323" y="1937"/>
                  </a:lnTo>
                  <a:lnTo>
                    <a:pt x="2905" y="448"/>
                  </a:lnTo>
                  <a:close/>
                  <a:moveTo>
                    <a:pt x="3013" y="1"/>
                  </a:moveTo>
                  <a:lnTo>
                    <a:pt x="108" y="1615"/>
                  </a:lnTo>
                  <a:lnTo>
                    <a:pt x="1" y="1830"/>
                  </a:lnTo>
                  <a:lnTo>
                    <a:pt x="1" y="11943"/>
                  </a:lnTo>
                  <a:lnTo>
                    <a:pt x="108" y="12158"/>
                  </a:lnTo>
                  <a:lnTo>
                    <a:pt x="323" y="12158"/>
                  </a:lnTo>
                  <a:lnTo>
                    <a:pt x="3121" y="10437"/>
                  </a:lnTo>
                  <a:lnTo>
                    <a:pt x="3228" y="10222"/>
                  </a:lnTo>
                  <a:lnTo>
                    <a:pt x="3228" y="216"/>
                  </a:lnTo>
                  <a:lnTo>
                    <a:pt x="3121"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13"/>
            <p:cNvSpPr/>
            <p:nvPr/>
          </p:nvSpPr>
          <p:spPr>
            <a:xfrm>
              <a:off x="-765150" y="3092825"/>
              <a:ext cx="72650" cy="215200"/>
            </a:xfrm>
            <a:custGeom>
              <a:rect b="b" l="l" r="r" t="t"/>
              <a:pathLst>
                <a:path extrusionOk="0" h="8608" w="2906">
                  <a:moveTo>
                    <a:pt x="1" y="0"/>
                  </a:moveTo>
                  <a:lnTo>
                    <a:pt x="1" y="6886"/>
                  </a:lnTo>
                  <a:lnTo>
                    <a:pt x="2906" y="8607"/>
                  </a:lnTo>
                  <a:lnTo>
                    <a:pt x="2906" y="1722"/>
                  </a:lnTo>
                  <a:lnTo>
                    <a:pt x="1"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13"/>
            <p:cNvSpPr/>
            <p:nvPr/>
          </p:nvSpPr>
          <p:spPr>
            <a:xfrm>
              <a:off x="-765150" y="3329500"/>
              <a:ext cx="72650" cy="215200"/>
            </a:xfrm>
            <a:custGeom>
              <a:rect b="b" l="l" r="r" t="t"/>
              <a:pathLst>
                <a:path extrusionOk="0" h="8608" w="2906">
                  <a:moveTo>
                    <a:pt x="1" y="1"/>
                  </a:moveTo>
                  <a:lnTo>
                    <a:pt x="1" y="6886"/>
                  </a:lnTo>
                  <a:lnTo>
                    <a:pt x="2906" y="8608"/>
                  </a:lnTo>
                  <a:lnTo>
                    <a:pt x="2906" y="1722"/>
                  </a:lnTo>
                  <a:lnTo>
                    <a:pt x="1"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13"/>
            <p:cNvSpPr/>
            <p:nvPr/>
          </p:nvSpPr>
          <p:spPr>
            <a:xfrm>
              <a:off x="-275625" y="2837300"/>
              <a:ext cx="271675" cy="158725"/>
            </a:xfrm>
            <a:custGeom>
              <a:rect b="b" l="l" r="r" t="t"/>
              <a:pathLst>
                <a:path extrusionOk="0" h="6349" w="10867">
                  <a:moveTo>
                    <a:pt x="5380" y="1"/>
                  </a:moveTo>
                  <a:lnTo>
                    <a:pt x="0" y="3228"/>
                  </a:lnTo>
                  <a:lnTo>
                    <a:pt x="5380" y="6348"/>
                  </a:lnTo>
                  <a:lnTo>
                    <a:pt x="10867" y="3121"/>
                  </a:lnTo>
                  <a:lnTo>
                    <a:pt x="5380"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13"/>
            <p:cNvSpPr/>
            <p:nvPr/>
          </p:nvSpPr>
          <p:spPr>
            <a:xfrm>
              <a:off x="-281000" y="2831925"/>
              <a:ext cx="279750" cy="169475"/>
            </a:xfrm>
            <a:custGeom>
              <a:rect b="b" l="l" r="r" t="t"/>
              <a:pathLst>
                <a:path extrusionOk="0" h="6779" w="11190">
                  <a:moveTo>
                    <a:pt x="5595" y="431"/>
                  </a:moveTo>
                  <a:lnTo>
                    <a:pt x="10759" y="3336"/>
                  </a:lnTo>
                  <a:lnTo>
                    <a:pt x="5595" y="6456"/>
                  </a:lnTo>
                  <a:lnTo>
                    <a:pt x="489" y="3392"/>
                  </a:lnTo>
                  <a:lnTo>
                    <a:pt x="489" y="3392"/>
                  </a:lnTo>
                  <a:lnTo>
                    <a:pt x="5595" y="431"/>
                  </a:lnTo>
                  <a:close/>
                  <a:moveTo>
                    <a:pt x="5595" y="0"/>
                  </a:moveTo>
                  <a:lnTo>
                    <a:pt x="108" y="3228"/>
                  </a:lnTo>
                  <a:lnTo>
                    <a:pt x="0" y="3443"/>
                  </a:lnTo>
                  <a:lnTo>
                    <a:pt x="108" y="3551"/>
                  </a:lnTo>
                  <a:lnTo>
                    <a:pt x="5595" y="6778"/>
                  </a:lnTo>
                  <a:lnTo>
                    <a:pt x="5702" y="6778"/>
                  </a:lnTo>
                  <a:lnTo>
                    <a:pt x="11189" y="3551"/>
                  </a:lnTo>
                  <a:lnTo>
                    <a:pt x="11189" y="3336"/>
                  </a:lnTo>
                  <a:lnTo>
                    <a:pt x="11082" y="3228"/>
                  </a:lnTo>
                  <a:lnTo>
                    <a:pt x="5702"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13"/>
            <p:cNvSpPr/>
            <p:nvPr/>
          </p:nvSpPr>
          <p:spPr>
            <a:xfrm>
              <a:off x="-141150" y="2915300"/>
              <a:ext cx="166800" cy="161400"/>
            </a:xfrm>
            <a:custGeom>
              <a:rect b="b" l="l" r="r" t="t"/>
              <a:pathLst>
                <a:path extrusionOk="0" h="6456" w="6672">
                  <a:moveTo>
                    <a:pt x="5488" y="1"/>
                  </a:moveTo>
                  <a:lnTo>
                    <a:pt x="1" y="3228"/>
                  </a:lnTo>
                  <a:lnTo>
                    <a:pt x="1" y="6456"/>
                  </a:lnTo>
                  <a:lnTo>
                    <a:pt x="6671" y="2475"/>
                  </a:lnTo>
                  <a:lnTo>
                    <a:pt x="5488" y="1"/>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13"/>
            <p:cNvSpPr/>
            <p:nvPr/>
          </p:nvSpPr>
          <p:spPr>
            <a:xfrm>
              <a:off x="-146525" y="2912625"/>
              <a:ext cx="177550" cy="166775"/>
            </a:xfrm>
            <a:custGeom>
              <a:rect b="b" l="l" r="r" t="t"/>
              <a:pathLst>
                <a:path extrusionOk="0" h="6671" w="7102">
                  <a:moveTo>
                    <a:pt x="5606" y="441"/>
                  </a:moveTo>
                  <a:lnTo>
                    <a:pt x="6671" y="2475"/>
                  </a:lnTo>
                  <a:lnTo>
                    <a:pt x="431" y="6240"/>
                  </a:lnTo>
                  <a:lnTo>
                    <a:pt x="431" y="3443"/>
                  </a:lnTo>
                  <a:lnTo>
                    <a:pt x="5606" y="441"/>
                  </a:lnTo>
                  <a:close/>
                  <a:moveTo>
                    <a:pt x="5595" y="0"/>
                  </a:moveTo>
                  <a:lnTo>
                    <a:pt x="216" y="3228"/>
                  </a:lnTo>
                  <a:lnTo>
                    <a:pt x="108" y="3335"/>
                  </a:lnTo>
                  <a:lnTo>
                    <a:pt x="1" y="6563"/>
                  </a:lnTo>
                  <a:lnTo>
                    <a:pt x="108" y="6670"/>
                  </a:lnTo>
                  <a:lnTo>
                    <a:pt x="323" y="6670"/>
                  </a:lnTo>
                  <a:lnTo>
                    <a:pt x="6994" y="2690"/>
                  </a:lnTo>
                  <a:lnTo>
                    <a:pt x="7101" y="2582"/>
                  </a:lnTo>
                  <a:lnTo>
                    <a:pt x="7101" y="2475"/>
                  </a:lnTo>
                  <a:lnTo>
                    <a:pt x="5810" y="108"/>
                  </a:lnTo>
                  <a:lnTo>
                    <a:pt x="5703"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13"/>
            <p:cNvSpPr/>
            <p:nvPr/>
          </p:nvSpPr>
          <p:spPr>
            <a:xfrm>
              <a:off x="-310600" y="2918000"/>
              <a:ext cx="169475" cy="158700"/>
            </a:xfrm>
            <a:custGeom>
              <a:rect b="b" l="l" r="r" t="t"/>
              <a:pathLst>
                <a:path extrusionOk="0" h="6348" w="6779">
                  <a:moveTo>
                    <a:pt x="1399" y="0"/>
                  </a:moveTo>
                  <a:lnTo>
                    <a:pt x="1" y="2367"/>
                  </a:lnTo>
                  <a:lnTo>
                    <a:pt x="6779" y="6348"/>
                  </a:lnTo>
                  <a:lnTo>
                    <a:pt x="6779" y="3120"/>
                  </a:lnTo>
                  <a:lnTo>
                    <a:pt x="1399" y="0"/>
                  </a:lnTo>
                  <a:close/>
                </a:path>
              </a:pathLst>
            </a:custGeom>
            <a:solidFill>
              <a:srgbClr val="FA88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13"/>
            <p:cNvSpPr/>
            <p:nvPr/>
          </p:nvSpPr>
          <p:spPr>
            <a:xfrm>
              <a:off x="-313275" y="2912625"/>
              <a:ext cx="177525" cy="166775"/>
            </a:xfrm>
            <a:custGeom>
              <a:rect b="b" l="l" r="r" t="t"/>
              <a:pathLst>
                <a:path extrusionOk="0" h="6671" w="7101">
                  <a:moveTo>
                    <a:pt x="1506" y="430"/>
                  </a:moveTo>
                  <a:lnTo>
                    <a:pt x="6778" y="3443"/>
                  </a:lnTo>
                  <a:lnTo>
                    <a:pt x="6684" y="6173"/>
                  </a:lnTo>
                  <a:lnTo>
                    <a:pt x="6684" y="6173"/>
                  </a:lnTo>
                  <a:lnTo>
                    <a:pt x="323" y="2582"/>
                  </a:lnTo>
                  <a:lnTo>
                    <a:pt x="1506" y="430"/>
                  </a:lnTo>
                  <a:close/>
                  <a:moveTo>
                    <a:pt x="1399" y="0"/>
                  </a:moveTo>
                  <a:lnTo>
                    <a:pt x="1291" y="108"/>
                  </a:lnTo>
                  <a:lnTo>
                    <a:pt x="0" y="2475"/>
                  </a:lnTo>
                  <a:lnTo>
                    <a:pt x="0" y="2690"/>
                  </a:lnTo>
                  <a:lnTo>
                    <a:pt x="0" y="2797"/>
                  </a:lnTo>
                  <a:lnTo>
                    <a:pt x="6778" y="6670"/>
                  </a:lnTo>
                  <a:lnTo>
                    <a:pt x="6993" y="6670"/>
                  </a:lnTo>
                  <a:lnTo>
                    <a:pt x="7101" y="6563"/>
                  </a:lnTo>
                  <a:lnTo>
                    <a:pt x="7101" y="3335"/>
                  </a:lnTo>
                  <a:lnTo>
                    <a:pt x="6993" y="3228"/>
                  </a:lnTo>
                  <a:lnTo>
                    <a:pt x="1506"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13"/>
            <p:cNvSpPr/>
            <p:nvPr/>
          </p:nvSpPr>
          <p:spPr>
            <a:xfrm>
              <a:off x="-221825" y="2597925"/>
              <a:ext cx="156025" cy="357750"/>
            </a:xfrm>
            <a:custGeom>
              <a:rect b="b" l="l" r="r" t="t"/>
              <a:pathLst>
                <a:path extrusionOk="0" h="14310" w="6241">
                  <a:moveTo>
                    <a:pt x="108" y="0"/>
                  </a:moveTo>
                  <a:lnTo>
                    <a:pt x="0" y="12480"/>
                  </a:lnTo>
                  <a:lnTo>
                    <a:pt x="108" y="12911"/>
                  </a:lnTo>
                  <a:lnTo>
                    <a:pt x="323" y="13234"/>
                  </a:lnTo>
                  <a:lnTo>
                    <a:pt x="538" y="13556"/>
                  </a:lnTo>
                  <a:lnTo>
                    <a:pt x="968" y="13771"/>
                  </a:lnTo>
                  <a:lnTo>
                    <a:pt x="1399" y="14094"/>
                  </a:lnTo>
                  <a:lnTo>
                    <a:pt x="1937" y="14202"/>
                  </a:lnTo>
                  <a:lnTo>
                    <a:pt x="2475" y="14309"/>
                  </a:lnTo>
                  <a:lnTo>
                    <a:pt x="3766" y="14309"/>
                  </a:lnTo>
                  <a:lnTo>
                    <a:pt x="4304" y="14202"/>
                  </a:lnTo>
                  <a:lnTo>
                    <a:pt x="4842" y="14094"/>
                  </a:lnTo>
                  <a:lnTo>
                    <a:pt x="5272" y="13771"/>
                  </a:lnTo>
                  <a:lnTo>
                    <a:pt x="5702" y="13556"/>
                  </a:lnTo>
                  <a:lnTo>
                    <a:pt x="5917" y="13234"/>
                  </a:lnTo>
                  <a:lnTo>
                    <a:pt x="6133" y="12911"/>
                  </a:lnTo>
                  <a:lnTo>
                    <a:pt x="6240" y="12480"/>
                  </a:lnTo>
                  <a:lnTo>
                    <a:pt x="6240" y="1937"/>
                  </a:lnTo>
                  <a:lnTo>
                    <a:pt x="6240" y="0"/>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13"/>
            <p:cNvSpPr/>
            <p:nvPr/>
          </p:nvSpPr>
          <p:spPr>
            <a:xfrm>
              <a:off x="-221825" y="2597925"/>
              <a:ext cx="156025" cy="357750"/>
            </a:xfrm>
            <a:custGeom>
              <a:rect b="b" l="l" r="r" t="t"/>
              <a:pathLst>
                <a:path extrusionOk="0" fill="none" h="14310" w="6241">
                  <a:moveTo>
                    <a:pt x="108" y="0"/>
                  </a:moveTo>
                  <a:lnTo>
                    <a:pt x="0" y="12480"/>
                  </a:lnTo>
                  <a:lnTo>
                    <a:pt x="0" y="12480"/>
                  </a:lnTo>
                  <a:lnTo>
                    <a:pt x="108" y="12911"/>
                  </a:lnTo>
                  <a:lnTo>
                    <a:pt x="323" y="13234"/>
                  </a:lnTo>
                  <a:lnTo>
                    <a:pt x="538" y="13556"/>
                  </a:lnTo>
                  <a:lnTo>
                    <a:pt x="968" y="13771"/>
                  </a:lnTo>
                  <a:lnTo>
                    <a:pt x="1399" y="14094"/>
                  </a:lnTo>
                  <a:lnTo>
                    <a:pt x="1937" y="14202"/>
                  </a:lnTo>
                  <a:lnTo>
                    <a:pt x="2475" y="14309"/>
                  </a:lnTo>
                  <a:lnTo>
                    <a:pt x="3120" y="14309"/>
                  </a:lnTo>
                  <a:lnTo>
                    <a:pt x="3120" y="14309"/>
                  </a:lnTo>
                  <a:lnTo>
                    <a:pt x="3766" y="14309"/>
                  </a:lnTo>
                  <a:lnTo>
                    <a:pt x="4304" y="14202"/>
                  </a:lnTo>
                  <a:lnTo>
                    <a:pt x="4842" y="14094"/>
                  </a:lnTo>
                  <a:lnTo>
                    <a:pt x="5272" y="13771"/>
                  </a:lnTo>
                  <a:lnTo>
                    <a:pt x="5702" y="13556"/>
                  </a:lnTo>
                  <a:lnTo>
                    <a:pt x="5917" y="13234"/>
                  </a:lnTo>
                  <a:lnTo>
                    <a:pt x="6133" y="12911"/>
                  </a:lnTo>
                  <a:lnTo>
                    <a:pt x="6240" y="12480"/>
                  </a:lnTo>
                  <a:lnTo>
                    <a:pt x="6240" y="1937"/>
                  </a:lnTo>
                  <a:lnTo>
                    <a:pt x="6240" y="0"/>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13"/>
            <p:cNvSpPr/>
            <p:nvPr/>
          </p:nvSpPr>
          <p:spPr>
            <a:xfrm>
              <a:off x="-224525" y="2595225"/>
              <a:ext cx="161400" cy="365825"/>
            </a:xfrm>
            <a:custGeom>
              <a:rect b="b" l="l" r="r" t="t"/>
              <a:pathLst>
                <a:path extrusionOk="0" h="14633" w="6456">
                  <a:moveTo>
                    <a:pt x="1" y="1"/>
                  </a:moveTo>
                  <a:lnTo>
                    <a:pt x="1" y="108"/>
                  </a:lnTo>
                  <a:lnTo>
                    <a:pt x="1" y="12588"/>
                  </a:lnTo>
                  <a:lnTo>
                    <a:pt x="1" y="13019"/>
                  </a:lnTo>
                  <a:lnTo>
                    <a:pt x="216" y="13449"/>
                  </a:lnTo>
                  <a:lnTo>
                    <a:pt x="754" y="13987"/>
                  </a:lnTo>
                  <a:lnTo>
                    <a:pt x="1399" y="14310"/>
                  </a:lnTo>
                  <a:lnTo>
                    <a:pt x="2260" y="14525"/>
                  </a:lnTo>
                  <a:lnTo>
                    <a:pt x="3228" y="14633"/>
                  </a:lnTo>
                  <a:lnTo>
                    <a:pt x="3874" y="14633"/>
                  </a:lnTo>
                  <a:lnTo>
                    <a:pt x="4519" y="14525"/>
                  </a:lnTo>
                  <a:lnTo>
                    <a:pt x="5057" y="14310"/>
                  </a:lnTo>
                  <a:lnTo>
                    <a:pt x="5487" y="14095"/>
                  </a:lnTo>
                  <a:lnTo>
                    <a:pt x="5918" y="13772"/>
                  </a:lnTo>
                  <a:lnTo>
                    <a:pt x="6241" y="13449"/>
                  </a:lnTo>
                  <a:lnTo>
                    <a:pt x="6348" y="13019"/>
                  </a:lnTo>
                  <a:lnTo>
                    <a:pt x="6456" y="12588"/>
                  </a:lnTo>
                  <a:lnTo>
                    <a:pt x="6456" y="2045"/>
                  </a:lnTo>
                  <a:lnTo>
                    <a:pt x="6456" y="108"/>
                  </a:lnTo>
                  <a:lnTo>
                    <a:pt x="6456" y="1"/>
                  </a:lnTo>
                  <a:lnTo>
                    <a:pt x="6241" y="1"/>
                  </a:lnTo>
                  <a:lnTo>
                    <a:pt x="6133" y="108"/>
                  </a:lnTo>
                  <a:lnTo>
                    <a:pt x="6133" y="2045"/>
                  </a:lnTo>
                  <a:lnTo>
                    <a:pt x="6133" y="12588"/>
                  </a:lnTo>
                  <a:lnTo>
                    <a:pt x="6133" y="12911"/>
                  </a:lnTo>
                  <a:lnTo>
                    <a:pt x="5918" y="13234"/>
                  </a:lnTo>
                  <a:lnTo>
                    <a:pt x="5703" y="13557"/>
                  </a:lnTo>
                  <a:lnTo>
                    <a:pt x="5380" y="13772"/>
                  </a:lnTo>
                  <a:lnTo>
                    <a:pt x="4950" y="13987"/>
                  </a:lnTo>
                  <a:lnTo>
                    <a:pt x="4412" y="14202"/>
                  </a:lnTo>
                  <a:lnTo>
                    <a:pt x="3874" y="14310"/>
                  </a:lnTo>
                  <a:lnTo>
                    <a:pt x="2690" y="14310"/>
                  </a:lnTo>
                  <a:lnTo>
                    <a:pt x="2045" y="14202"/>
                  </a:lnTo>
                  <a:lnTo>
                    <a:pt x="1614" y="13987"/>
                  </a:lnTo>
                  <a:lnTo>
                    <a:pt x="1184" y="13772"/>
                  </a:lnTo>
                  <a:lnTo>
                    <a:pt x="754" y="13557"/>
                  </a:lnTo>
                  <a:lnTo>
                    <a:pt x="539" y="13234"/>
                  </a:lnTo>
                  <a:lnTo>
                    <a:pt x="323" y="12911"/>
                  </a:lnTo>
                  <a:lnTo>
                    <a:pt x="323" y="12588"/>
                  </a:lnTo>
                  <a:lnTo>
                    <a:pt x="323" y="108"/>
                  </a:lnTo>
                  <a:lnTo>
                    <a:pt x="323"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13"/>
            <p:cNvSpPr/>
            <p:nvPr/>
          </p:nvSpPr>
          <p:spPr>
            <a:xfrm>
              <a:off x="-224525" y="2544125"/>
              <a:ext cx="164100" cy="99550"/>
            </a:xfrm>
            <a:custGeom>
              <a:rect b="b" l="l" r="r" t="t"/>
              <a:pathLst>
                <a:path extrusionOk="0" h="3982" w="6564">
                  <a:moveTo>
                    <a:pt x="3228" y="323"/>
                  </a:moveTo>
                  <a:lnTo>
                    <a:pt x="3874" y="431"/>
                  </a:lnTo>
                  <a:lnTo>
                    <a:pt x="4412" y="539"/>
                  </a:lnTo>
                  <a:lnTo>
                    <a:pt x="4950" y="646"/>
                  </a:lnTo>
                  <a:lnTo>
                    <a:pt x="5380" y="861"/>
                  </a:lnTo>
                  <a:lnTo>
                    <a:pt x="5703" y="1077"/>
                  </a:lnTo>
                  <a:lnTo>
                    <a:pt x="5918" y="1399"/>
                  </a:lnTo>
                  <a:lnTo>
                    <a:pt x="6133" y="1722"/>
                  </a:lnTo>
                  <a:lnTo>
                    <a:pt x="6133" y="2045"/>
                  </a:lnTo>
                  <a:lnTo>
                    <a:pt x="6133" y="2368"/>
                  </a:lnTo>
                  <a:lnTo>
                    <a:pt x="5918" y="2690"/>
                  </a:lnTo>
                  <a:lnTo>
                    <a:pt x="5595" y="3013"/>
                  </a:lnTo>
                  <a:lnTo>
                    <a:pt x="4950" y="3336"/>
                  </a:lnTo>
                  <a:lnTo>
                    <a:pt x="4089" y="3659"/>
                  </a:lnTo>
                  <a:lnTo>
                    <a:pt x="2690" y="3659"/>
                  </a:lnTo>
                  <a:lnTo>
                    <a:pt x="2045" y="3551"/>
                  </a:lnTo>
                  <a:lnTo>
                    <a:pt x="1614" y="3336"/>
                  </a:lnTo>
                  <a:lnTo>
                    <a:pt x="1184" y="3228"/>
                  </a:lnTo>
                  <a:lnTo>
                    <a:pt x="754" y="2906"/>
                  </a:lnTo>
                  <a:lnTo>
                    <a:pt x="539" y="2690"/>
                  </a:lnTo>
                  <a:lnTo>
                    <a:pt x="323" y="2368"/>
                  </a:lnTo>
                  <a:lnTo>
                    <a:pt x="323" y="2045"/>
                  </a:lnTo>
                  <a:lnTo>
                    <a:pt x="323" y="1722"/>
                  </a:lnTo>
                  <a:lnTo>
                    <a:pt x="539" y="1399"/>
                  </a:lnTo>
                  <a:lnTo>
                    <a:pt x="969" y="969"/>
                  </a:lnTo>
                  <a:lnTo>
                    <a:pt x="1614" y="646"/>
                  </a:lnTo>
                  <a:lnTo>
                    <a:pt x="2367" y="431"/>
                  </a:lnTo>
                  <a:lnTo>
                    <a:pt x="3228" y="323"/>
                  </a:lnTo>
                  <a:close/>
                  <a:moveTo>
                    <a:pt x="3228" y="1"/>
                  </a:moveTo>
                  <a:lnTo>
                    <a:pt x="2583" y="108"/>
                  </a:lnTo>
                  <a:lnTo>
                    <a:pt x="2045" y="216"/>
                  </a:lnTo>
                  <a:lnTo>
                    <a:pt x="1399" y="323"/>
                  </a:lnTo>
                  <a:lnTo>
                    <a:pt x="969" y="539"/>
                  </a:lnTo>
                  <a:lnTo>
                    <a:pt x="539" y="861"/>
                  </a:lnTo>
                  <a:lnTo>
                    <a:pt x="216" y="1184"/>
                  </a:lnTo>
                  <a:lnTo>
                    <a:pt x="1" y="1614"/>
                  </a:lnTo>
                  <a:lnTo>
                    <a:pt x="1" y="2045"/>
                  </a:lnTo>
                  <a:lnTo>
                    <a:pt x="1" y="2475"/>
                  </a:lnTo>
                  <a:lnTo>
                    <a:pt x="216" y="2798"/>
                  </a:lnTo>
                  <a:lnTo>
                    <a:pt x="754" y="3336"/>
                  </a:lnTo>
                  <a:lnTo>
                    <a:pt x="1399" y="3659"/>
                  </a:lnTo>
                  <a:lnTo>
                    <a:pt x="2260" y="3981"/>
                  </a:lnTo>
                  <a:lnTo>
                    <a:pt x="3874" y="3981"/>
                  </a:lnTo>
                  <a:lnTo>
                    <a:pt x="4519" y="3874"/>
                  </a:lnTo>
                  <a:lnTo>
                    <a:pt x="5057" y="3659"/>
                  </a:lnTo>
                  <a:lnTo>
                    <a:pt x="5487" y="3443"/>
                  </a:lnTo>
                  <a:lnTo>
                    <a:pt x="5918" y="3121"/>
                  </a:lnTo>
                  <a:lnTo>
                    <a:pt x="6241" y="2798"/>
                  </a:lnTo>
                  <a:lnTo>
                    <a:pt x="6456" y="2475"/>
                  </a:lnTo>
                  <a:lnTo>
                    <a:pt x="6563" y="2045"/>
                  </a:lnTo>
                  <a:lnTo>
                    <a:pt x="6456" y="1614"/>
                  </a:lnTo>
                  <a:lnTo>
                    <a:pt x="6241" y="1184"/>
                  </a:lnTo>
                  <a:lnTo>
                    <a:pt x="5703" y="754"/>
                  </a:lnTo>
                  <a:lnTo>
                    <a:pt x="5057" y="323"/>
                  </a:lnTo>
                  <a:lnTo>
                    <a:pt x="4196" y="108"/>
                  </a:lnTo>
                  <a:lnTo>
                    <a:pt x="3228"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3"/>
            <p:cNvSpPr/>
            <p:nvPr/>
          </p:nvSpPr>
          <p:spPr>
            <a:xfrm>
              <a:off x="-246050" y="2533375"/>
              <a:ext cx="207150" cy="123750"/>
            </a:xfrm>
            <a:custGeom>
              <a:rect b="b" l="l" r="r" t="t"/>
              <a:pathLst>
                <a:path extrusionOk="0" h="4950" w="8286">
                  <a:moveTo>
                    <a:pt x="3228" y="0"/>
                  </a:moveTo>
                  <a:lnTo>
                    <a:pt x="2475" y="216"/>
                  </a:lnTo>
                  <a:lnTo>
                    <a:pt x="1830" y="431"/>
                  </a:lnTo>
                  <a:lnTo>
                    <a:pt x="1184" y="753"/>
                  </a:lnTo>
                  <a:lnTo>
                    <a:pt x="646" y="1076"/>
                  </a:lnTo>
                  <a:lnTo>
                    <a:pt x="324" y="1507"/>
                  </a:lnTo>
                  <a:lnTo>
                    <a:pt x="1" y="1937"/>
                  </a:lnTo>
                  <a:lnTo>
                    <a:pt x="1" y="2475"/>
                  </a:lnTo>
                  <a:lnTo>
                    <a:pt x="1" y="2905"/>
                  </a:lnTo>
                  <a:lnTo>
                    <a:pt x="324" y="3443"/>
                  </a:lnTo>
                  <a:lnTo>
                    <a:pt x="646" y="3873"/>
                  </a:lnTo>
                  <a:lnTo>
                    <a:pt x="1184" y="4196"/>
                  </a:lnTo>
                  <a:lnTo>
                    <a:pt x="1830" y="4519"/>
                  </a:lnTo>
                  <a:lnTo>
                    <a:pt x="2475" y="4734"/>
                  </a:lnTo>
                  <a:lnTo>
                    <a:pt x="3228" y="4842"/>
                  </a:lnTo>
                  <a:lnTo>
                    <a:pt x="4089" y="4949"/>
                  </a:lnTo>
                  <a:lnTo>
                    <a:pt x="4950" y="4842"/>
                  </a:lnTo>
                  <a:lnTo>
                    <a:pt x="5703" y="4734"/>
                  </a:lnTo>
                  <a:lnTo>
                    <a:pt x="6456" y="4519"/>
                  </a:lnTo>
                  <a:lnTo>
                    <a:pt x="7102" y="4196"/>
                  </a:lnTo>
                  <a:lnTo>
                    <a:pt x="7532" y="3873"/>
                  </a:lnTo>
                  <a:lnTo>
                    <a:pt x="7962" y="3443"/>
                  </a:lnTo>
                  <a:lnTo>
                    <a:pt x="8177" y="2905"/>
                  </a:lnTo>
                  <a:lnTo>
                    <a:pt x="8285" y="2475"/>
                  </a:lnTo>
                  <a:lnTo>
                    <a:pt x="8177" y="1937"/>
                  </a:lnTo>
                  <a:lnTo>
                    <a:pt x="7962" y="1507"/>
                  </a:lnTo>
                  <a:lnTo>
                    <a:pt x="7532" y="1076"/>
                  </a:lnTo>
                  <a:lnTo>
                    <a:pt x="7102" y="753"/>
                  </a:lnTo>
                  <a:lnTo>
                    <a:pt x="6456" y="431"/>
                  </a:lnTo>
                  <a:lnTo>
                    <a:pt x="5703" y="216"/>
                  </a:lnTo>
                  <a:lnTo>
                    <a:pt x="4950"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13"/>
            <p:cNvSpPr/>
            <p:nvPr/>
          </p:nvSpPr>
          <p:spPr>
            <a:xfrm>
              <a:off x="-221825" y="2374675"/>
              <a:ext cx="156025" cy="258250"/>
            </a:xfrm>
            <a:custGeom>
              <a:rect b="b" l="l" r="r" t="t"/>
              <a:pathLst>
                <a:path extrusionOk="0" h="10330" w="6241">
                  <a:moveTo>
                    <a:pt x="108" y="1"/>
                  </a:moveTo>
                  <a:lnTo>
                    <a:pt x="0" y="8500"/>
                  </a:lnTo>
                  <a:lnTo>
                    <a:pt x="108" y="8823"/>
                  </a:lnTo>
                  <a:lnTo>
                    <a:pt x="323" y="9253"/>
                  </a:lnTo>
                  <a:lnTo>
                    <a:pt x="538" y="9468"/>
                  </a:lnTo>
                  <a:lnTo>
                    <a:pt x="968" y="9791"/>
                  </a:lnTo>
                  <a:lnTo>
                    <a:pt x="1399" y="10006"/>
                  </a:lnTo>
                  <a:lnTo>
                    <a:pt x="1937" y="10221"/>
                  </a:lnTo>
                  <a:lnTo>
                    <a:pt x="2475" y="10329"/>
                  </a:lnTo>
                  <a:lnTo>
                    <a:pt x="3766" y="10329"/>
                  </a:lnTo>
                  <a:lnTo>
                    <a:pt x="4304" y="10221"/>
                  </a:lnTo>
                  <a:lnTo>
                    <a:pt x="4842" y="10006"/>
                  </a:lnTo>
                  <a:lnTo>
                    <a:pt x="5272" y="9791"/>
                  </a:lnTo>
                  <a:lnTo>
                    <a:pt x="5702" y="9468"/>
                  </a:lnTo>
                  <a:lnTo>
                    <a:pt x="5917" y="9253"/>
                  </a:lnTo>
                  <a:lnTo>
                    <a:pt x="6133" y="8823"/>
                  </a:lnTo>
                  <a:lnTo>
                    <a:pt x="6240" y="8500"/>
                  </a:lnTo>
                  <a:lnTo>
                    <a:pt x="6240" y="1830"/>
                  </a:lnTo>
                  <a:lnTo>
                    <a:pt x="6240" y="1"/>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13"/>
            <p:cNvSpPr/>
            <p:nvPr/>
          </p:nvSpPr>
          <p:spPr>
            <a:xfrm>
              <a:off x="-221825" y="2374675"/>
              <a:ext cx="156025" cy="258250"/>
            </a:xfrm>
            <a:custGeom>
              <a:rect b="b" l="l" r="r" t="t"/>
              <a:pathLst>
                <a:path extrusionOk="0" fill="none" h="10330" w="6241">
                  <a:moveTo>
                    <a:pt x="108" y="1"/>
                  </a:moveTo>
                  <a:lnTo>
                    <a:pt x="0" y="8500"/>
                  </a:lnTo>
                  <a:lnTo>
                    <a:pt x="0" y="8500"/>
                  </a:lnTo>
                  <a:lnTo>
                    <a:pt x="108" y="8823"/>
                  </a:lnTo>
                  <a:lnTo>
                    <a:pt x="323" y="9253"/>
                  </a:lnTo>
                  <a:lnTo>
                    <a:pt x="538" y="9468"/>
                  </a:lnTo>
                  <a:lnTo>
                    <a:pt x="968" y="9791"/>
                  </a:lnTo>
                  <a:lnTo>
                    <a:pt x="1399" y="10006"/>
                  </a:lnTo>
                  <a:lnTo>
                    <a:pt x="1937" y="10221"/>
                  </a:lnTo>
                  <a:lnTo>
                    <a:pt x="2475" y="10329"/>
                  </a:lnTo>
                  <a:lnTo>
                    <a:pt x="3120" y="10329"/>
                  </a:lnTo>
                  <a:lnTo>
                    <a:pt x="3120" y="10329"/>
                  </a:lnTo>
                  <a:lnTo>
                    <a:pt x="3766" y="10329"/>
                  </a:lnTo>
                  <a:lnTo>
                    <a:pt x="4304" y="10221"/>
                  </a:lnTo>
                  <a:lnTo>
                    <a:pt x="4842" y="10006"/>
                  </a:lnTo>
                  <a:lnTo>
                    <a:pt x="5272" y="9791"/>
                  </a:lnTo>
                  <a:lnTo>
                    <a:pt x="5702" y="9468"/>
                  </a:lnTo>
                  <a:lnTo>
                    <a:pt x="5917" y="9253"/>
                  </a:lnTo>
                  <a:lnTo>
                    <a:pt x="6133" y="8823"/>
                  </a:lnTo>
                  <a:lnTo>
                    <a:pt x="6240" y="8500"/>
                  </a:lnTo>
                  <a:lnTo>
                    <a:pt x="6240" y="1830"/>
                  </a:lnTo>
                  <a:lnTo>
                    <a:pt x="6240" y="1"/>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13"/>
            <p:cNvSpPr/>
            <p:nvPr/>
          </p:nvSpPr>
          <p:spPr>
            <a:xfrm>
              <a:off x="-224525" y="2369300"/>
              <a:ext cx="161400" cy="266300"/>
            </a:xfrm>
            <a:custGeom>
              <a:rect b="b" l="l" r="r" t="t"/>
              <a:pathLst>
                <a:path extrusionOk="0" h="10652" w="6456">
                  <a:moveTo>
                    <a:pt x="216" y="1"/>
                  </a:moveTo>
                  <a:lnTo>
                    <a:pt x="1" y="108"/>
                  </a:lnTo>
                  <a:lnTo>
                    <a:pt x="1" y="216"/>
                  </a:lnTo>
                  <a:lnTo>
                    <a:pt x="1" y="8715"/>
                  </a:lnTo>
                  <a:lnTo>
                    <a:pt x="1" y="9145"/>
                  </a:lnTo>
                  <a:lnTo>
                    <a:pt x="216" y="9468"/>
                  </a:lnTo>
                  <a:lnTo>
                    <a:pt x="754" y="10006"/>
                  </a:lnTo>
                  <a:lnTo>
                    <a:pt x="1399" y="10329"/>
                  </a:lnTo>
                  <a:lnTo>
                    <a:pt x="2260" y="10652"/>
                  </a:lnTo>
                  <a:lnTo>
                    <a:pt x="3874" y="10652"/>
                  </a:lnTo>
                  <a:lnTo>
                    <a:pt x="4519" y="10544"/>
                  </a:lnTo>
                  <a:lnTo>
                    <a:pt x="5057" y="10329"/>
                  </a:lnTo>
                  <a:lnTo>
                    <a:pt x="5487" y="10114"/>
                  </a:lnTo>
                  <a:lnTo>
                    <a:pt x="5918" y="9899"/>
                  </a:lnTo>
                  <a:lnTo>
                    <a:pt x="6241" y="9468"/>
                  </a:lnTo>
                  <a:lnTo>
                    <a:pt x="6348" y="9145"/>
                  </a:lnTo>
                  <a:lnTo>
                    <a:pt x="6456" y="8715"/>
                  </a:lnTo>
                  <a:lnTo>
                    <a:pt x="6456" y="2045"/>
                  </a:lnTo>
                  <a:lnTo>
                    <a:pt x="6456" y="216"/>
                  </a:lnTo>
                  <a:lnTo>
                    <a:pt x="6456" y="108"/>
                  </a:lnTo>
                  <a:lnTo>
                    <a:pt x="6348" y="1"/>
                  </a:lnTo>
                  <a:lnTo>
                    <a:pt x="6241" y="108"/>
                  </a:lnTo>
                  <a:lnTo>
                    <a:pt x="6133" y="216"/>
                  </a:lnTo>
                  <a:lnTo>
                    <a:pt x="6133" y="2045"/>
                  </a:lnTo>
                  <a:lnTo>
                    <a:pt x="6133" y="8715"/>
                  </a:lnTo>
                  <a:lnTo>
                    <a:pt x="6133" y="9038"/>
                  </a:lnTo>
                  <a:lnTo>
                    <a:pt x="5918" y="9361"/>
                  </a:lnTo>
                  <a:lnTo>
                    <a:pt x="5703" y="9576"/>
                  </a:lnTo>
                  <a:lnTo>
                    <a:pt x="5380" y="9899"/>
                  </a:lnTo>
                  <a:lnTo>
                    <a:pt x="4950" y="10114"/>
                  </a:lnTo>
                  <a:lnTo>
                    <a:pt x="4412" y="10221"/>
                  </a:lnTo>
                  <a:lnTo>
                    <a:pt x="3874" y="10329"/>
                  </a:lnTo>
                  <a:lnTo>
                    <a:pt x="2690" y="10329"/>
                  </a:lnTo>
                  <a:lnTo>
                    <a:pt x="2045" y="10221"/>
                  </a:lnTo>
                  <a:lnTo>
                    <a:pt x="1614" y="10114"/>
                  </a:lnTo>
                  <a:lnTo>
                    <a:pt x="1184" y="9899"/>
                  </a:lnTo>
                  <a:lnTo>
                    <a:pt x="754" y="9576"/>
                  </a:lnTo>
                  <a:lnTo>
                    <a:pt x="539" y="9361"/>
                  </a:lnTo>
                  <a:lnTo>
                    <a:pt x="323" y="9038"/>
                  </a:lnTo>
                  <a:lnTo>
                    <a:pt x="323" y="8715"/>
                  </a:lnTo>
                  <a:lnTo>
                    <a:pt x="323" y="216"/>
                  </a:lnTo>
                  <a:lnTo>
                    <a:pt x="323" y="108"/>
                  </a:lnTo>
                  <a:lnTo>
                    <a:pt x="216"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13"/>
            <p:cNvSpPr/>
            <p:nvPr/>
          </p:nvSpPr>
          <p:spPr>
            <a:xfrm>
              <a:off x="-224525" y="2320875"/>
              <a:ext cx="164100" cy="99550"/>
            </a:xfrm>
            <a:custGeom>
              <a:rect b="b" l="l" r="r" t="t"/>
              <a:pathLst>
                <a:path extrusionOk="0" h="3982" w="6564">
                  <a:moveTo>
                    <a:pt x="3874" y="324"/>
                  </a:moveTo>
                  <a:lnTo>
                    <a:pt x="4412" y="431"/>
                  </a:lnTo>
                  <a:lnTo>
                    <a:pt x="4950" y="647"/>
                  </a:lnTo>
                  <a:lnTo>
                    <a:pt x="5380" y="862"/>
                  </a:lnTo>
                  <a:lnTo>
                    <a:pt x="5703" y="1077"/>
                  </a:lnTo>
                  <a:lnTo>
                    <a:pt x="5918" y="1400"/>
                  </a:lnTo>
                  <a:lnTo>
                    <a:pt x="6133" y="1615"/>
                  </a:lnTo>
                  <a:lnTo>
                    <a:pt x="6133" y="1938"/>
                  </a:lnTo>
                  <a:lnTo>
                    <a:pt x="6133" y="2260"/>
                  </a:lnTo>
                  <a:lnTo>
                    <a:pt x="5918" y="2583"/>
                  </a:lnTo>
                  <a:lnTo>
                    <a:pt x="5595" y="3013"/>
                  </a:lnTo>
                  <a:lnTo>
                    <a:pt x="4950" y="3336"/>
                  </a:lnTo>
                  <a:lnTo>
                    <a:pt x="4089" y="3551"/>
                  </a:lnTo>
                  <a:lnTo>
                    <a:pt x="3228" y="3659"/>
                  </a:lnTo>
                  <a:lnTo>
                    <a:pt x="2690" y="3551"/>
                  </a:lnTo>
                  <a:lnTo>
                    <a:pt x="2045" y="3551"/>
                  </a:lnTo>
                  <a:lnTo>
                    <a:pt x="1614" y="3336"/>
                  </a:lnTo>
                  <a:lnTo>
                    <a:pt x="1184" y="3121"/>
                  </a:lnTo>
                  <a:lnTo>
                    <a:pt x="754" y="2906"/>
                  </a:lnTo>
                  <a:lnTo>
                    <a:pt x="539" y="2583"/>
                  </a:lnTo>
                  <a:lnTo>
                    <a:pt x="323" y="2260"/>
                  </a:lnTo>
                  <a:lnTo>
                    <a:pt x="323" y="1938"/>
                  </a:lnTo>
                  <a:lnTo>
                    <a:pt x="323" y="1615"/>
                  </a:lnTo>
                  <a:lnTo>
                    <a:pt x="539" y="1400"/>
                  </a:lnTo>
                  <a:lnTo>
                    <a:pt x="969" y="969"/>
                  </a:lnTo>
                  <a:lnTo>
                    <a:pt x="1614" y="647"/>
                  </a:lnTo>
                  <a:lnTo>
                    <a:pt x="2367" y="431"/>
                  </a:lnTo>
                  <a:lnTo>
                    <a:pt x="3228" y="324"/>
                  </a:lnTo>
                  <a:close/>
                  <a:moveTo>
                    <a:pt x="2583" y="1"/>
                  </a:moveTo>
                  <a:lnTo>
                    <a:pt x="2045" y="109"/>
                  </a:lnTo>
                  <a:lnTo>
                    <a:pt x="1399" y="324"/>
                  </a:lnTo>
                  <a:lnTo>
                    <a:pt x="969" y="539"/>
                  </a:lnTo>
                  <a:lnTo>
                    <a:pt x="539" y="862"/>
                  </a:lnTo>
                  <a:lnTo>
                    <a:pt x="216" y="1184"/>
                  </a:lnTo>
                  <a:lnTo>
                    <a:pt x="1" y="1507"/>
                  </a:lnTo>
                  <a:lnTo>
                    <a:pt x="1" y="1938"/>
                  </a:lnTo>
                  <a:lnTo>
                    <a:pt x="1" y="2368"/>
                  </a:lnTo>
                  <a:lnTo>
                    <a:pt x="216" y="2798"/>
                  </a:lnTo>
                  <a:lnTo>
                    <a:pt x="754" y="3229"/>
                  </a:lnTo>
                  <a:lnTo>
                    <a:pt x="1399" y="3659"/>
                  </a:lnTo>
                  <a:lnTo>
                    <a:pt x="2260" y="3874"/>
                  </a:lnTo>
                  <a:lnTo>
                    <a:pt x="3228" y="3982"/>
                  </a:lnTo>
                  <a:lnTo>
                    <a:pt x="3874" y="3982"/>
                  </a:lnTo>
                  <a:lnTo>
                    <a:pt x="4519" y="3874"/>
                  </a:lnTo>
                  <a:lnTo>
                    <a:pt x="5057" y="3659"/>
                  </a:lnTo>
                  <a:lnTo>
                    <a:pt x="5487" y="3444"/>
                  </a:lnTo>
                  <a:lnTo>
                    <a:pt x="5918" y="3121"/>
                  </a:lnTo>
                  <a:lnTo>
                    <a:pt x="6241" y="2798"/>
                  </a:lnTo>
                  <a:lnTo>
                    <a:pt x="6456" y="2368"/>
                  </a:lnTo>
                  <a:lnTo>
                    <a:pt x="6563" y="1938"/>
                  </a:lnTo>
                  <a:lnTo>
                    <a:pt x="6456" y="1507"/>
                  </a:lnTo>
                  <a:lnTo>
                    <a:pt x="6241" y="1184"/>
                  </a:lnTo>
                  <a:lnTo>
                    <a:pt x="5703" y="647"/>
                  </a:lnTo>
                  <a:lnTo>
                    <a:pt x="5057" y="324"/>
                  </a:lnTo>
                  <a:lnTo>
                    <a:pt x="4196" y="109"/>
                  </a:lnTo>
                  <a:lnTo>
                    <a:pt x="3228"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13"/>
            <p:cNvSpPr/>
            <p:nvPr/>
          </p:nvSpPr>
          <p:spPr>
            <a:xfrm>
              <a:off x="-246050" y="2310125"/>
              <a:ext cx="207150" cy="121075"/>
            </a:xfrm>
            <a:custGeom>
              <a:rect b="b" l="l" r="r" t="t"/>
              <a:pathLst>
                <a:path extrusionOk="0" h="4843" w="8286">
                  <a:moveTo>
                    <a:pt x="3228" y="1"/>
                  </a:moveTo>
                  <a:lnTo>
                    <a:pt x="2475" y="108"/>
                  </a:lnTo>
                  <a:lnTo>
                    <a:pt x="1830" y="323"/>
                  </a:lnTo>
                  <a:lnTo>
                    <a:pt x="1184" y="646"/>
                  </a:lnTo>
                  <a:lnTo>
                    <a:pt x="646" y="1077"/>
                  </a:lnTo>
                  <a:lnTo>
                    <a:pt x="324" y="1399"/>
                  </a:lnTo>
                  <a:lnTo>
                    <a:pt x="1" y="1937"/>
                  </a:lnTo>
                  <a:lnTo>
                    <a:pt x="1" y="2368"/>
                  </a:lnTo>
                  <a:lnTo>
                    <a:pt x="1" y="2905"/>
                  </a:lnTo>
                  <a:lnTo>
                    <a:pt x="324" y="3336"/>
                  </a:lnTo>
                  <a:lnTo>
                    <a:pt x="646" y="3766"/>
                  </a:lnTo>
                  <a:lnTo>
                    <a:pt x="1184" y="4089"/>
                  </a:lnTo>
                  <a:lnTo>
                    <a:pt x="1830" y="4412"/>
                  </a:lnTo>
                  <a:lnTo>
                    <a:pt x="2475" y="4627"/>
                  </a:lnTo>
                  <a:lnTo>
                    <a:pt x="3228" y="4842"/>
                  </a:lnTo>
                  <a:lnTo>
                    <a:pt x="4950" y="4842"/>
                  </a:lnTo>
                  <a:lnTo>
                    <a:pt x="5703" y="4627"/>
                  </a:lnTo>
                  <a:lnTo>
                    <a:pt x="6456" y="4412"/>
                  </a:lnTo>
                  <a:lnTo>
                    <a:pt x="7102" y="4089"/>
                  </a:lnTo>
                  <a:lnTo>
                    <a:pt x="7532" y="3766"/>
                  </a:lnTo>
                  <a:lnTo>
                    <a:pt x="7962" y="3336"/>
                  </a:lnTo>
                  <a:lnTo>
                    <a:pt x="8177" y="2905"/>
                  </a:lnTo>
                  <a:lnTo>
                    <a:pt x="8285" y="2368"/>
                  </a:lnTo>
                  <a:lnTo>
                    <a:pt x="8177" y="1937"/>
                  </a:lnTo>
                  <a:lnTo>
                    <a:pt x="7962" y="1507"/>
                  </a:lnTo>
                  <a:lnTo>
                    <a:pt x="7532" y="1077"/>
                  </a:lnTo>
                  <a:lnTo>
                    <a:pt x="7102" y="646"/>
                  </a:lnTo>
                  <a:lnTo>
                    <a:pt x="6456" y="323"/>
                  </a:lnTo>
                  <a:lnTo>
                    <a:pt x="5703" y="108"/>
                  </a:lnTo>
                  <a:lnTo>
                    <a:pt x="4950"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13"/>
            <p:cNvSpPr/>
            <p:nvPr/>
          </p:nvSpPr>
          <p:spPr>
            <a:xfrm>
              <a:off x="-221825" y="2151450"/>
              <a:ext cx="156025" cy="260900"/>
            </a:xfrm>
            <a:custGeom>
              <a:rect b="b" l="l" r="r" t="t"/>
              <a:pathLst>
                <a:path extrusionOk="0" h="10436" w="6241">
                  <a:moveTo>
                    <a:pt x="108" y="0"/>
                  </a:moveTo>
                  <a:lnTo>
                    <a:pt x="0" y="8499"/>
                  </a:lnTo>
                  <a:lnTo>
                    <a:pt x="108" y="8930"/>
                  </a:lnTo>
                  <a:lnTo>
                    <a:pt x="323" y="9252"/>
                  </a:lnTo>
                  <a:lnTo>
                    <a:pt x="538" y="9575"/>
                  </a:lnTo>
                  <a:lnTo>
                    <a:pt x="968" y="9898"/>
                  </a:lnTo>
                  <a:lnTo>
                    <a:pt x="1399" y="10113"/>
                  </a:lnTo>
                  <a:lnTo>
                    <a:pt x="1937" y="10221"/>
                  </a:lnTo>
                  <a:lnTo>
                    <a:pt x="2475" y="10328"/>
                  </a:lnTo>
                  <a:lnTo>
                    <a:pt x="3120" y="10436"/>
                  </a:lnTo>
                  <a:lnTo>
                    <a:pt x="3766" y="10328"/>
                  </a:lnTo>
                  <a:lnTo>
                    <a:pt x="4304" y="10221"/>
                  </a:lnTo>
                  <a:lnTo>
                    <a:pt x="4842" y="10113"/>
                  </a:lnTo>
                  <a:lnTo>
                    <a:pt x="5272" y="9898"/>
                  </a:lnTo>
                  <a:lnTo>
                    <a:pt x="5702" y="9575"/>
                  </a:lnTo>
                  <a:lnTo>
                    <a:pt x="5917" y="9252"/>
                  </a:lnTo>
                  <a:lnTo>
                    <a:pt x="6133" y="8930"/>
                  </a:lnTo>
                  <a:lnTo>
                    <a:pt x="6240" y="8499"/>
                  </a:lnTo>
                  <a:lnTo>
                    <a:pt x="6240" y="1937"/>
                  </a:lnTo>
                  <a:lnTo>
                    <a:pt x="6240" y="0"/>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13"/>
            <p:cNvSpPr/>
            <p:nvPr/>
          </p:nvSpPr>
          <p:spPr>
            <a:xfrm>
              <a:off x="-221825" y="2151450"/>
              <a:ext cx="156025" cy="260900"/>
            </a:xfrm>
            <a:custGeom>
              <a:rect b="b" l="l" r="r" t="t"/>
              <a:pathLst>
                <a:path extrusionOk="0" fill="none" h="10436" w="6241">
                  <a:moveTo>
                    <a:pt x="108" y="0"/>
                  </a:moveTo>
                  <a:lnTo>
                    <a:pt x="0" y="8499"/>
                  </a:lnTo>
                  <a:lnTo>
                    <a:pt x="0" y="8499"/>
                  </a:lnTo>
                  <a:lnTo>
                    <a:pt x="108" y="8930"/>
                  </a:lnTo>
                  <a:lnTo>
                    <a:pt x="323" y="9252"/>
                  </a:lnTo>
                  <a:lnTo>
                    <a:pt x="538" y="9575"/>
                  </a:lnTo>
                  <a:lnTo>
                    <a:pt x="968" y="9898"/>
                  </a:lnTo>
                  <a:lnTo>
                    <a:pt x="1399" y="10113"/>
                  </a:lnTo>
                  <a:lnTo>
                    <a:pt x="1937" y="10221"/>
                  </a:lnTo>
                  <a:lnTo>
                    <a:pt x="2475" y="10328"/>
                  </a:lnTo>
                  <a:lnTo>
                    <a:pt x="3120" y="10436"/>
                  </a:lnTo>
                  <a:lnTo>
                    <a:pt x="3120" y="10436"/>
                  </a:lnTo>
                  <a:lnTo>
                    <a:pt x="3766" y="10328"/>
                  </a:lnTo>
                  <a:lnTo>
                    <a:pt x="4304" y="10221"/>
                  </a:lnTo>
                  <a:lnTo>
                    <a:pt x="4842" y="10113"/>
                  </a:lnTo>
                  <a:lnTo>
                    <a:pt x="5272" y="9898"/>
                  </a:lnTo>
                  <a:lnTo>
                    <a:pt x="5702" y="9575"/>
                  </a:lnTo>
                  <a:lnTo>
                    <a:pt x="5917" y="9252"/>
                  </a:lnTo>
                  <a:lnTo>
                    <a:pt x="6133" y="8930"/>
                  </a:lnTo>
                  <a:lnTo>
                    <a:pt x="6240" y="8499"/>
                  </a:lnTo>
                  <a:lnTo>
                    <a:pt x="6240" y="1937"/>
                  </a:lnTo>
                  <a:lnTo>
                    <a:pt x="6240" y="0"/>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13"/>
            <p:cNvSpPr/>
            <p:nvPr/>
          </p:nvSpPr>
          <p:spPr>
            <a:xfrm>
              <a:off x="-224525" y="2148750"/>
              <a:ext cx="161400" cy="266300"/>
            </a:xfrm>
            <a:custGeom>
              <a:rect b="b" l="l" r="r" t="t"/>
              <a:pathLst>
                <a:path extrusionOk="0" h="10652" w="6456">
                  <a:moveTo>
                    <a:pt x="1" y="0"/>
                  </a:moveTo>
                  <a:lnTo>
                    <a:pt x="1" y="108"/>
                  </a:lnTo>
                  <a:lnTo>
                    <a:pt x="1" y="8607"/>
                  </a:lnTo>
                  <a:lnTo>
                    <a:pt x="1" y="9038"/>
                  </a:lnTo>
                  <a:lnTo>
                    <a:pt x="216" y="9468"/>
                  </a:lnTo>
                  <a:lnTo>
                    <a:pt x="754" y="10006"/>
                  </a:lnTo>
                  <a:lnTo>
                    <a:pt x="1399" y="10329"/>
                  </a:lnTo>
                  <a:lnTo>
                    <a:pt x="2260" y="10544"/>
                  </a:lnTo>
                  <a:lnTo>
                    <a:pt x="3228" y="10652"/>
                  </a:lnTo>
                  <a:lnTo>
                    <a:pt x="3874" y="10652"/>
                  </a:lnTo>
                  <a:lnTo>
                    <a:pt x="4519" y="10544"/>
                  </a:lnTo>
                  <a:lnTo>
                    <a:pt x="5057" y="10329"/>
                  </a:lnTo>
                  <a:lnTo>
                    <a:pt x="5487" y="10114"/>
                  </a:lnTo>
                  <a:lnTo>
                    <a:pt x="5918" y="9791"/>
                  </a:lnTo>
                  <a:lnTo>
                    <a:pt x="6241" y="9468"/>
                  </a:lnTo>
                  <a:lnTo>
                    <a:pt x="6348" y="9038"/>
                  </a:lnTo>
                  <a:lnTo>
                    <a:pt x="6456" y="8607"/>
                  </a:lnTo>
                  <a:lnTo>
                    <a:pt x="6456" y="2045"/>
                  </a:lnTo>
                  <a:lnTo>
                    <a:pt x="6456" y="108"/>
                  </a:lnTo>
                  <a:lnTo>
                    <a:pt x="6456" y="0"/>
                  </a:lnTo>
                  <a:lnTo>
                    <a:pt x="6241" y="0"/>
                  </a:lnTo>
                  <a:lnTo>
                    <a:pt x="6133" y="108"/>
                  </a:lnTo>
                  <a:lnTo>
                    <a:pt x="6133" y="2045"/>
                  </a:lnTo>
                  <a:lnTo>
                    <a:pt x="6133" y="8607"/>
                  </a:lnTo>
                  <a:lnTo>
                    <a:pt x="6133" y="8930"/>
                  </a:lnTo>
                  <a:lnTo>
                    <a:pt x="5918" y="9253"/>
                  </a:lnTo>
                  <a:lnTo>
                    <a:pt x="5703" y="9576"/>
                  </a:lnTo>
                  <a:lnTo>
                    <a:pt x="5380" y="9791"/>
                  </a:lnTo>
                  <a:lnTo>
                    <a:pt x="4950" y="10006"/>
                  </a:lnTo>
                  <a:lnTo>
                    <a:pt x="4412" y="10221"/>
                  </a:lnTo>
                  <a:lnTo>
                    <a:pt x="3874" y="10329"/>
                  </a:lnTo>
                  <a:lnTo>
                    <a:pt x="2690" y="10329"/>
                  </a:lnTo>
                  <a:lnTo>
                    <a:pt x="2045" y="10221"/>
                  </a:lnTo>
                  <a:lnTo>
                    <a:pt x="1614" y="10006"/>
                  </a:lnTo>
                  <a:lnTo>
                    <a:pt x="1184" y="9791"/>
                  </a:lnTo>
                  <a:lnTo>
                    <a:pt x="754" y="9576"/>
                  </a:lnTo>
                  <a:lnTo>
                    <a:pt x="539" y="9253"/>
                  </a:lnTo>
                  <a:lnTo>
                    <a:pt x="323" y="8930"/>
                  </a:lnTo>
                  <a:lnTo>
                    <a:pt x="323" y="8607"/>
                  </a:lnTo>
                  <a:lnTo>
                    <a:pt x="323" y="108"/>
                  </a:lnTo>
                  <a:lnTo>
                    <a:pt x="323"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13"/>
            <p:cNvSpPr/>
            <p:nvPr/>
          </p:nvSpPr>
          <p:spPr>
            <a:xfrm>
              <a:off x="-224525" y="2097650"/>
              <a:ext cx="164100" cy="102225"/>
            </a:xfrm>
            <a:custGeom>
              <a:rect b="b" l="l" r="r" t="t"/>
              <a:pathLst>
                <a:path extrusionOk="0" h="4089" w="6564">
                  <a:moveTo>
                    <a:pt x="3874" y="431"/>
                  </a:moveTo>
                  <a:lnTo>
                    <a:pt x="4412" y="538"/>
                  </a:lnTo>
                  <a:lnTo>
                    <a:pt x="4950" y="646"/>
                  </a:lnTo>
                  <a:lnTo>
                    <a:pt x="5380" y="861"/>
                  </a:lnTo>
                  <a:lnTo>
                    <a:pt x="5703" y="1184"/>
                  </a:lnTo>
                  <a:lnTo>
                    <a:pt x="5918" y="1399"/>
                  </a:lnTo>
                  <a:lnTo>
                    <a:pt x="6133" y="1722"/>
                  </a:lnTo>
                  <a:lnTo>
                    <a:pt x="6133" y="2044"/>
                  </a:lnTo>
                  <a:lnTo>
                    <a:pt x="6133" y="2367"/>
                  </a:lnTo>
                  <a:lnTo>
                    <a:pt x="5918" y="2690"/>
                  </a:lnTo>
                  <a:lnTo>
                    <a:pt x="5595" y="3120"/>
                  </a:lnTo>
                  <a:lnTo>
                    <a:pt x="4950" y="3443"/>
                  </a:lnTo>
                  <a:lnTo>
                    <a:pt x="4089" y="3658"/>
                  </a:lnTo>
                  <a:lnTo>
                    <a:pt x="2690" y="3658"/>
                  </a:lnTo>
                  <a:lnTo>
                    <a:pt x="2045" y="3551"/>
                  </a:lnTo>
                  <a:lnTo>
                    <a:pt x="1614" y="3443"/>
                  </a:lnTo>
                  <a:lnTo>
                    <a:pt x="1184" y="3228"/>
                  </a:lnTo>
                  <a:lnTo>
                    <a:pt x="754" y="2905"/>
                  </a:lnTo>
                  <a:lnTo>
                    <a:pt x="539" y="2690"/>
                  </a:lnTo>
                  <a:lnTo>
                    <a:pt x="323" y="2367"/>
                  </a:lnTo>
                  <a:lnTo>
                    <a:pt x="323" y="2044"/>
                  </a:lnTo>
                  <a:lnTo>
                    <a:pt x="323" y="1722"/>
                  </a:lnTo>
                  <a:lnTo>
                    <a:pt x="539" y="1399"/>
                  </a:lnTo>
                  <a:lnTo>
                    <a:pt x="969" y="969"/>
                  </a:lnTo>
                  <a:lnTo>
                    <a:pt x="1614" y="646"/>
                  </a:lnTo>
                  <a:lnTo>
                    <a:pt x="2367" y="431"/>
                  </a:lnTo>
                  <a:close/>
                  <a:moveTo>
                    <a:pt x="3228" y="0"/>
                  </a:moveTo>
                  <a:lnTo>
                    <a:pt x="2583" y="108"/>
                  </a:lnTo>
                  <a:lnTo>
                    <a:pt x="2045" y="215"/>
                  </a:lnTo>
                  <a:lnTo>
                    <a:pt x="1399" y="323"/>
                  </a:lnTo>
                  <a:lnTo>
                    <a:pt x="969" y="646"/>
                  </a:lnTo>
                  <a:lnTo>
                    <a:pt x="539" y="861"/>
                  </a:lnTo>
                  <a:lnTo>
                    <a:pt x="216" y="1184"/>
                  </a:lnTo>
                  <a:lnTo>
                    <a:pt x="1" y="1614"/>
                  </a:lnTo>
                  <a:lnTo>
                    <a:pt x="1" y="2044"/>
                  </a:lnTo>
                  <a:lnTo>
                    <a:pt x="1" y="2475"/>
                  </a:lnTo>
                  <a:lnTo>
                    <a:pt x="216" y="2798"/>
                  </a:lnTo>
                  <a:lnTo>
                    <a:pt x="754" y="3335"/>
                  </a:lnTo>
                  <a:lnTo>
                    <a:pt x="1399" y="3658"/>
                  </a:lnTo>
                  <a:lnTo>
                    <a:pt x="2260" y="3981"/>
                  </a:lnTo>
                  <a:lnTo>
                    <a:pt x="3228" y="4089"/>
                  </a:lnTo>
                  <a:lnTo>
                    <a:pt x="3874" y="3981"/>
                  </a:lnTo>
                  <a:lnTo>
                    <a:pt x="4519" y="3873"/>
                  </a:lnTo>
                  <a:lnTo>
                    <a:pt x="5057" y="3658"/>
                  </a:lnTo>
                  <a:lnTo>
                    <a:pt x="5487" y="3443"/>
                  </a:lnTo>
                  <a:lnTo>
                    <a:pt x="5918" y="3228"/>
                  </a:lnTo>
                  <a:lnTo>
                    <a:pt x="6241" y="2798"/>
                  </a:lnTo>
                  <a:lnTo>
                    <a:pt x="6456" y="2475"/>
                  </a:lnTo>
                  <a:lnTo>
                    <a:pt x="6563" y="2044"/>
                  </a:lnTo>
                  <a:lnTo>
                    <a:pt x="6456" y="1614"/>
                  </a:lnTo>
                  <a:lnTo>
                    <a:pt x="6241" y="1184"/>
                  </a:lnTo>
                  <a:lnTo>
                    <a:pt x="5703" y="753"/>
                  </a:lnTo>
                  <a:lnTo>
                    <a:pt x="5057" y="323"/>
                  </a:lnTo>
                  <a:lnTo>
                    <a:pt x="4196" y="108"/>
                  </a:lnTo>
                  <a:lnTo>
                    <a:pt x="3228"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3"/>
            <p:cNvSpPr/>
            <p:nvPr/>
          </p:nvSpPr>
          <p:spPr>
            <a:xfrm>
              <a:off x="-221825" y="2103025"/>
              <a:ext cx="156025" cy="91475"/>
            </a:xfrm>
            <a:custGeom>
              <a:rect b="b" l="l" r="r" t="t"/>
              <a:pathLst>
                <a:path extrusionOk="0" h="3659" w="6241">
                  <a:moveTo>
                    <a:pt x="2475" y="0"/>
                  </a:moveTo>
                  <a:lnTo>
                    <a:pt x="1937" y="108"/>
                  </a:lnTo>
                  <a:lnTo>
                    <a:pt x="1399" y="323"/>
                  </a:lnTo>
                  <a:lnTo>
                    <a:pt x="968" y="538"/>
                  </a:lnTo>
                  <a:lnTo>
                    <a:pt x="538" y="754"/>
                  </a:lnTo>
                  <a:lnTo>
                    <a:pt x="323" y="1076"/>
                  </a:lnTo>
                  <a:lnTo>
                    <a:pt x="108" y="1507"/>
                  </a:lnTo>
                  <a:lnTo>
                    <a:pt x="0" y="1829"/>
                  </a:lnTo>
                  <a:lnTo>
                    <a:pt x="108" y="2152"/>
                  </a:lnTo>
                  <a:lnTo>
                    <a:pt x="323" y="2583"/>
                  </a:lnTo>
                  <a:lnTo>
                    <a:pt x="538" y="2798"/>
                  </a:lnTo>
                  <a:lnTo>
                    <a:pt x="968" y="3120"/>
                  </a:lnTo>
                  <a:lnTo>
                    <a:pt x="1399" y="3336"/>
                  </a:lnTo>
                  <a:lnTo>
                    <a:pt x="1937" y="3551"/>
                  </a:lnTo>
                  <a:lnTo>
                    <a:pt x="2475" y="3658"/>
                  </a:lnTo>
                  <a:lnTo>
                    <a:pt x="3766" y="3658"/>
                  </a:lnTo>
                  <a:lnTo>
                    <a:pt x="4304" y="3551"/>
                  </a:lnTo>
                  <a:lnTo>
                    <a:pt x="4842" y="3336"/>
                  </a:lnTo>
                  <a:lnTo>
                    <a:pt x="5379" y="3120"/>
                  </a:lnTo>
                  <a:lnTo>
                    <a:pt x="5702" y="2798"/>
                  </a:lnTo>
                  <a:lnTo>
                    <a:pt x="6025" y="2583"/>
                  </a:lnTo>
                  <a:lnTo>
                    <a:pt x="6133" y="2152"/>
                  </a:lnTo>
                  <a:lnTo>
                    <a:pt x="6240" y="1829"/>
                  </a:lnTo>
                  <a:lnTo>
                    <a:pt x="6133" y="1507"/>
                  </a:lnTo>
                  <a:lnTo>
                    <a:pt x="6025" y="1076"/>
                  </a:lnTo>
                  <a:lnTo>
                    <a:pt x="5702" y="754"/>
                  </a:lnTo>
                  <a:lnTo>
                    <a:pt x="5379" y="538"/>
                  </a:lnTo>
                  <a:lnTo>
                    <a:pt x="4842" y="323"/>
                  </a:lnTo>
                  <a:lnTo>
                    <a:pt x="4304" y="108"/>
                  </a:lnTo>
                  <a:lnTo>
                    <a:pt x="3766"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13"/>
            <p:cNvSpPr/>
            <p:nvPr/>
          </p:nvSpPr>
          <p:spPr>
            <a:xfrm>
              <a:off x="-194925" y="2119175"/>
              <a:ext cx="102225" cy="53800"/>
            </a:xfrm>
            <a:custGeom>
              <a:rect b="b" l="l" r="r" t="t"/>
              <a:pathLst>
                <a:path extrusionOk="0" h="2152" w="4089">
                  <a:moveTo>
                    <a:pt x="2044" y="0"/>
                  </a:moveTo>
                  <a:lnTo>
                    <a:pt x="1291" y="108"/>
                  </a:lnTo>
                  <a:lnTo>
                    <a:pt x="646" y="323"/>
                  </a:lnTo>
                  <a:lnTo>
                    <a:pt x="215" y="646"/>
                  </a:lnTo>
                  <a:lnTo>
                    <a:pt x="108" y="861"/>
                  </a:lnTo>
                  <a:lnTo>
                    <a:pt x="0" y="1076"/>
                  </a:lnTo>
                  <a:lnTo>
                    <a:pt x="108" y="1291"/>
                  </a:lnTo>
                  <a:lnTo>
                    <a:pt x="215" y="1506"/>
                  </a:lnTo>
                  <a:lnTo>
                    <a:pt x="646" y="1829"/>
                  </a:lnTo>
                  <a:lnTo>
                    <a:pt x="1291" y="2044"/>
                  </a:lnTo>
                  <a:lnTo>
                    <a:pt x="2044" y="2152"/>
                  </a:lnTo>
                  <a:lnTo>
                    <a:pt x="2797" y="2044"/>
                  </a:lnTo>
                  <a:lnTo>
                    <a:pt x="3443" y="1829"/>
                  </a:lnTo>
                  <a:lnTo>
                    <a:pt x="3873" y="1506"/>
                  </a:lnTo>
                  <a:lnTo>
                    <a:pt x="4088" y="1291"/>
                  </a:lnTo>
                  <a:lnTo>
                    <a:pt x="4088" y="1076"/>
                  </a:lnTo>
                  <a:lnTo>
                    <a:pt x="4088" y="861"/>
                  </a:lnTo>
                  <a:lnTo>
                    <a:pt x="3873" y="646"/>
                  </a:lnTo>
                  <a:lnTo>
                    <a:pt x="3443" y="323"/>
                  </a:lnTo>
                  <a:lnTo>
                    <a:pt x="2797" y="108"/>
                  </a:lnTo>
                  <a:lnTo>
                    <a:pt x="2044"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13"/>
            <p:cNvSpPr/>
            <p:nvPr/>
          </p:nvSpPr>
          <p:spPr>
            <a:xfrm>
              <a:off x="-477350" y="2958325"/>
              <a:ext cx="271675" cy="158725"/>
            </a:xfrm>
            <a:custGeom>
              <a:rect b="b" l="l" r="r" t="t"/>
              <a:pathLst>
                <a:path extrusionOk="0" h="6349" w="10867">
                  <a:moveTo>
                    <a:pt x="5487" y="1"/>
                  </a:moveTo>
                  <a:lnTo>
                    <a:pt x="0" y="3229"/>
                  </a:lnTo>
                  <a:lnTo>
                    <a:pt x="5487" y="6349"/>
                  </a:lnTo>
                  <a:lnTo>
                    <a:pt x="10867" y="3229"/>
                  </a:lnTo>
                  <a:lnTo>
                    <a:pt x="5487"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13"/>
            <p:cNvSpPr/>
            <p:nvPr/>
          </p:nvSpPr>
          <p:spPr>
            <a:xfrm>
              <a:off x="-480050" y="2955650"/>
              <a:ext cx="279750" cy="166775"/>
            </a:xfrm>
            <a:custGeom>
              <a:rect b="b" l="l" r="r" t="t"/>
              <a:pathLst>
                <a:path extrusionOk="0" h="6671" w="11190">
                  <a:moveTo>
                    <a:pt x="5595" y="323"/>
                  </a:moveTo>
                  <a:lnTo>
                    <a:pt x="10652" y="3336"/>
                  </a:lnTo>
                  <a:lnTo>
                    <a:pt x="5595" y="6348"/>
                  </a:lnTo>
                  <a:lnTo>
                    <a:pt x="402" y="3336"/>
                  </a:lnTo>
                  <a:lnTo>
                    <a:pt x="402" y="3336"/>
                  </a:lnTo>
                  <a:lnTo>
                    <a:pt x="5595" y="323"/>
                  </a:lnTo>
                  <a:close/>
                  <a:moveTo>
                    <a:pt x="5488" y="0"/>
                  </a:moveTo>
                  <a:lnTo>
                    <a:pt x="108" y="3228"/>
                  </a:lnTo>
                  <a:lnTo>
                    <a:pt x="1" y="3336"/>
                  </a:lnTo>
                  <a:lnTo>
                    <a:pt x="108" y="3443"/>
                  </a:lnTo>
                  <a:lnTo>
                    <a:pt x="5488" y="6671"/>
                  </a:lnTo>
                  <a:lnTo>
                    <a:pt x="5703" y="6671"/>
                  </a:lnTo>
                  <a:lnTo>
                    <a:pt x="11082" y="3443"/>
                  </a:lnTo>
                  <a:lnTo>
                    <a:pt x="11190" y="3336"/>
                  </a:lnTo>
                  <a:lnTo>
                    <a:pt x="11082" y="3120"/>
                  </a:lnTo>
                  <a:lnTo>
                    <a:pt x="5703"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13"/>
            <p:cNvSpPr/>
            <p:nvPr/>
          </p:nvSpPr>
          <p:spPr>
            <a:xfrm>
              <a:off x="-340175" y="3039025"/>
              <a:ext cx="166775" cy="158725"/>
            </a:xfrm>
            <a:custGeom>
              <a:rect b="b" l="l" r="r" t="t"/>
              <a:pathLst>
                <a:path extrusionOk="0" h="6349" w="6671">
                  <a:moveTo>
                    <a:pt x="5380" y="1"/>
                  </a:moveTo>
                  <a:lnTo>
                    <a:pt x="0" y="3121"/>
                  </a:lnTo>
                  <a:lnTo>
                    <a:pt x="0" y="6348"/>
                  </a:lnTo>
                  <a:lnTo>
                    <a:pt x="6671" y="2367"/>
                  </a:lnTo>
                  <a:lnTo>
                    <a:pt x="5380" y="1"/>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13"/>
            <p:cNvSpPr/>
            <p:nvPr/>
          </p:nvSpPr>
          <p:spPr>
            <a:xfrm>
              <a:off x="-345550" y="3033650"/>
              <a:ext cx="174850" cy="166775"/>
            </a:xfrm>
            <a:custGeom>
              <a:rect b="b" l="l" r="r" t="t"/>
              <a:pathLst>
                <a:path extrusionOk="0" h="6671" w="6994">
                  <a:moveTo>
                    <a:pt x="5581" y="395"/>
                  </a:moveTo>
                  <a:lnTo>
                    <a:pt x="6671" y="2475"/>
                  </a:lnTo>
                  <a:lnTo>
                    <a:pt x="323" y="6240"/>
                  </a:lnTo>
                  <a:lnTo>
                    <a:pt x="323" y="6240"/>
                  </a:lnTo>
                  <a:lnTo>
                    <a:pt x="431" y="3443"/>
                  </a:lnTo>
                  <a:lnTo>
                    <a:pt x="5581" y="395"/>
                  </a:lnTo>
                  <a:close/>
                  <a:moveTo>
                    <a:pt x="5595" y="0"/>
                  </a:moveTo>
                  <a:lnTo>
                    <a:pt x="108" y="3228"/>
                  </a:lnTo>
                  <a:lnTo>
                    <a:pt x="108" y="3336"/>
                  </a:lnTo>
                  <a:lnTo>
                    <a:pt x="0" y="6563"/>
                  </a:lnTo>
                  <a:lnTo>
                    <a:pt x="108" y="6671"/>
                  </a:lnTo>
                  <a:lnTo>
                    <a:pt x="215" y="6671"/>
                  </a:lnTo>
                  <a:lnTo>
                    <a:pt x="6993" y="2690"/>
                  </a:lnTo>
                  <a:lnTo>
                    <a:pt x="6993" y="2582"/>
                  </a:lnTo>
                  <a:lnTo>
                    <a:pt x="6993" y="2475"/>
                  </a:lnTo>
                  <a:lnTo>
                    <a:pt x="5810" y="108"/>
                  </a:lnTo>
                  <a:lnTo>
                    <a:pt x="5702"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13"/>
            <p:cNvSpPr/>
            <p:nvPr/>
          </p:nvSpPr>
          <p:spPr>
            <a:xfrm>
              <a:off x="-509625" y="3039025"/>
              <a:ext cx="169475" cy="158725"/>
            </a:xfrm>
            <a:custGeom>
              <a:rect b="b" l="l" r="r" t="t"/>
              <a:pathLst>
                <a:path extrusionOk="0" h="6349" w="6779">
                  <a:moveTo>
                    <a:pt x="1291" y="1"/>
                  </a:moveTo>
                  <a:lnTo>
                    <a:pt x="0" y="2367"/>
                  </a:lnTo>
                  <a:lnTo>
                    <a:pt x="6778" y="6348"/>
                  </a:lnTo>
                  <a:lnTo>
                    <a:pt x="6778" y="3121"/>
                  </a:lnTo>
                  <a:lnTo>
                    <a:pt x="1291" y="1"/>
                  </a:lnTo>
                  <a:close/>
                </a:path>
              </a:pathLst>
            </a:custGeom>
            <a:solidFill>
              <a:srgbClr val="FA88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13"/>
            <p:cNvSpPr/>
            <p:nvPr/>
          </p:nvSpPr>
          <p:spPr>
            <a:xfrm>
              <a:off x="-515000" y="3033650"/>
              <a:ext cx="180225" cy="166775"/>
            </a:xfrm>
            <a:custGeom>
              <a:rect b="b" l="l" r="r" t="t"/>
              <a:pathLst>
                <a:path extrusionOk="0" h="6671" w="7209">
                  <a:moveTo>
                    <a:pt x="1614" y="431"/>
                  </a:moveTo>
                  <a:lnTo>
                    <a:pt x="6886" y="3443"/>
                  </a:lnTo>
                  <a:lnTo>
                    <a:pt x="6786" y="6333"/>
                  </a:lnTo>
                  <a:lnTo>
                    <a:pt x="6786" y="6333"/>
                  </a:lnTo>
                  <a:lnTo>
                    <a:pt x="431" y="2582"/>
                  </a:lnTo>
                  <a:lnTo>
                    <a:pt x="1614" y="431"/>
                  </a:lnTo>
                  <a:close/>
                  <a:moveTo>
                    <a:pt x="1506" y="0"/>
                  </a:moveTo>
                  <a:lnTo>
                    <a:pt x="1399" y="108"/>
                  </a:lnTo>
                  <a:lnTo>
                    <a:pt x="0" y="2582"/>
                  </a:lnTo>
                  <a:lnTo>
                    <a:pt x="0" y="2690"/>
                  </a:lnTo>
                  <a:lnTo>
                    <a:pt x="108" y="2798"/>
                  </a:lnTo>
                  <a:lnTo>
                    <a:pt x="6886" y="6671"/>
                  </a:lnTo>
                  <a:lnTo>
                    <a:pt x="6993" y="6671"/>
                  </a:lnTo>
                  <a:lnTo>
                    <a:pt x="7101" y="6563"/>
                  </a:lnTo>
                  <a:lnTo>
                    <a:pt x="7209" y="3336"/>
                  </a:lnTo>
                  <a:lnTo>
                    <a:pt x="7101" y="3228"/>
                  </a:lnTo>
                  <a:lnTo>
                    <a:pt x="1614" y="108"/>
                  </a:lnTo>
                  <a:lnTo>
                    <a:pt x="1506"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13"/>
            <p:cNvSpPr/>
            <p:nvPr/>
          </p:nvSpPr>
          <p:spPr>
            <a:xfrm>
              <a:off x="-420875" y="2718950"/>
              <a:ext cx="153350" cy="360450"/>
            </a:xfrm>
            <a:custGeom>
              <a:rect b="b" l="l" r="r" t="t"/>
              <a:pathLst>
                <a:path extrusionOk="0" h="14418" w="6134">
                  <a:moveTo>
                    <a:pt x="1" y="1"/>
                  </a:moveTo>
                  <a:lnTo>
                    <a:pt x="1" y="12588"/>
                  </a:lnTo>
                  <a:lnTo>
                    <a:pt x="108" y="12911"/>
                  </a:lnTo>
                  <a:lnTo>
                    <a:pt x="216" y="13234"/>
                  </a:lnTo>
                  <a:lnTo>
                    <a:pt x="539" y="13557"/>
                  </a:lnTo>
                  <a:lnTo>
                    <a:pt x="861" y="13879"/>
                  </a:lnTo>
                  <a:lnTo>
                    <a:pt x="1399" y="14095"/>
                  </a:lnTo>
                  <a:lnTo>
                    <a:pt x="1937" y="14202"/>
                  </a:lnTo>
                  <a:lnTo>
                    <a:pt x="2475" y="14310"/>
                  </a:lnTo>
                  <a:lnTo>
                    <a:pt x="3121" y="14417"/>
                  </a:lnTo>
                  <a:lnTo>
                    <a:pt x="3766" y="14310"/>
                  </a:lnTo>
                  <a:lnTo>
                    <a:pt x="4304" y="14202"/>
                  </a:lnTo>
                  <a:lnTo>
                    <a:pt x="4842" y="14095"/>
                  </a:lnTo>
                  <a:lnTo>
                    <a:pt x="5273" y="13879"/>
                  </a:lnTo>
                  <a:lnTo>
                    <a:pt x="5703" y="13557"/>
                  </a:lnTo>
                  <a:lnTo>
                    <a:pt x="5918" y="13234"/>
                  </a:lnTo>
                  <a:lnTo>
                    <a:pt x="6133" y="12911"/>
                  </a:lnTo>
                  <a:lnTo>
                    <a:pt x="6133" y="12588"/>
                  </a:lnTo>
                  <a:lnTo>
                    <a:pt x="6133" y="1937"/>
                  </a:lnTo>
                  <a:lnTo>
                    <a:pt x="6133" y="1"/>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13"/>
            <p:cNvSpPr/>
            <p:nvPr/>
          </p:nvSpPr>
          <p:spPr>
            <a:xfrm>
              <a:off x="-420875" y="2718950"/>
              <a:ext cx="153350" cy="360450"/>
            </a:xfrm>
            <a:custGeom>
              <a:rect b="b" l="l" r="r" t="t"/>
              <a:pathLst>
                <a:path extrusionOk="0" fill="none" h="14418" w="6134">
                  <a:moveTo>
                    <a:pt x="1" y="1"/>
                  </a:moveTo>
                  <a:lnTo>
                    <a:pt x="1" y="12588"/>
                  </a:lnTo>
                  <a:lnTo>
                    <a:pt x="1" y="12588"/>
                  </a:lnTo>
                  <a:lnTo>
                    <a:pt x="108" y="12911"/>
                  </a:lnTo>
                  <a:lnTo>
                    <a:pt x="216" y="13234"/>
                  </a:lnTo>
                  <a:lnTo>
                    <a:pt x="539" y="13557"/>
                  </a:lnTo>
                  <a:lnTo>
                    <a:pt x="861" y="13879"/>
                  </a:lnTo>
                  <a:lnTo>
                    <a:pt x="1399" y="14095"/>
                  </a:lnTo>
                  <a:lnTo>
                    <a:pt x="1937" y="14202"/>
                  </a:lnTo>
                  <a:lnTo>
                    <a:pt x="2475" y="14310"/>
                  </a:lnTo>
                  <a:lnTo>
                    <a:pt x="3121" y="14417"/>
                  </a:lnTo>
                  <a:lnTo>
                    <a:pt x="3121" y="14417"/>
                  </a:lnTo>
                  <a:lnTo>
                    <a:pt x="3766" y="14310"/>
                  </a:lnTo>
                  <a:lnTo>
                    <a:pt x="4304" y="14202"/>
                  </a:lnTo>
                  <a:lnTo>
                    <a:pt x="4842" y="14095"/>
                  </a:lnTo>
                  <a:lnTo>
                    <a:pt x="5273" y="13879"/>
                  </a:lnTo>
                  <a:lnTo>
                    <a:pt x="5703" y="13557"/>
                  </a:lnTo>
                  <a:lnTo>
                    <a:pt x="5918" y="13234"/>
                  </a:lnTo>
                  <a:lnTo>
                    <a:pt x="6133" y="12911"/>
                  </a:lnTo>
                  <a:lnTo>
                    <a:pt x="6133" y="12588"/>
                  </a:lnTo>
                  <a:lnTo>
                    <a:pt x="6133" y="1937"/>
                  </a:lnTo>
                  <a:lnTo>
                    <a:pt x="6133" y="1"/>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13"/>
            <p:cNvSpPr/>
            <p:nvPr/>
          </p:nvSpPr>
          <p:spPr>
            <a:xfrm>
              <a:off x="-423550" y="2716275"/>
              <a:ext cx="161400" cy="365800"/>
            </a:xfrm>
            <a:custGeom>
              <a:rect b="b" l="l" r="r" t="t"/>
              <a:pathLst>
                <a:path extrusionOk="0" h="14632" w="6456">
                  <a:moveTo>
                    <a:pt x="0" y="0"/>
                  </a:moveTo>
                  <a:lnTo>
                    <a:pt x="0" y="108"/>
                  </a:lnTo>
                  <a:lnTo>
                    <a:pt x="0" y="12588"/>
                  </a:lnTo>
                  <a:lnTo>
                    <a:pt x="0" y="13018"/>
                  </a:lnTo>
                  <a:lnTo>
                    <a:pt x="215" y="13449"/>
                  </a:lnTo>
                  <a:lnTo>
                    <a:pt x="753" y="13986"/>
                  </a:lnTo>
                  <a:lnTo>
                    <a:pt x="1399" y="14309"/>
                  </a:lnTo>
                  <a:lnTo>
                    <a:pt x="2259" y="14524"/>
                  </a:lnTo>
                  <a:lnTo>
                    <a:pt x="3228" y="14632"/>
                  </a:lnTo>
                  <a:lnTo>
                    <a:pt x="3873" y="14632"/>
                  </a:lnTo>
                  <a:lnTo>
                    <a:pt x="4411" y="14524"/>
                  </a:lnTo>
                  <a:lnTo>
                    <a:pt x="4949" y="14309"/>
                  </a:lnTo>
                  <a:lnTo>
                    <a:pt x="5487" y="14094"/>
                  </a:lnTo>
                  <a:lnTo>
                    <a:pt x="5917" y="13771"/>
                  </a:lnTo>
                  <a:lnTo>
                    <a:pt x="6133" y="13449"/>
                  </a:lnTo>
                  <a:lnTo>
                    <a:pt x="6348" y="13018"/>
                  </a:lnTo>
                  <a:lnTo>
                    <a:pt x="6455" y="12695"/>
                  </a:lnTo>
                  <a:lnTo>
                    <a:pt x="6455" y="2044"/>
                  </a:lnTo>
                  <a:lnTo>
                    <a:pt x="6455" y="108"/>
                  </a:lnTo>
                  <a:lnTo>
                    <a:pt x="6455" y="0"/>
                  </a:lnTo>
                  <a:lnTo>
                    <a:pt x="6133" y="0"/>
                  </a:lnTo>
                  <a:lnTo>
                    <a:pt x="6133" y="108"/>
                  </a:lnTo>
                  <a:lnTo>
                    <a:pt x="6133" y="2044"/>
                  </a:lnTo>
                  <a:lnTo>
                    <a:pt x="6133" y="12588"/>
                  </a:lnTo>
                  <a:lnTo>
                    <a:pt x="6025" y="12911"/>
                  </a:lnTo>
                  <a:lnTo>
                    <a:pt x="5917" y="13233"/>
                  </a:lnTo>
                  <a:lnTo>
                    <a:pt x="5595" y="13556"/>
                  </a:lnTo>
                  <a:lnTo>
                    <a:pt x="5272" y="13771"/>
                  </a:lnTo>
                  <a:lnTo>
                    <a:pt x="4842" y="13986"/>
                  </a:lnTo>
                  <a:lnTo>
                    <a:pt x="4411" y="14202"/>
                  </a:lnTo>
                  <a:lnTo>
                    <a:pt x="3766" y="14309"/>
                  </a:lnTo>
                  <a:lnTo>
                    <a:pt x="2582" y="14309"/>
                  </a:lnTo>
                  <a:lnTo>
                    <a:pt x="2044" y="14202"/>
                  </a:lnTo>
                  <a:lnTo>
                    <a:pt x="1506" y="13986"/>
                  </a:lnTo>
                  <a:lnTo>
                    <a:pt x="1076" y="13771"/>
                  </a:lnTo>
                  <a:lnTo>
                    <a:pt x="753" y="13556"/>
                  </a:lnTo>
                  <a:lnTo>
                    <a:pt x="538" y="13233"/>
                  </a:lnTo>
                  <a:lnTo>
                    <a:pt x="323" y="12911"/>
                  </a:lnTo>
                  <a:lnTo>
                    <a:pt x="323" y="12695"/>
                  </a:lnTo>
                  <a:lnTo>
                    <a:pt x="323" y="108"/>
                  </a:lnTo>
                  <a:lnTo>
                    <a:pt x="215"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13"/>
            <p:cNvSpPr/>
            <p:nvPr/>
          </p:nvSpPr>
          <p:spPr>
            <a:xfrm>
              <a:off x="-423550" y="2665175"/>
              <a:ext cx="161400" cy="99525"/>
            </a:xfrm>
            <a:custGeom>
              <a:rect b="b" l="l" r="r" t="t"/>
              <a:pathLst>
                <a:path extrusionOk="0" h="3981" w="6456">
                  <a:moveTo>
                    <a:pt x="3228" y="323"/>
                  </a:moveTo>
                  <a:lnTo>
                    <a:pt x="3873" y="430"/>
                  </a:lnTo>
                  <a:lnTo>
                    <a:pt x="4411" y="538"/>
                  </a:lnTo>
                  <a:lnTo>
                    <a:pt x="4842" y="646"/>
                  </a:lnTo>
                  <a:lnTo>
                    <a:pt x="5272" y="861"/>
                  </a:lnTo>
                  <a:lnTo>
                    <a:pt x="5702" y="1184"/>
                  </a:lnTo>
                  <a:lnTo>
                    <a:pt x="5917" y="1399"/>
                  </a:lnTo>
                  <a:lnTo>
                    <a:pt x="6133" y="1721"/>
                  </a:lnTo>
                  <a:lnTo>
                    <a:pt x="6133" y="2044"/>
                  </a:lnTo>
                  <a:lnTo>
                    <a:pt x="6133" y="2367"/>
                  </a:lnTo>
                  <a:lnTo>
                    <a:pt x="5917" y="2690"/>
                  </a:lnTo>
                  <a:lnTo>
                    <a:pt x="5487" y="3012"/>
                  </a:lnTo>
                  <a:lnTo>
                    <a:pt x="4842" y="3443"/>
                  </a:lnTo>
                  <a:lnTo>
                    <a:pt x="4088" y="3658"/>
                  </a:lnTo>
                  <a:lnTo>
                    <a:pt x="2582" y="3658"/>
                  </a:lnTo>
                  <a:lnTo>
                    <a:pt x="2044" y="3550"/>
                  </a:lnTo>
                  <a:lnTo>
                    <a:pt x="1506" y="3443"/>
                  </a:lnTo>
                  <a:lnTo>
                    <a:pt x="1076" y="3228"/>
                  </a:lnTo>
                  <a:lnTo>
                    <a:pt x="753" y="2905"/>
                  </a:lnTo>
                  <a:lnTo>
                    <a:pt x="538" y="2690"/>
                  </a:lnTo>
                  <a:lnTo>
                    <a:pt x="323" y="2367"/>
                  </a:lnTo>
                  <a:lnTo>
                    <a:pt x="323" y="2044"/>
                  </a:lnTo>
                  <a:lnTo>
                    <a:pt x="323" y="1721"/>
                  </a:lnTo>
                  <a:lnTo>
                    <a:pt x="538" y="1399"/>
                  </a:lnTo>
                  <a:lnTo>
                    <a:pt x="968" y="968"/>
                  </a:lnTo>
                  <a:lnTo>
                    <a:pt x="1506" y="646"/>
                  </a:lnTo>
                  <a:lnTo>
                    <a:pt x="2367" y="430"/>
                  </a:lnTo>
                  <a:lnTo>
                    <a:pt x="3228" y="323"/>
                  </a:lnTo>
                  <a:close/>
                  <a:moveTo>
                    <a:pt x="3228" y="0"/>
                  </a:moveTo>
                  <a:lnTo>
                    <a:pt x="2582" y="108"/>
                  </a:lnTo>
                  <a:lnTo>
                    <a:pt x="1937" y="215"/>
                  </a:lnTo>
                  <a:lnTo>
                    <a:pt x="1399" y="323"/>
                  </a:lnTo>
                  <a:lnTo>
                    <a:pt x="968" y="646"/>
                  </a:lnTo>
                  <a:lnTo>
                    <a:pt x="538" y="861"/>
                  </a:lnTo>
                  <a:lnTo>
                    <a:pt x="215" y="1184"/>
                  </a:lnTo>
                  <a:lnTo>
                    <a:pt x="0" y="1614"/>
                  </a:lnTo>
                  <a:lnTo>
                    <a:pt x="0" y="2044"/>
                  </a:lnTo>
                  <a:lnTo>
                    <a:pt x="0" y="2475"/>
                  </a:lnTo>
                  <a:lnTo>
                    <a:pt x="215" y="2797"/>
                  </a:lnTo>
                  <a:lnTo>
                    <a:pt x="753" y="3335"/>
                  </a:lnTo>
                  <a:lnTo>
                    <a:pt x="1399" y="3658"/>
                  </a:lnTo>
                  <a:lnTo>
                    <a:pt x="2259" y="3981"/>
                  </a:lnTo>
                  <a:lnTo>
                    <a:pt x="3873" y="3981"/>
                  </a:lnTo>
                  <a:lnTo>
                    <a:pt x="4411" y="3873"/>
                  </a:lnTo>
                  <a:lnTo>
                    <a:pt x="5057" y="3658"/>
                  </a:lnTo>
                  <a:lnTo>
                    <a:pt x="5487" y="3443"/>
                  </a:lnTo>
                  <a:lnTo>
                    <a:pt x="5917" y="3228"/>
                  </a:lnTo>
                  <a:lnTo>
                    <a:pt x="6240" y="2797"/>
                  </a:lnTo>
                  <a:lnTo>
                    <a:pt x="6455" y="2475"/>
                  </a:lnTo>
                  <a:lnTo>
                    <a:pt x="6455" y="2044"/>
                  </a:lnTo>
                  <a:lnTo>
                    <a:pt x="6455" y="1614"/>
                  </a:lnTo>
                  <a:lnTo>
                    <a:pt x="6240" y="1184"/>
                  </a:lnTo>
                  <a:lnTo>
                    <a:pt x="5702" y="753"/>
                  </a:lnTo>
                  <a:lnTo>
                    <a:pt x="5057" y="323"/>
                  </a:lnTo>
                  <a:lnTo>
                    <a:pt x="4196" y="108"/>
                  </a:lnTo>
                  <a:lnTo>
                    <a:pt x="3228"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13"/>
            <p:cNvSpPr/>
            <p:nvPr/>
          </p:nvSpPr>
          <p:spPr>
            <a:xfrm>
              <a:off x="-447775" y="2654400"/>
              <a:ext cx="209825" cy="123750"/>
            </a:xfrm>
            <a:custGeom>
              <a:rect b="b" l="l" r="r" t="t"/>
              <a:pathLst>
                <a:path extrusionOk="0" h="4950" w="8393">
                  <a:moveTo>
                    <a:pt x="4197" y="1"/>
                  </a:moveTo>
                  <a:lnTo>
                    <a:pt x="3336" y="108"/>
                  </a:lnTo>
                  <a:lnTo>
                    <a:pt x="2583" y="216"/>
                  </a:lnTo>
                  <a:lnTo>
                    <a:pt x="1830" y="431"/>
                  </a:lnTo>
                  <a:lnTo>
                    <a:pt x="1292" y="754"/>
                  </a:lnTo>
                  <a:lnTo>
                    <a:pt x="754" y="1077"/>
                  </a:lnTo>
                  <a:lnTo>
                    <a:pt x="324" y="1507"/>
                  </a:lnTo>
                  <a:lnTo>
                    <a:pt x="108" y="1937"/>
                  </a:lnTo>
                  <a:lnTo>
                    <a:pt x="1" y="2475"/>
                  </a:lnTo>
                  <a:lnTo>
                    <a:pt x="108" y="2906"/>
                  </a:lnTo>
                  <a:lnTo>
                    <a:pt x="324" y="3443"/>
                  </a:lnTo>
                  <a:lnTo>
                    <a:pt x="754" y="3874"/>
                  </a:lnTo>
                  <a:lnTo>
                    <a:pt x="1292" y="4197"/>
                  </a:lnTo>
                  <a:lnTo>
                    <a:pt x="1830" y="4519"/>
                  </a:lnTo>
                  <a:lnTo>
                    <a:pt x="2583" y="4735"/>
                  </a:lnTo>
                  <a:lnTo>
                    <a:pt x="3336" y="4842"/>
                  </a:lnTo>
                  <a:lnTo>
                    <a:pt x="4197" y="4950"/>
                  </a:lnTo>
                  <a:lnTo>
                    <a:pt x="5057" y="4842"/>
                  </a:lnTo>
                  <a:lnTo>
                    <a:pt x="5811" y="4735"/>
                  </a:lnTo>
                  <a:lnTo>
                    <a:pt x="6456" y="4519"/>
                  </a:lnTo>
                  <a:lnTo>
                    <a:pt x="7102" y="4197"/>
                  </a:lnTo>
                  <a:lnTo>
                    <a:pt x="7640" y="3874"/>
                  </a:lnTo>
                  <a:lnTo>
                    <a:pt x="7962" y="3443"/>
                  </a:lnTo>
                  <a:lnTo>
                    <a:pt x="8285" y="2906"/>
                  </a:lnTo>
                  <a:lnTo>
                    <a:pt x="8393" y="2475"/>
                  </a:lnTo>
                  <a:lnTo>
                    <a:pt x="8285" y="1937"/>
                  </a:lnTo>
                  <a:lnTo>
                    <a:pt x="7962" y="1507"/>
                  </a:lnTo>
                  <a:lnTo>
                    <a:pt x="7640" y="1077"/>
                  </a:lnTo>
                  <a:lnTo>
                    <a:pt x="7102" y="754"/>
                  </a:lnTo>
                  <a:lnTo>
                    <a:pt x="6456" y="431"/>
                  </a:lnTo>
                  <a:lnTo>
                    <a:pt x="5811" y="216"/>
                  </a:lnTo>
                  <a:lnTo>
                    <a:pt x="5057" y="108"/>
                  </a:lnTo>
                  <a:lnTo>
                    <a:pt x="4197"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13"/>
            <p:cNvSpPr/>
            <p:nvPr/>
          </p:nvSpPr>
          <p:spPr>
            <a:xfrm>
              <a:off x="-420875" y="2495725"/>
              <a:ext cx="153350" cy="258225"/>
            </a:xfrm>
            <a:custGeom>
              <a:rect b="b" l="l" r="r" t="t"/>
              <a:pathLst>
                <a:path extrusionOk="0" h="10329" w="6134">
                  <a:moveTo>
                    <a:pt x="1" y="0"/>
                  </a:moveTo>
                  <a:lnTo>
                    <a:pt x="1" y="8499"/>
                  </a:lnTo>
                  <a:lnTo>
                    <a:pt x="108" y="8822"/>
                  </a:lnTo>
                  <a:lnTo>
                    <a:pt x="216" y="9253"/>
                  </a:lnTo>
                  <a:lnTo>
                    <a:pt x="539" y="9468"/>
                  </a:lnTo>
                  <a:lnTo>
                    <a:pt x="861" y="9790"/>
                  </a:lnTo>
                  <a:lnTo>
                    <a:pt x="1399" y="10006"/>
                  </a:lnTo>
                  <a:lnTo>
                    <a:pt x="1937" y="10221"/>
                  </a:lnTo>
                  <a:lnTo>
                    <a:pt x="2475" y="10328"/>
                  </a:lnTo>
                  <a:lnTo>
                    <a:pt x="3766" y="10328"/>
                  </a:lnTo>
                  <a:lnTo>
                    <a:pt x="4304" y="10221"/>
                  </a:lnTo>
                  <a:lnTo>
                    <a:pt x="4842" y="10006"/>
                  </a:lnTo>
                  <a:lnTo>
                    <a:pt x="5273" y="9790"/>
                  </a:lnTo>
                  <a:lnTo>
                    <a:pt x="5703" y="9468"/>
                  </a:lnTo>
                  <a:lnTo>
                    <a:pt x="5918" y="9253"/>
                  </a:lnTo>
                  <a:lnTo>
                    <a:pt x="6133" y="8822"/>
                  </a:lnTo>
                  <a:lnTo>
                    <a:pt x="6133" y="8499"/>
                  </a:lnTo>
                  <a:lnTo>
                    <a:pt x="6133" y="1937"/>
                  </a:lnTo>
                  <a:lnTo>
                    <a:pt x="6133" y="0"/>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13"/>
            <p:cNvSpPr/>
            <p:nvPr/>
          </p:nvSpPr>
          <p:spPr>
            <a:xfrm>
              <a:off x="-420875" y="2495725"/>
              <a:ext cx="153350" cy="258225"/>
            </a:xfrm>
            <a:custGeom>
              <a:rect b="b" l="l" r="r" t="t"/>
              <a:pathLst>
                <a:path extrusionOk="0" fill="none" h="10329" w="6134">
                  <a:moveTo>
                    <a:pt x="1" y="0"/>
                  </a:moveTo>
                  <a:lnTo>
                    <a:pt x="1" y="8499"/>
                  </a:lnTo>
                  <a:lnTo>
                    <a:pt x="1" y="8499"/>
                  </a:lnTo>
                  <a:lnTo>
                    <a:pt x="108" y="8822"/>
                  </a:lnTo>
                  <a:lnTo>
                    <a:pt x="216" y="9253"/>
                  </a:lnTo>
                  <a:lnTo>
                    <a:pt x="539" y="9468"/>
                  </a:lnTo>
                  <a:lnTo>
                    <a:pt x="861" y="9790"/>
                  </a:lnTo>
                  <a:lnTo>
                    <a:pt x="1399" y="10006"/>
                  </a:lnTo>
                  <a:lnTo>
                    <a:pt x="1937" y="10221"/>
                  </a:lnTo>
                  <a:lnTo>
                    <a:pt x="2475" y="10328"/>
                  </a:lnTo>
                  <a:lnTo>
                    <a:pt x="3121" y="10328"/>
                  </a:lnTo>
                  <a:lnTo>
                    <a:pt x="3121" y="10328"/>
                  </a:lnTo>
                  <a:lnTo>
                    <a:pt x="3766" y="10328"/>
                  </a:lnTo>
                  <a:lnTo>
                    <a:pt x="4304" y="10221"/>
                  </a:lnTo>
                  <a:lnTo>
                    <a:pt x="4842" y="10006"/>
                  </a:lnTo>
                  <a:lnTo>
                    <a:pt x="5273" y="9790"/>
                  </a:lnTo>
                  <a:lnTo>
                    <a:pt x="5703" y="9468"/>
                  </a:lnTo>
                  <a:lnTo>
                    <a:pt x="5918" y="9253"/>
                  </a:lnTo>
                  <a:lnTo>
                    <a:pt x="6133" y="8822"/>
                  </a:lnTo>
                  <a:lnTo>
                    <a:pt x="6133" y="8499"/>
                  </a:lnTo>
                  <a:lnTo>
                    <a:pt x="6133" y="1937"/>
                  </a:lnTo>
                  <a:lnTo>
                    <a:pt x="6133" y="0"/>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13"/>
            <p:cNvSpPr/>
            <p:nvPr/>
          </p:nvSpPr>
          <p:spPr>
            <a:xfrm>
              <a:off x="-423550" y="2490325"/>
              <a:ext cx="161400" cy="269000"/>
            </a:xfrm>
            <a:custGeom>
              <a:rect b="b" l="l" r="r" t="t"/>
              <a:pathLst>
                <a:path extrusionOk="0" h="10760" w="6456">
                  <a:moveTo>
                    <a:pt x="108" y="1"/>
                  </a:moveTo>
                  <a:lnTo>
                    <a:pt x="0" y="109"/>
                  </a:lnTo>
                  <a:lnTo>
                    <a:pt x="0" y="216"/>
                  </a:lnTo>
                  <a:lnTo>
                    <a:pt x="0" y="8715"/>
                  </a:lnTo>
                  <a:lnTo>
                    <a:pt x="0" y="9146"/>
                  </a:lnTo>
                  <a:lnTo>
                    <a:pt x="215" y="9469"/>
                  </a:lnTo>
                  <a:lnTo>
                    <a:pt x="753" y="10006"/>
                  </a:lnTo>
                  <a:lnTo>
                    <a:pt x="1399" y="10437"/>
                  </a:lnTo>
                  <a:lnTo>
                    <a:pt x="2259" y="10652"/>
                  </a:lnTo>
                  <a:lnTo>
                    <a:pt x="3228" y="10760"/>
                  </a:lnTo>
                  <a:lnTo>
                    <a:pt x="3873" y="10652"/>
                  </a:lnTo>
                  <a:lnTo>
                    <a:pt x="4411" y="10544"/>
                  </a:lnTo>
                  <a:lnTo>
                    <a:pt x="4949" y="10437"/>
                  </a:lnTo>
                  <a:lnTo>
                    <a:pt x="5487" y="10114"/>
                  </a:lnTo>
                  <a:lnTo>
                    <a:pt x="5917" y="9899"/>
                  </a:lnTo>
                  <a:lnTo>
                    <a:pt x="6133" y="9469"/>
                  </a:lnTo>
                  <a:lnTo>
                    <a:pt x="6348" y="9146"/>
                  </a:lnTo>
                  <a:lnTo>
                    <a:pt x="6455" y="8715"/>
                  </a:lnTo>
                  <a:lnTo>
                    <a:pt x="6455" y="2153"/>
                  </a:lnTo>
                  <a:lnTo>
                    <a:pt x="6455" y="216"/>
                  </a:lnTo>
                  <a:lnTo>
                    <a:pt x="6455" y="109"/>
                  </a:lnTo>
                  <a:lnTo>
                    <a:pt x="6240" y="1"/>
                  </a:lnTo>
                  <a:lnTo>
                    <a:pt x="6133" y="109"/>
                  </a:lnTo>
                  <a:lnTo>
                    <a:pt x="6133" y="216"/>
                  </a:lnTo>
                  <a:lnTo>
                    <a:pt x="6133" y="2153"/>
                  </a:lnTo>
                  <a:lnTo>
                    <a:pt x="6133" y="8715"/>
                  </a:lnTo>
                  <a:lnTo>
                    <a:pt x="6025" y="9038"/>
                  </a:lnTo>
                  <a:lnTo>
                    <a:pt x="5917" y="9361"/>
                  </a:lnTo>
                  <a:lnTo>
                    <a:pt x="5595" y="9576"/>
                  </a:lnTo>
                  <a:lnTo>
                    <a:pt x="5272" y="9899"/>
                  </a:lnTo>
                  <a:lnTo>
                    <a:pt x="4842" y="10114"/>
                  </a:lnTo>
                  <a:lnTo>
                    <a:pt x="4411" y="10222"/>
                  </a:lnTo>
                  <a:lnTo>
                    <a:pt x="3766" y="10329"/>
                  </a:lnTo>
                  <a:lnTo>
                    <a:pt x="2582" y="10329"/>
                  </a:lnTo>
                  <a:lnTo>
                    <a:pt x="2044" y="10222"/>
                  </a:lnTo>
                  <a:lnTo>
                    <a:pt x="1506" y="10114"/>
                  </a:lnTo>
                  <a:lnTo>
                    <a:pt x="1076" y="9899"/>
                  </a:lnTo>
                  <a:lnTo>
                    <a:pt x="753" y="9576"/>
                  </a:lnTo>
                  <a:lnTo>
                    <a:pt x="538" y="9361"/>
                  </a:lnTo>
                  <a:lnTo>
                    <a:pt x="323" y="9038"/>
                  </a:lnTo>
                  <a:lnTo>
                    <a:pt x="323" y="8715"/>
                  </a:lnTo>
                  <a:lnTo>
                    <a:pt x="323" y="216"/>
                  </a:lnTo>
                  <a:lnTo>
                    <a:pt x="215" y="109"/>
                  </a:lnTo>
                  <a:lnTo>
                    <a:pt x="108"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13"/>
            <p:cNvSpPr/>
            <p:nvPr/>
          </p:nvSpPr>
          <p:spPr>
            <a:xfrm>
              <a:off x="-423550" y="2441925"/>
              <a:ext cx="161400" cy="99550"/>
            </a:xfrm>
            <a:custGeom>
              <a:rect b="b" l="l" r="r" t="t"/>
              <a:pathLst>
                <a:path extrusionOk="0" h="3982" w="6456">
                  <a:moveTo>
                    <a:pt x="3873" y="323"/>
                  </a:moveTo>
                  <a:lnTo>
                    <a:pt x="4411" y="431"/>
                  </a:lnTo>
                  <a:lnTo>
                    <a:pt x="4842" y="646"/>
                  </a:lnTo>
                  <a:lnTo>
                    <a:pt x="5272" y="861"/>
                  </a:lnTo>
                  <a:lnTo>
                    <a:pt x="5702" y="1076"/>
                  </a:lnTo>
                  <a:lnTo>
                    <a:pt x="5917" y="1399"/>
                  </a:lnTo>
                  <a:lnTo>
                    <a:pt x="6133" y="1722"/>
                  </a:lnTo>
                  <a:lnTo>
                    <a:pt x="6133" y="1937"/>
                  </a:lnTo>
                  <a:lnTo>
                    <a:pt x="6133" y="2260"/>
                  </a:lnTo>
                  <a:lnTo>
                    <a:pt x="5917" y="2582"/>
                  </a:lnTo>
                  <a:lnTo>
                    <a:pt x="5487" y="3013"/>
                  </a:lnTo>
                  <a:lnTo>
                    <a:pt x="4842" y="3336"/>
                  </a:lnTo>
                  <a:lnTo>
                    <a:pt x="4088" y="3551"/>
                  </a:lnTo>
                  <a:lnTo>
                    <a:pt x="3228" y="3658"/>
                  </a:lnTo>
                  <a:lnTo>
                    <a:pt x="2582" y="3658"/>
                  </a:lnTo>
                  <a:lnTo>
                    <a:pt x="2044" y="3551"/>
                  </a:lnTo>
                  <a:lnTo>
                    <a:pt x="1506" y="3336"/>
                  </a:lnTo>
                  <a:lnTo>
                    <a:pt x="1076" y="3120"/>
                  </a:lnTo>
                  <a:lnTo>
                    <a:pt x="753" y="2905"/>
                  </a:lnTo>
                  <a:lnTo>
                    <a:pt x="538" y="2582"/>
                  </a:lnTo>
                  <a:lnTo>
                    <a:pt x="323" y="2260"/>
                  </a:lnTo>
                  <a:lnTo>
                    <a:pt x="323" y="1937"/>
                  </a:lnTo>
                  <a:lnTo>
                    <a:pt x="323" y="1722"/>
                  </a:lnTo>
                  <a:lnTo>
                    <a:pt x="538" y="1399"/>
                  </a:lnTo>
                  <a:lnTo>
                    <a:pt x="968" y="969"/>
                  </a:lnTo>
                  <a:lnTo>
                    <a:pt x="1506" y="646"/>
                  </a:lnTo>
                  <a:lnTo>
                    <a:pt x="2367" y="431"/>
                  </a:lnTo>
                  <a:lnTo>
                    <a:pt x="3228" y="323"/>
                  </a:lnTo>
                  <a:close/>
                  <a:moveTo>
                    <a:pt x="2582" y="0"/>
                  </a:moveTo>
                  <a:lnTo>
                    <a:pt x="1937" y="108"/>
                  </a:lnTo>
                  <a:lnTo>
                    <a:pt x="1399" y="323"/>
                  </a:lnTo>
                  <a:lnTo>
                    <a:pt x="968" y="538"/>
                  </a:lnTo>
                  <a:lnTo>
                    <a:pt x="538" y="861"/>
                  </a:lnTo>
                  <a:lnTo>
                    <a:pt x="215" y="1184"/>
                  </a:lnTo>
                  <a:lnTo>
                    <a:pt x="0" y="1614"/>
                  </a:lnTo>
                  <a:lnTo>
                    <a:pt x="0" y="1937"/>
                  </a:lnTo>
                  <a:lnTo>
                    <a:pt x="0" y="2367"/>
                  </a:lnTo>
                  <a:lnTo>
                    <a:pt x="215" y="2798"/>
                  </a:lnTo>
                  <a:lnTo>
                    <a:pt x="753" y="3336"/>
                  </a:lnTo>
                  <a:lnTo>
                    <a:pt x="1399" y="3658"/>
                  </a:lnTo>
                  <a:lnTo>
                    <a:pt x="2259" y="3874"/>
                  </a:lnTo>
                  <a:lnTo>
                    <a:pt x="3228" y="3981"/>
                  </a:lnTo>
                  <a:lnTo>
                    <a:pt x="3873" y="3981"/>
                  </a:lnTo>
                  <a:lnTo>
                    <a:pt x="4411" y="3874"/>
                  </a:lnTo>
                  <a:lnTo>
                    <a:pt x="5057" y="3658"/>
                  </a:lnTo>
                  <a:lnTo>
                    <a:pt x="5487" y="3443"/>
                  </a:lnTo>
                  <a:lnTo>
                    <a:pt x="5917" y="3120"/>
                  </a:lnTo>
                  <a:lnTo>
                    <a:pt x="6240" y="2798"/>
                  </a:lnTo>
                  <a:lnTo>
                    <a:pt x="6455" y="2367"/>
                  </a:lnTo>
                  <a:lnTo>
                    <a:pt x="6455" y="1937"/>
                  </a:lnTo>
                  <a:lnTo>
                    <a:pt x="6455" y="1614"/>
                  </a:lnTo>
                  <a:lnTo>
                    <a:pt x="6240" y="1184"/>
                  </a:lnTo>
                  <a:lnTo>
                    <a:pt x="5702" y="646"/>
                  </a:lnTo>
                  <a:lnTo>
                    <a:pt x="5057" y="323"/>
                  </a:lnTo>
                  <a:lnTo>
                    <a:pt x="4196" y="108"/>
                  </a:lnTo>
                  <a:lnTo>
                    <a:pt x="3228"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p13"/>
            <p:cNvSpPr/>
            <p:nvPr/>
          </p:nvSpPr>
          <p:spPr>
            <a:xfrm>
              <a:off x="-447775" y="2431175"/>
              <a:ext cx="209825" cy="121050"/>
            </a:xfrm>
            <a:custGeom>
              <a:rect b="b" l="l" r="r" t="t"/>
              <a:pathLst>
                <a:path extrusionOk="0" h="4842" w="8393">
                  <a:moveTo>
                    <a:pt x="3336" y="0"/>
                  </a:moveTo>
                  <a:lnTo>
                    <a:pt x="2583" y="108"/>
                  </a:lnTo>
                  <a:lnTo>
                    <a:pt x="1830" y="430"/>
                  </a:lnTo>
                  <a:lnTo>
                    <a:pt x="1292" y="646"/>
                  </a:lnTo>
                  <a:lnTo>
                    <a:pt x="754" y="1076"/>
                  </a:lnTo>
                  <a:lnTo>
                    <a:pt x="324" y="1506"/>
                  </a:lnTo>
                  <a:lnTo>
                    <a:pt x="108" y="1937"/>
                  </a:lnTo>
                  <a:lnTo>
                    <a:pt x="1" y="2367"/>
                  </a:lnTo>
                  <a:lnTo>
                    <a:pt x="108" y="2905"/>
                  </a:lnTo>
                  <a:lnTo>
                    <a:pt x="324" y="3335"/>
                  </a:lnTo>
                  <a:lnTo>
                    <a:pt x="754" y="3766"/>
                  </a:lnTo>
                  <a:lnTo>
                    <a:pt x="1292" y="4196"/>
                  </a:lnTo>
                  <a:lnTo>
                    <a:pt x="1830" y="4411"/>
                  </a:lnTo>
                  <a:lnTo>
                    <a:pt x="2583" y="4626"/>
                  </a:lnTo>
                  <a:lnTo>
                    <a:pt x="3336" y="4841"/>
                  </a:lnTo>
                  <a:lnTo>
                    <a:pt x="5057" y="4841"/>
                  </a:lnTo>
                  <a:lnTo>
                    <a:pt x="5811" y="4626"/>
                  </a:lnTo>
                  <a:lnTo>
                    <a:pt x="6456" y="4411"/>
                  </a:lnTo>
                  <a:lnTo>
                    <a:pt x="7102" y="4196"/>
                  </a:lnTo>
                  <a:lnTo>
                    <a:pt x="7640" y="3766"/>
                  </a:lnTo>
                  <a:lnTo>
                    <a:pt x="7962" y="3335"/>
                  </a:lnTo>
                  <a:lnTo>
                    <a:pt x="8285" y="2905"/>
                  </a:lnTo>
                  <a:lnTo>
                    <a:pt x="8393" y="2367"/>
                  </a:lnTo>
                  <a:lnTo>
                    <a:pt x="8285" y="1937"/>
                  </a:lnTo>
                  <a:lnTo>
                    <a:pt x="7962" y="1506"/>
                  </a:lnTo>
                  <a:lnTo>
                    <a:pt x="7640" y="1076"/>
                  </a:lnTo>
                  <a:lnTo>
                    <a:pt x="7102" y="646"/>
                  </a:lnTo>
                  <a:lnTo>
                    <a:pt x="6456" y="430"/>
                  </a:lnTo>
                  <a:lnTo>
                    <a:pt x="5811" y="108"/>
                  </a:lnTo>
                  <a:lnTo>
                    <a:pt x="5057"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p13"/>
            <p:cNvSpPr/>
            <p:nvPr/>
          </p:nvSpPr>
          <p:spPr>
            <a:xfrm>
              <a:off x="-420875" y="2272475"/>
              <a:ext cx="153350" cy="260925"/>
            </a:xfrm>
            <a:custGeom>
              <a:rect b="b" l="l" r="r" t="t"/>
              <a:pathLst>
                <a:path extrusionOk="0" h="10437" w="6134">
                  <a:moveTo>
                    <a:pt x="1" y="0"/>
                  </a:moveTo>
                  <a:lnTo>
                    <a:pt x="1" y="8607"/>
                  </a:lnTo>
                  <a:lnTo>
                    <a:pt x="108" y="8930"/>
                  </a:lnTo>
                  <a:lnTo>
                    <a:pt x="216" y="9253"/>
                  </a:lnTo>
                  <a:lnTo>
                    <a:pt x="539" y="9576"/>
                  </a:lnTo>
                  <a:lnTo>
                    <a:pt x="861" y="9898"/>
                  </a:lnTo>
                  <a:lnTo>
                    <a:pt x="1399" y="10114"/>
                  </a:lnTo>
                  <a:lnTo>
                    <a:pt x="1937" y="10221"/>
                  </a:lnTo>
                  <a:lnTo>
                    <a:pt x="2475" y="10329"/>
                  </a:lnTo>
                  <a:lnTo>
                    <a:pt x="3121" y="10436"/>
                  </a:lnTo>
                  <a:lnTo>
                    <a:pt x="3766" y="10329"/>
                  </a:lnTo>
                  <a:lnTo>
                    <a:pt x="4304" y="10221"/>
                  </a:lnTo>
                  <a:lnTo>
                    <a:pt x="4842" y="10114"/>
                  </a:lnTo>
                  <a:lnTo>
                    <a:pt x="5273" y="9898"/>
                  </a:lnTo>
                  <a:lnTo>
                    <a:pt x="5703" y="9576"/>
                  </a:lnTo>
                  <a:lnTo>
                    <a:pt x="5918" y="9253"/>
                  </a:lnTo>
                  <a:lnTo>
                    <a:pt x="6133" y="8930"/>
                  </a:lnTo>
                  <a:lnTo>
                    <a:pt x="6133" y="8607"/>
                  </a:lnTo>
                  <a:lnTo>
                    <a:pt x="6133" y="1937"/>
                  </a:lnTo>
                  <a:lnTo>
                    <a:pt x="6133" y="0"/>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13"/>
            <p:cNvSpPr/>
            <p:nvPr/>
          </p:nvSpPr>
          <p:spPr>
            <a:xfrm>
              <a:off x="-420875" y="2272475"/>
              <a:ext cx="153350" cy="260925"/>
            </a:xfrm>
            <a:custGeom>
              <a:rect b="b" l="l" r="r" t="t"/>
              <a:pathLst>
                <a:path extrusionOk="0" fill="none" h="10437" w="6134">
                  <a:moveTo>
                    <a:pt x="1" y="0"/>
                  </a:moveTo>
                  <a:lnTo>
                    <a:pt x="1" y="8607"/>
                  </a:lnTo>
                  <a:lnTo>
                    <a:pt x="1" y="8607"/>
                  </a:lnTo>
                  <a:lnTo>
                    <a:pt x="108" y="8930"/>
                  </a:lnTo>
                  <a:lnTo>
                    <a:pt x="216" y="9253"/>
                  </a:lnTo>
                  <a:lnTo>
                    <a:pt x="539" y="9576"/>
                  </a:lnTo>
                  <a:lnTo>
                    <a:pt x="861" y="9898"/>
                  </a:lnTo>
                  <a:lnTo>
                    <a:pt x="1399" y="10114"/>
                  </a:lnTo>
                  <a:lnTo>
                    <a:pt x="1937" y="10221"/>
                  </a:lnTo>
                  <a:lnTo>
                    <a:pt x="2475" y="10329"/>
                  </a:lnTo>
                  <a:lnTo>
                    <a:pt x="3121" y="10436"/>
                  </a:lnTo>
                  <a:lnTo>
                    <a:pt x="3121" y="10436"/>
                  </a:lnTo>
                  <a:lnTo>
                    <a:pt x="3766" y="10329"/>
                  </a:lnTo>
                  <a:lnTo>
                    <a:pt x="4304" y="10221"/>
                  </a:lnTo>
                  <a:lnTo>
                    <a:pt x="4842" y="10114"/>
                  </a:lnTo>
                  <a:lnTo>
                    <a:pt x="5273" y="9898"/>
                  </a:lnTo>
                  <a:lnTo>
                    <a:pt x="5703" y="9576"/>
                  </a:lnTo>
                  <a:lnTo>
                    <a:pt x="5918" y="9253"/>
                  </a:lnTo>
                  <a:lnTo>
                    <a:pt x="6133" y="8930"/>
                  </a:lnTo>
                  <a:lnTo>
                    <a:pt x="6133" y="8607"/>
                  </a:lnTo>
                  <a:lnTo>
                    <a:pt x="6133" y="1937"/>
                  </a:lnTo>
                  <a:lnTo>
                    <a:pt x="6133" y="0"/>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13"/>
            <p:cNvSpPr/>
            <p:nvPr/>
          </p:nvSpPr>
          <p:spPr>
            <a:xfrm>
              <a:off x="-423550" y="2269775"/>
              <a:ext cx="161400" cy="266300"/>
            </a:xfrm>
            <a:custGeom>
              <a:rect b="b" l="l" r="r" t="t"/>
              <a:pathLst>
                <a:path extrusionOk="0" h="10652" w="6456">
                  <a:moveTo>
                    <a:pt x="0" y="1"/>
                  </a:moveTo>
                  <a:lnTo>
                    <a:pt x="0" y="108"/>
                  </a:lnTo>
                  <a:lnTo>
                    <a:pt x="0" y="8715"/>
                  </a:lnTo>
                  <a:lnTo>
                    <a:pt x="0" y="9038"/>
                  </a:lnTo>
                  <a:lnTo>
                    <a:pt x="215" y="9468"/>
                  </a:lnTo>
                  <a:lnTo>
                    <a:pt x="753" y="10006"/>
                  </a:lnTo>
                  <a:lnTo>
                    <a:pt x="1399" y="10329"/>
                  </a:lnTo>
                  <a:lnTo>
                    <a:pt x="2259" y="10544"/>
                  </a:lnTo>
                  <a:lnTo>
                    <a:pt x="3228" y="10652"/>
                  </a:lnTo>
                  <a:lnTo>
                    <a:pt x="3873" y="10652"/>
                  </a:lnTo>
                  <a:lnTo>
                    <a:pt x="4411" y="10544"/>
                  </a:lnTo>
                  <a:lnTo>
                    <a:pt x="4949" y="10329"/>
                  </a:lnTo>
                  <a:lnTo>
                    <a:pt x="5487" y="10114"/>
                  </a:lnTo>
                  <a:lnTo>
                    <a:pt x="5917" y="9791"/>
                  </a:lnTo>
                  <a:lnTo>
                    <a:pt x="6133" y="9468"/>
                  </a:lnTo>
                  <a:lnTo>
                    <a:pt x="6348" y="9038"/>
                  </a:lnTo>
                  <a:lnTo>
                    <a:pt x="6455" y="8715"/>
                  </a:lnTo>
                  <a:lnTo>
                    <a:pt x="6455" y="2045"/>
                  </a:lnTo>
                  <a:lnTo>
                    <a:pt x="6455" y="108"/>
                  </a:lnTo>
                  <a:lnTo>
                    <a:pt x="6455" y="1"/>
                  </a:lnTo>
                  <a:lnTo>
                    <a:pt x="6133" y="1"/>
                  </a:lnTo>
                  <a:lnTo>
                    <a:pt x="6133" y="108"/>
                  </a:lnTo>
                  <a:lnTo>
                    <a:pt x="6133" y="2045"/>
                  </a:lnTo>
                  <a:lnTo>
                    <a:pt x="6133" y="8715"/>
                  </a:lnTo>
                  <a:lnTo>
                    <a:pt x="6025" y="8931"/>
                  </a:lnTo>
                  <a:lnTo>
                    <a:pt x="5917" y="9253"/>
                  </a:lnTo>
                  <a:lnTo>
                    <a:pt x="5595" y="9576"/>
                  </a:lnTo>
                  <a:lnTo>
                    <a:pt x="5272" y="9791"/>
                  </a:lnTo>
                  <a:lnTo>
                    <a:pt x="4842" y="10006"/>
                  </a:lnTo>
                  <a:lnTo>
                    <a:pt x="4411" y="10222"/>
                  </a:lnTo>
                  <a:lnTo>
                    <a:pt x="3766" y="10329"/>
                  </a:lnTo>
                  <a:lnTo>
                    <a:pt x="2582" y="10329"/>
                  </a:lnTo>
                  <a:lnTo>
                    <a:pt x="2044" y="10222"/>
                  </a:lnTo>
                  <a:lnTo>
                    <a:pt x="1506" y="10006"/>
                  </a:lnTo>
                  <a:lnTo>
                    <a:pt x="1076" y="9791"/>
                  </a:lnTo>
                  <a:lnTo>
                    <a:pt x="753" y="9576"/>
                  </a:lnTo>
                  <a:lnTo>
                    <a:pt x="538" y="9253"/>
                  </a:lnTo>
                  <a:lnTo>
                    <a:pt x="323" y="8931"/>
                  </a:lnTo>
                  <a:lnTo>
                    <a:pt x="323" y="8715"/>
                  </a:lnTo>
                  <a:lnTo>
                    <a:pt x="323" y="108"/>
                  </a:lnTo>
                  <a:lnTo>
                    <a:pt x="215"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13"/>
            <p:cNvSpPr/>
            <p:nvPr/>
          </p:nvSpPr>
          <p:spPr>
            <a:xfrm>
              <a:off x="-423550" y="2218675"/>
              <a:ext cx="161400" cy="102225"/>
            </a:xfrm>
            <a:custGeom>
              <a:rect b="b" l="l" r="r" t="t"/>
              <a:pathLst>
                <a:path extrusionOk="0" h="4089" w="6456">
                  <a:moveTo>
                    <a:pt x="3873" y="431"/>
                  </a:moveTo>
                  <a:lnTo>
                    <a:pt x="4411" y="539"/>
                  </a:lnTo>
                  <a:lnTo>
                    <a:pt x="4842" y="646"/>
                  </a:lnTo>
                  <a:lnTo>
                    <a:pt x="5272" y="861"/>
                  </a:lnTo>
                  <a:lnTo>
                    <a:pt x="5702" y="1184"/>
                  </a:lnTo>
                  <a:lnTo>
                    <a:pt x="5917" y="1399"/>
                  </a:lnTo>
                  <a:lnTo>
                    <a:pt x="6133" y="1722"/>
                  </a:lnTo>
                  <a:lnTo>
                    <a:pt x="6133" y="2045"/>
                  </a:lnTo>
                  <a:lnTo>
                    <a:pt x="6133" y="2368"/>
                  </a:lnTo>
                  <a:lnTo>
                    <a:pt x="5917" y="2690"/>
                  </a:lnTo>
                  <a:lnTo>
                    <a:pt x="5487" y="3121"/>
                  </a:lnTo>
                  <a:lnTo>
                    <a:pt x="4842" y="3443"/>
                  </a:lnTo>
                  <a:lnTo>
                    <a:pt x="4088" y="3659"/>
                  </a:lnTo>
                  <a:lnTo>
                    <a:pt x="2582" y="3659"/>
                  </a:lnTo>
                  <a:lnTo>
                    <a:pt x="2044" y="3551"/>
                  </a:lnTo>
                  <a:lnTo>
                    <a:pt x="1506" y="3443"/>
                  </a:lnTo>
                  <a:lnTo>
                    <a:pt x="1076" y="3228"/>
                  </a:lnTo>
                  <a:lnTo>
                    <a:pt x="753" y="2906"/>
                  </a:lnTo>
                  <a:lnTo>
                    <a:pt x="538" y="2690"/>
                  </a:lnTo>
                  <a:lnTo>
                    <a:pt x="323" y="2368"/>
                  </a:lnTo>
                  <a:lnTo>
                    <a:pt x="323" y="2045"/>
                  </a:lnTo>
                  <a:lnTo>
                    <a:pt x="323" y="1722"/>
                  </a:lnTo>
                  <a:lnTo>
                    <a:pt x="538" y="1399"/>
                  </a:lnTo>
                  <a:lnTo>
                    <a:pt x="968" y="969"/>
                  </a:lnTo>
                  <a:lnTo>
                    <a:pt x="1506" y="646"/>
                  </a:lnTo>
                  <a:lnTo>
                    <a:pt x="2367" y="431"/>
                  </a:lnTo>
                  <a:close/>
                  <a:moveTo>
                    <a:pt x="3228" y="1"/>
                  </a:moveTo>
                  <a:lnTo>
                    <a:pt x="2582" y="108"/>
                  </a:lnTo>
                  <a:lnTo>
                    <a:pt x="1937" y="216"/>
                  </a:lnTo>
                  <a:lnTo>
                    <a:pt x="1399" y="323"/>
                  </a:lnTo>
                  <a:lnTo>
                    <a:pt x="968" y="646"/>
                  </a:lnTo>
                  <a:lnTo>
                    <a:pt x="538" y="861"/>
                  </a:lnTo>
                  <a:lnTo>
                    <a:pt x="215" y="1292"/>
                  </a:lnTo>
                  <a:lnTo>
                    <a:pt x="0" y="1615"/>
                  </a:lnTo>
                  <a:lnTo>
                    <a:pt x="0" y="2045"/>
                  </a:lnTo>
                  <a:lnTo>
                    <a:pt x="0" y="2475"/>
                  </a:lnTo>
                  <a:lnTo>
                    <a:pt x="215" y="2906"/>
                  </a:lnTo>
                  <a:lnTo>
                    <a:pt x="753" y="3336"/>
                  </a:lnTo>
                  <a:lnTo>
                    <a:pt x="1399" y="3766"/>
                  </a:lnTo>
                  <a:lnTo>
                    <a:pt x="2259" y="3981"/>
                  </a:lnTo>
                  <a:lnTo>
                    <a:pt x="3228" y="4089"/>
                  </a:lnTo>
                  <a:lnTo>
                    <a:pt x="3873" y="3981"/>
                  </a:lnTo>
                  <a:lnTo>
                    <a:pt x="4411" y="3874"/>
                  </a:lnTo>
                  <a:lnTo>
                    <a:pt x="5057" y="3766"/>
                  </a:lnTo>
                  <a:lnTo>
                    <a:pt x="5487" y="3443"/>
                  </a:lnTo>
                  <a:lnTo>
                    <a:pt x="5917" y="3228"/>
                  </a:lnTo>
                  <a:lnTo>
                    <a:pt x="6240" y="2906"/>
                  </a:lnTo>
                  <a:lnTo>
                    <a:pt x="6455" y="2475"/>
                  </a:lnTo>
                  <a:lnTo>
                    <a:pt x="6455" y="2045"/>
                  </a:lnTo>
                  <a:lnTo>
                    <a:pt x="6455" y="1615"/>
                  </a:lnTo>
                  <a:lnTo>
                    <a:pt x="6240" y="1292"/>
                  </a:lnTo>
                  <a:lnTo>
                    <a:pt x="5702" y="754"/>
                  </a:lnTo>
                  <a:lnTo>
                    <a:pt x="5057" y="323"/>
                  </a:lnTo>
                  <a:lnTo>
                    <a:pt x="4196" y="108"/>
                  </a:lnTo>
                  <a:lnTo>
                    <a:pt x="3228"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13"/>
            <p:cNvSpPr/>
            <p:nvPr/>
          </p:nvSpPr>
          <p:spPr>
            <a:xfrm>
              <a:off x="-420875" y="2224050"/>
              <a:ext cx="156025" cy="91475"/>
            </a:xfrm>
            <a:custGeom>
              <a:rect b="b" l="l" r="r" t="t"/>
              <a:pathLst>
                <a:path extrusionOk="0" h="3659" w="6241">
                  <a:moveTo>
                    <a:pt x="2475" y="1"/>
                  </a:moveTo>
                  <a:lnTo>
                    <a:pt x="1937" y="108"/>
                  </a:lnTo>
                  <a:lnTo>
                    <a:pt x="1399" y="324"/>
                  </a:lnTo>
                  <a:lnTo>
                    <a:pt x="861" y="539"/>
                  </a:lnTo>
                  <a:lnTo>
                    <a:pt x="539" y="862"/>
                  </a:lnTo>
                  <a:lnTo>
                    <a:pt x="216" y="1077"/>
                  </a:lnTo>
                  <a:lnTo>
                    <a:pt x="108" y="1507"/>
                  </a:lnTo>
                  <a:lnTo>
                    <a:pt x="1" y="1830"/>
                  </a:lnTo>
                  <a:lnTo>
                    <a:pt x="108" y="2153"/>
                  </a:lnTo>
                  <a:lnTo>
                    <a:pt x="216" y="2583"/>
                  </a:lnTo>
                  <a:lnTo>
                    <a:pt x="539" y="2906"/>
                  </a:lnTo>
                  <a:lnTo>
                    <a:pt x="861" y="3121"/>
                  </a:lnTo>
                  <a:lnTo>
                    <a:pt x="1399" y="3336"/>
                  </a:lnTo>
                  <a:lnTo>
                    <a:pt x="1937" y="3551"/>
                  </a:lnTo>
                  <a:lnTo>
                    <a:pt x="2475" y="3659"/>
                  </a:lnTo>
                  <a:lnTo>
                    <a:pt x="3766" y="3659"/>
                  </a:lnTo>
                  <a:lnTo>
                    <a:pt x="4304" y="3551"/>
                  </a:lnTo>
                  <a:lnTo>
                    <a:pt x="4842" y="3336"/>
                  </a:lnTo>
                  <a:lnTo>
                    <a:pt x="5273" y="3121"/>
                  </a:lnTo>
                  <a:lnTo>
                    <a:pt x="5703" y="2906"/>
                  </a:lnTo>
                  <a:lnTo>
                    <a:pt x="5918" y="2583"/>
                  </a:lnTo>
                  <a:lnTo>
                    <a:pt x="6133" y="2153"/>
                  </a:lnTo>
                  <a:lnTo>
                    <a:pt x="6241" y="1830"/>
                  </a:lnTo>
                  <a:lnTo>
                    <a:pt x="6133" y="1507"/>
                  </a:lnTo>
                  <a:lnTo>
                    <a:pt x="5918" y="1077"/>
                  </a:lnTo>
                  <a:lnTo>
                    <a:pt x="5703" y="862"/>
                  </a:lnTo>
                  <a:lnTo>
                    <a:pt x="5273" y="539"/>
                  </a:lnTo>
                  <a:lnTo>
                    <a:pt x="4842" y="324"/>
                  </a:lnTo>
                  <a:lnTo>
                    <a:pt x="4304" y="108"/>
                  </a:lnTo>
                  <a:lnTo>
                    <a:pt x="3766"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13"/>
            <p:cNvSpPr/>
            <p:nvPr/>
          </p:nvSpPr>
          <p:spPr>
            <a:xfrm>
              <a:off x="-393975" y="2240200"/>
              <a:ext cx="102225" cy="53825"/>
            </a:xfrm>
            <a:custGeom>
              <a:rect b="b" l="l" r="r" t="t"/>
              <a:pathLst>
                <a:path extrusionOk="0" h="2153" w="4089">
                  <a:moveTo>
                    <a:pt x="2045" y="0"/>
                  </a:moveTo>
                  <a:lnTo>
                    <a:pt x="1292" y="108"/>
                  </a:lnTo>
                  <a:lnTo>
                    <a:pt x="646" y="323"/>
                  </a:lnTo>
                  <a:lnTo>
                    <a:pt x="216" y="646"/>
                  </a:lnTo>
                  <a:lnTo>
                    <a:pt x="108" y="861"/>
                  </a:lnTo>
                  <a:lnTo>
                    <a:pt x="1" y="1076"/>
                  </a:lnTo>
                  <a:lnTo>
                    <a:pt x="108" y="1291"/>
                  </a:lnTo>
                  <a:lnTo>
                    <a:pt x="216" y="1507"/>
                  </a:lnTo>
                  <a:lnTo>
                    <a:pt x="646" y="1829"/>
                  </a:lnTo>
                  <a:lnTo>
                    <a:pt x="1292" y="2045"/>
                  </a:lnTo>
                  <a:lnTo>
                    <a:pt x="2045" y="2152"/>
                  </a:lnTo>
                  <a:lnTo>
                    <a:pt x="2798" y="2045"/>
                  </a:lnTo>
                  <a:lnTo>
                    <a:pt x="3443" y="1829"/>
                  </a:lnTo>
                  <a:lnTo>
                    <a:pt x="3874" y="1507"/>
                  </a:lnTo>
                  <a:lnTo>
                    <a:pt x="3981" y="1291"/>
                  </a:lnTo>
                  <a:lnTo>
                    <a:pt x="4089" y="1076"/>
                  </a:lnTo>
                  <a:lnTo>
                    <a:pt x="3981" y="861"/>
                  </a:lnTo>
                  <a:lnTo>
                    <a:pt x="3874" y="646"/>
                  </a:lnTo>
                  <a:lnTo>
                    <a:pt x="3443" y="323"/>
                  </a:lnTo>
                  <a:lnTo>
                    <a:pt x="2798" y="108"/>
                  </a:lnTo>
                  <a:lnTo>
                    <a:pt x="2045"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13"/>
            <p:cNvSpPr/>
            <p:nvPr/>
          </p:nvSpPr>
          <p:spPr>
            <a:xfrm>
              <a:off x="-55075" y="2762000"/>
              <a:ext cx="379275" cy="1422850"/>
            </a:xfrm>
            <a:custGeom>
              <a:rect b="b" l="l" r="r" t="t"/>
              <a:pathLst>
                <a:path extrusionOk="0" h="56914" w="15171">
                  <a:moveTo>
                    <a:pt x="1" y="0"/>
                  </a:moveTo>
                  <a:lnTo>
                    <a:pt x="1" y="48091"/>
                  </a:lnTo>
                  <a:lnTo>
                    <a:pt x="15170" y="56913"/>
                  </a:lnTo>
                  <a:lnTo>
                    <a:pt x="15170" y="8930"/>
                  </a:lnTo>
                  <a:lnTo>
                    <a:pt x="1" y="0"/>
                  </a:lnTo>
                  <a:close/>
                </a:path>
              </a:pathLst>
            </a:custGeom>
            <a:solidFill>
              <a:srgbClr val="FDC4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13"/>
            <p:cNvSpPr/>
            <p:nvPr/>
          </p:nvSpPr>
          <p:spPr>
            <a:xfrm>
              <a:off x="-57775" y="2759300"/>
              <a:ext cx="387350" cy="1428250"/>
            </a:xfrm>
            <a:custGeom>
              <a:rect b="b" l="l" r="r" t="t"/>
              <a:pathLst>
                <a:path extrusionOk="0" h="57130" w="15494">
                  <a:moveTo>
                    <a:pt x="324" y="449"/>
                  </a:moveTo>
                  <a:lnTo>
                    <a:pt x="15171" y="9145"/>
                  </a:lnTo>
                  <a:lnTo>
                    <a:pt x="15063" y="56699"/>
                  </a:lnTo>
                  <a:lnTo>
                    <a:pt x="324" y="48092"/>
                  </a:lnTo>
                  <a:lnTo>
                    <a:pt x="324" y="449"/>
                  </a:lnTo>
                  <a:close/>
                  <a:moveTo>
                    <a:pt x="109" y="1"/>
                  </a:moveTo>
                  <a:lnTo>
                    <a:pt x="1" y="108"/>
                  </a:lnTo>
                  <a:lnTo>
                    <a:pt x="1" y="48199"/>
                  </a:lnTo>
                  <a:lnTo>
                    <a:pt x="109" y="48307"/>
                  </a:lnTo>
                  <a:lnTo>
                    <a:pt x="15171" y="57129"/>
                  </a:lnTo>
                  <a:lnTo>
                    <a:pt x="15278" y="57129"/>
                  </a:lnTo>
                  <a:lnTo>
                    <a:pt x="15386" y="57021"/>
                  </a:lnTo>
                  <a:lnTo>
                    <a:pt x="15493" y="9038"/>
                  </a:lnTo>
                  <a:lnTo>
                    <a:pt x="15386" y="8930"/>
                  </a:lnTo>
                  <a:lnTo>
                    <a:pt x="216"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13"/>
            <p:cNvSpPr/>
            <p:nvPr/>
          </p:nvSpPr>
          <p:spPr>
            <a:xfrm>
              <a:off x="324175" y="2624825"/>
              <a:ext cx="610575" cy="1560025"/>
            </a:xfrm>
            <a:custGeom>
              <a:rect b="b" l="l" r="r" t="t"/>
              <a:pathLst>
                <a:path extrusionOk="0" h="62401" w="24423">
                  <a:moveTo>
                    <a:pt x="24422" y="0"/>
                  </a:moveTo>
                  <a:lnTo>
                    <a:pt x="108" y="14417"/>
                  </a:lnTo>
                  <a:lnTo>
                    <a:pt x="0" y="62400"/>
                  </a:lnTo>
                  <a:lnTo>
                    <a:pt x="24422" y="48199"/>
                  </a:lnTo>
                  <a:lnTo>
                    <a:pt x="24422" y="0"/>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13"/>
            <p:cNvSpPr/>
            <p:nvPr/>
          </p:nvSpPr>
          <p:spPr>
            <a:xfrm>
              <a:off x="321475" y="2622125"/>
              <a:ext cx="618650" cy="1565425"/>
            </a:xfrm>
            <a:custGeom>
              <a:rect b="b" l="l" r="r" t="t"/>
              <a:pathLst>
                <a:path extrusionOk="0" h="62617" w="24746">
                  <a:moveTo>
                    <a:pt x="24423" y="431"/>
                  </a:moveTo>
                  <a:lnTo>
                    <a:pt x="24423" y="48199"/>
                  </a:lnTo>
                  <a:lnTo>
                    <a:pt x="323" y="62186"/>
                  </a:lnTo>
                  <a:lnTo>
                    <a:pt x="323" y="14740"/>
                  </a:lnTo>
                  <a:lnTo>
                    <a:pt x="24423" y="431"/>
                  </a:lnTo>
                  <a:close/>
                  <a:moveTo>
                    <a:pt x="24530" y="1"/>
                  </a:moveTo>
                  <a:lnTo>
                    <a:pt x="108" y="14417"/>
                  </a:lnTo>
                  <a:lnTo>
                    <a:pt x="1" y="14525"/>
                  </a:lnTo>
                  <a:lnTo>
                    <a:pt x="1" y="62508"/>
                  </a:lnTo>
                  <a:lnTo>
                    <a:pt x="1" y="62616"/>
                  </a:lnTo>
                  <a:lnTo>
                    <a:pt x="216" y="62616"/>
                  </a:lnTo>
                  <a:lnTo>
                    <a:pt x="24638" y="48415"/>
                  </a:lnTo>
                  <a:lnTo>
                    <a:pt x="24746" y="48307"/>
                  </a:lnTo>
                  <a:lnTo>
                    <a:pt x="24746" y="108"/>
                  </a:lnTo>
                  <a:lnTo>
                    <a:pt x="24638"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13"/>
            <p:cNvSpPr/>
            <p:nvPr/>
          </p:nvSpPr>
          <p:spPr>
            <a:xfrm>
              <a:off x="-52375" y="2404275"/>
              <a:ext cx="987125" cy="580975"/>
            </a:xfrm>
            <a:custGeom>
              <a:rect b="b" l="l" r="r" t="t"/>
              <a:pathLst>
                <a:path extrusionOk="0" h="23239" w="39485">
                  <a:moveTo>
                    <a:pt x="24207" y="0"/>
                  </a:moveTo>
                  <a:lnTo>
                    <a:pt x="0" y="14309"/>
                  </a:lnTo>
                  <a:lnTo>
                    <a:pt x="15170" y="23239"/>
                  </a:lnTo>
                  <a:lnTo>
                    <a:pt x="39484" y="8822"/>
                  </a:lnTo>
                  <a:lnTo>
                    <a:pt x="24207"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13"/>
            <p:cNvSpPr/>
            <p:nvPr/>
          </p:nvSpPr>
          <p:spPr>
            <a:xfrm>
              <a:off x="-57775" y="2398900"/>
              <a:ext cx="997900" cy="591750"/>
            </a:xfrm>
            <a:custGeom>
              <a:rect b="b" l="l" r="r" t="t"/>
              <a:pathLst>
                <a:path extrusionOk="0" h="23670" w="39916">
                  <a:moveTo>
                    <a:pt x="24423" y="323"/>
                  </a:moveTo>
                  <a:lnTo>
                    <a:pt x="39425" y="9092"/>
                  </a:lnTo>
                  <a:lnTo>
                    <a:pt x="15386" y="23239"/>
                  </a:lnTo>
                  <a:lnTo>
                    <a:pt x="539" y="14524"/>
                  </a:lnTo>
                  <a:lnTo>
                    <a:pt x="24423" y="323"/>
                  </a:lnTo>
                  <a:close/>
                  <a:moveTo>
                    <a:pt x="24316" y="0"/>
                  </a:moveTo>
                  <a:lnTo>
                    <a:pt x="109" y="14417"/>
                  </a:lnTo>
                  <a:lnTo>
                    <a:pt x="1" y="14524"/>
                  </a:lnTo>
                  <a:lnTo>
                    <a:pt x="109" y="14739"/>
                  </a:lnTo>
                  <a:lnTo>
                    <a:pt x="15278" y="23669"/>
                  </a:lnTo>
                  <a:lnTo>
                    <a:pt x="15493" y="23669"/>
                  </a:lnTo>
                  <a:lnTo>
                    <a:pt x="39808" y="9252"/>
                  </a:lnTo>
                  <a:lnTo>
                    <a:pt x="39916" y="9037"/>
                  </a:lnTo>
                  <a:lnTo>
                    <a:pt x="39808" y="8930"/>
                  </a:lnTo>
                  <a:lnTo>
                    <a:pt x="24531"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13"/>
            <p:cNvSpPr/>
            <p:nvPr/>
          </p:nvSpPr>
          <p:spPr>
            <a:xfrm>
              <a:off x="418300" y="2936825"/>
              <a:ext cx="78025" cy="177550"/>
            </a:xfrm>
            <a:custGeom>
              <a:rect b="b" l="l" r="r" t="t"/>
              <a:pathLst>
                <a:path extrusionOk="0" h="7102" w="3121">
                  <a:moveTo>
                    <a:pt x="3013" y="0"/>
                  </a:moveTo>
                  <a:lnTo>
                    <a:pt x="1" y="1829"/>
                  </a:lnTo>
                  <a:lnTo>
                    <a:pt x="1" y="7101"/>
                  </a:lnTo>
                  <a:lnTo>
                    <a:pt x="3121" y="5380"/>
                  </a:lnTo>
                  <a:lnTo>
                    <a:pt x="3013"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13"/>
            <p:cNvSpPr/>
            <p:nvPr/>
          </p:nvSpPr>
          <p:spPr>
            <a:xfrm>
              <a:off x="542025" y="2864200"/>
              <a:ext cx="78025" cy="177550"/>
            </a:xfrm>
            <a:custGeom>
              <a:rect b="b" l="l" r="r" t="t"/>
              <a:pathLst>
                <a:path extrusionOk="0" h="7102" w="3121">
                  <a:moveTo>
                    <a:pt x="3121" y="0"/>
                  </a:moveTo>
                  <a:lnTo>
                    <a:pt x="1" y="1829"/>
                  </a:lnTo>
                  <a:lnTo>
                    <a:pt x="108" y="7101"/>
                  </a:lnTo>
                  <a:lnTo>
                    <a:pt x="3121" y="5380"/>
                  </a:lnTo>
                  <a:lnTo>
                    <a:pt x="3121"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13"/>
            <p:cNvSpPr/>
            <p:nvPr/>
          </p:nvSpPr>
          <p:spPr>
            <a:xfrm>
              <a:off x="668450" y="2791575"/>
              <a:ext cx="75325" cy="177550"/>
            </a:xfrm>
            <a:custGeom>
              <a:rect b="b" l="l" r="r" t="t"/>
              <a:pathLst>
                <a:path extrusionOk="0" h="7102" w="3013">
                  <a:moveTo>
                    <a:pt x="3013" y="1"/>
                  </a:moveTo>
                  <a:lnTo>
                    <a:pt x="0" y="1830"/>
                  </a:lnTo>
                  <a:lnTo>
                    <a:pt x="0" y="7101"/>
                  </a:lnTo>
                  <a:lnTo>
                    <a:pt x="3013" y="5380"/>
                  </a:lnTo>
                  <a:lnTo>
                    <a:pt x="3013"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13"/>
            <p:cNvSpPr/>
            <p:nvPr/>
          </p:nvSpPr>
          <p:spPr>
            <a:xfrm>
              <a:off x="792175" y="2718950"/>
              <a:ext cx="78025" cy="177550"/>
            </a:xfrm>
            <a:custGeom>
              <a:rect b="b" l="l" r="r" t="t"/>
              <a:pathLst>
                <a:path extrusionOk="0" h="7102" w="3121">
                  <a:moveTo>
                    <a:pt x="3120" y="1"/>
                  </a:moveTo>
                  <a:lnTo>
                    <a:pt x="0" y="1722"/>
                  </a:lnTo>
                  <a:lnTo>
                    <a:pt x="0" y="7102"/>
                  </a:lnTo>
                  <a:lnTo>
                    <a:pt x="3120" y="5273"/>
                  </a:lnTo>
                  <a:lnTo>
                    <a:pt x="3120"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13"/>
            <p:cNvSpPr/>
            <p:nvPr/>
          </p:nvSpPr>
          <p:spPr>
            <a:xfrm>
              <a:off x="418300" y="3130475"/>
              <a:ext cx="78025" cy="177550"/>
            </a:xfrm>
            <a:custGeom>
              <a:rect b="b" l="l" r="r" t="t"/>
              <a:pathLst>
                <a:path extrusionOk="0" h="7102" w="3121">
                  <a:moveTo>
                    <a:pt x="3013" y="1"/>
                  </a:moveTo>
                  <a:lnTo>
                    <a:pt x="1" y="1830"/>
                  </a:lnTo>
                  <a:lnTo>
                    <a:pt x="1" y="7101"/>
                  </a:lnTo>
                  <a:lnTo>
                    <a:pt x="3121" y="5380"/>
                  </a:lnTo>
                  <a:lnTo>
                    <a:pt x="3013"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13"/>
            <p:cNvSpPr/>
            <p:nvPr/>
          </p:nvSpPr>
          <p:spPr>
            <a:xfrm>
              <a:off x="542025" y="3057850"/>
              <a:ext cx="78025" cy="177550"/>
            </a:xfrm>
            <a:custGeom>
              <a:rect b="b" l="l" r="r" t="t"/>
              <a:pathLst>
                <a:path extrusionOk="0" h="7102" w="3121">
                  <a:moveTo>
                    <a:pt x="3121" y="1"/>
                  </a:moveTo>
                  <a:lnTo>
                    <a:pt x="1" y="1830"/>
                  </a:lnTo>
                  <a:lnTo>
                    <a:pt x="108" y="7101"/>
                  </a:lnTo>
                  <a:lnTo>
                    <a:pt x="3121" y="5380"/>
                  </a:lnTo>
                  <a:lnTo>
                    <a:pt x="3121"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13"/>
            <p:cNvSpPr/>
            <p:nvPr/>
          </p:nvSpPr>
          <p:spPr>
            <a:xfrm>
              <a:off x="668450" y="2985225"/>
              <a:ext cx="75325" cy="177550"/>
            </a:xfrm>
            <a:custGeom>
              <a:rect b="b" l="l" r="r" t="t"/>
              <a:pathLst>
                <a:path extrusionOk="0" h="7102" w="3013">
                  <a:moveTo>
                    <a:pt x="3013" y="1"/>
                  </a:moveTo>
                  <a:lnTo>
                    <a:pt x="0" y="1830"/>
                  </a:lnTo>
                  <a:lnTo>
                    <a:pt x="0" y="7102"/>
                  </a:lnTo>
                  <a:lnTo>
                    <a:pt x="3013" y="5273"/>
                  </a:lnTo>
                  <a:lnTo>
                    <a:pt x="3013"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13"/>
            <p:cNvSpPr/>
            <p:nvPr/>
          </p:nvSpPr>
          <p:spPr>
            <a:xfrm>
              <a:off x="792175" y="2912625"/>
              <a:ext cx="78025" cy="174850"/>
            </a:xfrm>
            <a:custGeom>
              <a:rect b="b" l="l" r="r" t="t"/>
              <a:pathLst>
                <a:path extrusionOk="0" h="6994" w="3121">
                  <a:moveTo>
                    <a:pt x="3120" y="0"/>
                  </a:moveTo>
                  <a:lnTo>
                    <a:pt x="0" y="1721"/>
                  </a:lnTo>
                  <a:lnTo>
                    <a:pt x="0" y="6993"/>
                  </a:lnTo>
                  <a:lnTo>
                    <a:pt x="3120" y="5272"/>
                  </a:lnTo>
                  <a:lnTo>
                    <a:pt x="3120"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13"/>
            <p:cNvSpPr/>
            <p:nvPr/>
          </p:nvSpPr>
          <p:spPr>
            <a:xfrm>
              <a:off x="418300" y="3324125"/>
              <a:ext cx="78025" cy="177550"/>
            </a:xfrm>
            <a:custGeom>
              <a:rect b="b" l="l" r="r" t="t"/>
              <a:pathLst>
                <a:path extrusionOk="0" h="7102" w="3121">
                  <a:moveTo>
                    <a:pt x="3013" y="1"/>
                  </a:moveTo>
                  <a:lnTo>
                    <a:pt x="1" y="1830"/>
                  </a:lnTo>
                  <a:lnTo>
                    <a:pt x="1" y="7101"/>
                  </a:lnTo>
                  <a:lnTo>
                    <a:pt x="3121" y="5380"/>
                  </a:lnTo>
                  <a:lnTo>
                    <a:pt x="3013"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13"/>
            <p:cNvSpPr/>
            <p:nvPr/>
          </p:nvSpPr>
          <p:spPr>
            <a:xfrm>
              <a:off x="542025" y="3251500"/>
              <a:ext cx="78025" cy="177550"/>
            </a:xfrm>
            <a:custGeom>
              <a:rect b="b" l="l" r="r" t="t"/>
              <a:pathLst>
                <a:path extrusionOk="0" h="7102" w="3121">
                  <a:moveTo>
                    <a:pt x="3121" y="1"/>
                  </a:moveTo>
                  <a:lnTo>
                    <a:pt x="1" y="1830"/>
                  </a:lnTo>
                  <a:lnTo>
                    <a:pt x="108" y="7102"/>
                  </a:lnTo>
                  <a:lnTo>
                    <a:pt x="3121" y="5273"/>
                  </a:lnTo>
                  <a:lnTo>
                    <a:pt x="3121"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13"/>
            <p:cNvSpPr/>
            <p:nvPr/>
          </p:nvSpPr>
          <p:spPr>
            <a:xfrm>
              <a:off x="668450" y="3178900"/>
              <a:ext cx="75325" cy="177525"/>
            </a:xfrm>
            <a:custGeom>
              <a:rect b="b" l="l" r="r" t="t"/>
              <a:pathLst>
                <a:path extrusionOk="0" h="7101" w="3013">
                  <a:moveTo>
                    <a:pt x="3013" y="0"/>
                  </a:moveTo>
                  <a:lnTo>
                    <a:pt x="0" y="1721"/>
                  </a:lnTo>
                  <a:lnTo>
                    <a:pt x="0" y="7101"/>
                  </a:lnTo>
                  <a:lnTo>
                    <a:pt x="3013" y="5272"/>
                  </a:lnTo>
                  <a:lnTo>
                    <a:pt x="3013"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13"/>
            <p:cNvSpPr/>
            <p:nvPr/>
          </p:nvSpPr>
          <p:spPr>
            <a:xfrm>
              <a:off x="792175" y="3103575"/>
              <a:ext cx="78025" cy="177550"/>
            </a:xfrm>
            <a:custGeom>
              <a:rect b="b" l="l" r="r" t="t"/>
              <a:pathLst>
                <a:path extrusionOk="0" h="7102" w="3121">
                  <a:moveTo>
                    <a:pt x="3120" y="1"/>
                  </a:moveTo>
                  <a:lnTo>
                    <a:pt x="0" y="1830"/>
                  </a:lnTo>
                  <a:lnTo>
                    <a:pt x="0" y="7101"/>
                  </a:lnTo>
                  <a:lnTo>
                    <a:pt x="3120" y="5380"/>
                  </a:lnTo>
                  <a:lnTo>
                    <a:pt x="3120"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p13"/>
            <p:cNvSpPr/>
            <p:nvPr/>
          </p:nvSpPr>
          <p:spPr>
            <a:xfrm>
              <a:off x="418300" y="3517775"/>
              <a:ext cx="78025" cy="177550"/>
            </a:xfrm>
            <a:custGeom>
              <a:rect b="b" l="l" r="r" t="t"/>
              <a:pathLst>
                <a:path extrusionOk="0" h="7102" w="3121">
                  <a:moveTo>
                    <a:pt x="3013" y="1"/>
                  </a:moveTo>
                  <a:lnTo>
                    <a:pt x="1" y="1830"/>
                  </a:lnTo>
                  <a:lnTo>
                    <a:pt x="1" y="7102"/>
                  </a:lnTo>
                  <a:lnTo>
                    <a:pt x="3121" y="5273"/>
                  </a:lnTo>
                  <a:lnTo>
                    <a:pt x="3013"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13"/>
            <p:cNvSpPr/>
            <p:nvPr/>
          </p:nvSpPr>
          <p:spPr>
            <a:xfrm>
              <a:off x="542025" y="3445175"/>
              <a:ext cx="78025" cy="177525"/>
            </a:xfrm>
            <a:custGeom>
              <a:rect b="b" l="l" r="r" t="t"/>
              <a:pathLst>
                <a:path extrusionOk="0" h="7101" w="3121">
                  <a:moveTo>
                    <a:pt x="3121" y="0"/>
                  </a:moveTo>
                  <a:lnTo>
                    <a:pt x="1" y="1722"/>
                  </a:lnTo>
                  <a:lnTo>
                    <a:pt x="108" y="7101"/>
                  </a:lnTo>
                  <a:lnTo>
                    <a:pt x="3121" y="5272"/>
                  </a:lnTo>
                  <a:lnTo>
                    <a:pt x="3121"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13"/>
            <p:cNvSpPr/>
            <p:nvPr/>
          </p:nvSpPr>
          <p:spPr>
            <a:xfrm>
              <a:off x="668450" y="3372550"/>
              <a:ext cx="75325" cy="174850"/>
            </a:xfrm>
            <a:custGeom>
              <a:rect b="b" l="l" r="r" t="t"/>
              <a:pathLst>
                <a:path extrusionOk="0" h="6994" w="3013">
                  <a:moveTo>
                    <a:pt x="3013" y="0"/>
                  </a:moveTo>
                  <a:lnTo>
                    <a:pt x="0" y="1722"/>
                  </a:lnTo>
                  <a:lnTo>
                    <a:pt x="0" y="6993"/>
                  </a:lnTo>
                  <a:lnTo>
                    <a:pt x="3013" y="5272"/>
                  </a:lnTo>
                  <a:lnTo>
                    <a:pt x="3013"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13"/>
            <p:cNvSpPr/>
            <p:nvPr/>
          </p:nvSpPr>
          <p:spPr>
            <a:xfrm>
              <a:off x="792175" y="3297225"/>
              <a:ext cx="78025" cy="177550"/>
            </a:xfrm>
            <a:custGeom>
              <a:rect b="b" l="l" r="r" t="t"/>
              <a:pathLst>
                <a:path extrusionOk="0" h="7102" w="3121">
                  <a:moveTo>
                    <a:pt x="3120" y="1"/>
                  </a:moveTo>
                  <a:lnTo>
                    <a:pt x="0" y="1830"/>
                  </a:lnTo>
                  <a:lnTo>
                    <a:pt x="0" y="7102"/>
                  </a:lnTo>
                  <a:lnTo>
                    <a:pt x="3120" y="5380"/>
                  </a:lnTo>
                  <a:lnTo>
                    <a:pt x="3120"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13"/>
            <p:cNvSpPr/>
            <p:nvPr/>
          </p:nvSpPr>
          <p:spPr>
            <a:xfrm>
              <a:off x="418300" y="3708750"/>
              <a:ext cx="78025" cy="174850"/>
            </a:xfrm>
            <a:custGeom>
              <a:rect b="b" l="l" r="r" t="t"/>
              <a:pathLst>
                <a:path extrusionOk="0" h="6994" w="3121">
                  <a:moveTo>
                    <a:pt x="3013" y="1"/>
                  </a:moveTo>
                  <a:lnTo>
                    <a:pt x="1" y="1722"/>
                  </a:lnTo>
                  <a:lnTo>
                    <a:pt x="1" y="6994"/>
                  </a:lnTo>
                  <a:lnTo>
                    <a:pt x="3121" y="5272"/>
                  </a:lnTo>
                  <a:lnTo>
                    <a:pt x="3013"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13"/>
            <p:cNvSpPr/>
            <p:nvPr/>
          </p:nvSpPr>
          <p:spPr>
            <a:xfrm>
              <a:off x="542025" y="3633450"/>
              <a:ext cx="78025" cy="177525"/>
            </a:xfrm>
            <a:custGeom>
              <a:rect b="b" l="l" r="r" t="t"/>
              <a:pathLst>
                <a:path extrusionOk="0" h="7101" w="3121">
                  <a:moveTo>
                    <a:pt x="3121" y="0"/>
                  </a:moveTo>
                  <a:lnTo>
                    <a:pt x="1" y="1829"/>
                  </a:lnTo>
                  <a:lnTo>
                    <a:pt x="108" y="7101"/>
                  </a:lnTo>
                  <a:lnTo>
                    <a:pt x="3121" y="5380"/>
                  </a:lnTo>
                  <a:lnTo>
                    <a:pt x="3121"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13"/>
            <p:cNvSpPr/>
            <p:nvPr/>
          </p:nvSpPr>
          <p:spPr>
            <a:xfrm>
              <a:off x="668450" y="3560825"/>
              <a:ext cx="75325" cy="177550"/>
            </a:xfrm>
            <a:custGeom>
              <a:rect b="b" l="l" r="r" t="t"/>
              <a:pathLst>
                <a:path extrusionOk="0" h="7102" w="3013">
                  <a:moveTo>
                    <a:pt x="3013" y="0"/>
                  </a:moveTo>
                  <a:lnTo>
                    <a:pt x="0" y="1829"/>
                  </a:lnTo>
                  <a:lnTo>
                    <a:pt x="0" y="7101"/>
                  </a:lnTo>
                  <a:lnTo>
                    <a:pt x="3013" y="5380"/>
                  </a:lnTo>
                  <a:lnTo>
                    <a:pt x="3013"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13"/>
            <p:cNvSpPr/>
            <p:nvPr/>
          </p:nvSpPr>
          <p:spPr>
            <a:xfrm>
              <a:off x="792175" y="3488200"/>
              <a:ext cx="78025" cy="177550"/>
            </a:xfrm>
            <a:custGeom>
              <a:rect b="b" l="l" r="r" t="t"/>
              <a:pathLst>
                <a:path extrusionOk="0" h="7102" w="3121">
                  <a:moveTo>
                    <a:pt x="3120" y="1"/>
                  </a:moveTo>
                  <a:lnTo>
                    <a:pt x="0" y="1722"/>
                  </a:lnTo>
                  <a:lnTo>
                    <a:pt x="0" y="7101"/>
                  </a:lnTo>
                  <a:lnTo>
                    <a:pt x="3120" y="5272"/>
                  </a:lnTo>
                  <a:lnTo>
                    <a:pt x="3120"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13"/>
            <p:cNvSpPr/>
            <p:nvPr/>
          </p:nvSpPr>
          <p:spPr>
            <a:xfrm>
              <a:off x="568925" y="3854000"/>
              <a:ext cx="164100" cy="188300"/>
            </a:xfrm>
            <a:custGeom>
              <a:rect b="b" l="l" r="r" t="t"/>
              <a:pathLst>
                <a:path extrusionOk="0" h="7532" w="6564">
                  <a:moveTo>
                    <a:pt x="6563" y="0"/>
                  </a:moveTo>
                  <a:lnTo>
                    <a:pt x="1" y="3766"/>
                  </a:lnTo>
                  <a:lnTo>
                    <a:pt x="1" y="7531"/>
                  </a:lnTo>
                  <a:lnTo>
                    <a:pt x="6563" y="3551"/>
                  </a:lnTo>
                  <a:lnTo>
                    <a:pt x="6563"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13"/>
            <p:cNvSpPr/>
            <p:nvPr/>
          </p:nvSpPr>
          <p:spPr>
            <a:xfrm>
              <a:off x="563550" y="3851300"/>
              <a:ext cx="174850" cy="193675"/>
            </a:xfrm>
            <a:custGeom>
              <a:rect b="b" l="l" r="r" t="t"/>
              <a:pathLst>
                <a:path extrusionOk="0" h="7747" w="6994">
                  <a:moveTo>
                    <a:pt x="6663" y="344"/>
                  </a:moveTo>
                  <a:lnTo>
                    <a:pt x="6563" y="3551"/>
                  </a:lnTo>
                  <a:lnTo>
                    <a:pt x="323" y="7317"/>
                  </a:lnTo>
                  <a:lnTo>
                    <a:pt x="323" y="3981"/>
                  </a:lnTo>
                  <a:lnTo>
                    <a:pt x="6663" y="344"/>
                  </a:lnTo>
                  <a:close/>
                  <a:moveTo>
                    <a:pt x="6671" y="1"/>
                  </a:moveTo>
                  <a:lnTo>
                    <a:pt x="108" y="3766"/>
                  </a:lnTo>
                  <a:lnTo>
                    <a:pt x="0" y="3874"/>
                  </a:lnTo>
                  <a:lnTo>
                    <a:pt x="0" y="7639"/>
                  </a:lnTo>
                  <a:lnTo>
                    <a:pt x="108" y="7747"/>
                  </a:lnTo>
                  <a:lnTo>
                    <a:pt x="216" y="7747"/>
                  </a:lnTo>
                  <a:lnTo>
                    <a:pt x="6886" y="3874"/>
                  </a:lnTo>
                  <a:lnTo>
                    <a:pt x="6886" y="3659"/>
                  </a:lnTo>
                  <a:lnTo>
                    <a:pt x="6994" y="108"/>
                  </a:lnTo>
                  <a:lnTo>
                    <a:pt x="6886"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13"/>
            <p:cNvSpPr/>
            <p:nvPr/>
          </p:nvSpPr>
          <p:spPr>
            <a:xfrm>
              <a:off x="318800" y="3633450"/>
              <a:ext cx="621325" cy="363125"/>
            </a:xfrm>
            <a:custGeom>
              <a:rect b="b" l="l" r="r" t="t"/>
              <a:pathLst>
                <a:path extrusionOk="0" h="14525" w="24853">
                  <a:moveTo>
                    <a:pt x="24530" y="0"/>
                  </a:moveTo>
                  <a:lnTo>
                    <a:pt x="108" y="14309"/>
                  </a:lnTo>
                  <a:lnTo>
                    <a:pt x="0" y="14417"/>
                  </a:lnTo>
                  <a:lnTo>
                    <a:pt x="0" y="14524"/>
                  </a:lnTo>
                  <a:lnTo>
                    <a:pt x="323" y="14524"/>
                  </a:lnTo>
                  <a:lnTo>
                    <a:pt x="24745" y="323"/>
                  </a:lnTo>
                  <a:lnTo>
                    <a:pt x="24853" y="215"/>
                  </a:lnTo>
                  <a:lnTo>
                    <a:pt x="24745"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13"/>
            <p:cNvSpPr/>
            <p:nvPr/>
          </p:nvSpPr>
          <p:spPr>
            <a:xfrm>
              <a:off x="318800" y="3633450"/>
              <a:ext cx="621325" cy="363125"/>
            </a:xfrm>
            <a:custGeom>
              <a:rect b="b" l="l" r="r" t="t"/>
              <a:pathLst>
                <a:path extrusionOk="0" fill="none" h="14525" w="24853">
                  <a:moveTo>
                    <a:pt x="323" y="14524"/>
                  </a:moveTo>
                  <a:lnTo>
                    <a:pt x="24745" y="323"/>
                  </a:lnTo>
                  <a:lnTo>
                    <a:pt x="24745" y="323"/>
                  </a:lnTo>
                  <a:lnTo>
                    <a:pt x="24853" y="215"/>
                  </a:lnTo>
                  <a:lnTo>
                    <a:pt x="24745" y="0"/>
                  </a:lnTo>
                  <a:lnTo>
                    <a:pt x="24745" y="0"/>
                  </a:lnTo>
                  <a:lnTo>
                    <a:pt x="24745" y="0"/>
                  </a:lnTo>
                  <a:lnTo>
                    <a:pt x="24530" y="0"/>
                  </a:lnTo>
                  <a:lnTo>
                    <a:pt x="108" y="14309"/>
                  </a:lnTo>
                  <a:lnTo>
                    <a:pt x="108" y="14309"/>
                  </a:lnTo>
                  <a:lnTo>
                    <a:pt x="0" y="14417"/>
                  </a:lnTo>
                  <a:lnTo>
                    <a:pt x="0" y="14524"/>
                  </a:lnTo>
                  <a:lnTo>
                    <a:pt x="0" y="14524"/>
                  </a:lnTo>
                  <a:lnTo>
                    <a:pt x="108" y="14524"/>
                  </a:lnTo>
                  <a:lnTo>
                    <a:pt x="323" y="14524"/>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13"/>
            <p:cNvSpPr/>
            <p:nvPr/>
          </p:nvSpPr>
          <p:spPr>
            <a:xfrm>
              <a:off x="-38925" y="2979850"/>
              <a:ext cx="268975" cy="239400"/>
            </a:xfrm>
            <a:custGeom>
              <a:rect b="b" l="l" r="r" t="t"/>
              <a:pathLst>
                <a:path extrusionOk="0" h="9576" w="10759">
                  <a:moveTo>
                    <a:pt x="0" y="1"/>
                  </a:moveTo>
                  <a:lnTo>
                    <a:pt x="108" y="3336"/>
                  </a:lnTo>
                  <a:lnTo>
                    <a:pt x="10759" y="9576"/>
                  </a:lnTo>
                  <a:lnTo>
                    <a:pt x="10759" y="6348"/>
                  </a:lnTo>
                  <a:lnTo>
                    <a:pt x="0" y="1"/>
                  </a:lnTo>
                  <a:close/>
                </a:path>
              </a:pathLst>
            </a:custGeom>
            <a:solidFill>
              <a:srgbClr val="FA88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13"/>
            <p:cNvSpPr/>
            <p:nvPr/>
          </p:nvSpPr>
          <p:spPr>
            <a:xfrm>
              <a:off x="-41625" y="2974475"/>
              <a:ext cx="277050" cy="250175"/>
            </a:xfrm>
            <a:custGeom>
              <a:rect b="b" l="l" r="r" t="t"/>
              <a:pathLst>
                <a:path extrusionOk="0" h="10007" w="11082">
                  <a:moveTo>
                    <a:pt x="323" y="431"/>
                  </a:moveTo>
                  <a:lnTo>
                    <a:pt x="10652" y="6713"/>
                  </a:lnTo>
                  <a:lnTo>
                    <a:pt x="10652" y="6713"/>
                  </a:lnTo>
                  <a:lnTo>
                    <a:pt x="10652" y="9576"/>
                  </a:lnTo>
                  <a:lnTo>
                    <a:pt x="431" y="3443"/>
                  </a:lnTo>
                  <a:lnTo>
                    <a:pt x="323" y="431"/>
                  </a:lnTo>
                  <a:close/>
                  <a:moveTo>
                    <a:pt x="108" y="1"/>
                  </a:moveTo>
                  <a:lnTo>
                    <a:pt x="0" y="216"/>
                  </a:lnTo>
                  <a:lnTo>
                    <a:pt x="108" y="3551"/>
                  </a:lnTo>
                  <a:lnTo>
                    <a:pt x="108" y="3658"/>
                  </a:lnTo>
                  <a:lnTo>
                    <a:pt x="10759" y="10006"/>
                  </a:lnTo>
                  <a:lnTo>
                    <a:pt x="10974" y="10006"/>
                  </a:lnTo>
                  <a:lnTo>
                    <a:pt x="11082" y="9791"/>
                  </a:lnTo>
                  <a:lnTo>
                    <a:pt x="11082" y="6563"/>
                  </a:lnTo>
                  <a:lnTo>
                    <a:pt x="10974" y="6456"/>
                  </a:lnTo>
                  <a:lnTo>
                    <a:pt x="216"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13"/>
            <p:cNvSpPr/>
            <p:nvPr/>
          </p:nvSpPr>
          <p:spPr>
            <a:xfrm>
              <a:off x="-38925" y="2942200"/>
              <a:ext cx="336225" cy="196375"/>
            </a:xfrm>
            <a:custGeom>
              <a:rect b="b" l="l" r="r" t="t"/>
              <a:pathLst>
                <a:path extrusionOk="0" h="7855" w="13449">
                  <a:moveTo>
                    <a:pt x="2690" y="0"/>
                  </a:moveTo>
                  <a:lnTo>
                    <a:pt x="0" y="1507"/>
                  </a:lnTo>
                  <a:lnTo>
                    <a:pt x="10759" y="7854"/>
                  </a:lnTo>
                  <a:lnTo>
                    <a:pt x="13448" y="6240"/>
                  </a:lnTo>
                  <a:lnTo>
                    <a:pt x="2690"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13"/>
            <p:cNvSpPr/>
            <p:nvPr/>
          </p:nvSpPr>
          <p:spPr>
            <a:xfrm>
              <a:off x="-41625" y="2936825"/>
              <a:ext cx="341600" cy="207125"/>
            </a:xfrm>
            <a:custGeom>
              <a:rect b="b" l="l" r="r" t="t"/>
              <a:pathLst>
                <a:path extrusionOk="0" h="8285" w="13664">
                  <a:moveTo>
                    <a:pt x="2798" y="323"/>
                  </a:moveTo>
                  <a:lnTo>
                    <a:pt x="13234" y="6455"/>
                  </a:lnTo>
                  <a:lnTo>
                    <a:pt x="10865" y="7897"/>
                  </a:lnTo>
                  <a:lnTo>
                    <a:pt x="10865" y="7897"/>
                  </a:lnTo>
                  <a:lnTo>
                    <a:pt x="431" y="1722"/>
                  </a:lnTo>
                  <a:lnTo>
                    <a:pt x="2798" y="323"/>
                  </a:lnTo>
                  <a:close/>
                  <a:moveTo>
                    <a:pt x="2798" y="0"/>
                  </a:moveTo>
                  <a:lnTo>
                    <a:pt x="108" y="1507"/>
                  </a:lnTo>
                  <a:lnTo>
                    <a:pt x="0" y="1722"/>
                  </a:lnTo>
                  <a:lnTo>
                    <a:pt x="108" y="1829"/>
                  </a:lnTo>
                  <a:lnTo>
                    <a:pt x="10759" y="8284"/>
                  </a:lnTo>
                  <a:lnTo>
                    <a:pt x="10974" y="8284"/>
                  </a:lnTo>
                  <a:lnTo>
                    <a:pt x="13664" y="6671"/>
                  </a:lnTo>
                  <a:lnTo>
                    <a:pt x="13664" y="6455"/>
                  </a:lnTo>
                  <a:lnTo>
                    <a:pt x="13664" y="6348"/>
                  </a:lnTo>
                  <a:lnTo>
                    <a:pt x="2905"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13"/>
            <p:cNvSpPr/>
            <p:nvPr/>
          </p:nvSpPr>
          <p:spPr>
            <a:xfrm>
              <a:off x="230025" y="3098200"/>
              <a:ext cx="67275" cy="121050"/>
            </a:xfrm>
            <a:custGeom>
              <a:rect b="b" l="l" r="r" t="t"/>
              <a:pathLst>
                <a:path extrusionOk="0" h="4842" w="2691">
                  <a:moveTo>
                    <a:pt x="2690" y="0"/>
                  </a:moveTo>
                  <a:lnTo>
                    <a:pt x="1" y="1614"/>
                  </a:lnTo>
                  <a:lnTo>
                    <a:pt x="1" y="4842"/>
                  </a:lnTo>
                  <a:lnTo>
                    <a:pt x="2690" y="3336"/>
                  </a:lnTo>
                  <a:lnTo>
                    <a:pt x="2690" y="0"/>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13"/>
            <p:cNvSpPr/>
            <p:nvPr/>
          </p:nvSpPr>
          <p:spPr>
            <a:xfrm>
              <a:off x="224650" y="3095500"/>
              <a:ext cx="78025" cy="129150"/>
            </a:xfrm>
            <a:custGeom>
              <a:rect b="b" l="l" r="r" t="t"/>
              <a:pathLst>
                <a:path extrusionOk="0" h="5166" w="3121">
                  <a:moveTo>
                    <a:pt x="2690" y="431"/>
                  </a:moveTo>
                  <a:lnTo>
                    <a:pt x="2798" y="3336"/>
                  </a:lnTo>
                  <a:lnTo>
                    <a:pt x="431" y="4662"/>
                  </a:lnTo>
                  <a:lnTo>
                    <a:pt x="431" y="4662"/>
                  </a:lnTo>
                  <a:lnTo>
                    <a:pt x="431" y="1830"/>
                  </a:lnTo>
                  <a:lnTo>
                    <a:pt x="2690" y="431"/>
                  </a:lnTo>
                  <a:close/>
                  <a:moveTo>
                    <a:pt x="2798" y="1"/>
                  </a:moveTo>
                  <a:lnTo>
                    <a:pt x="108" y="1615"/>
                  </a:lnTo>
                  <a:lnTo>
                    <a:pt x="1" y="1722"/>
                  </a:lnTo>
                  <a:lnTo>
                    <a:pt x="1" y="4950"/>
                  </a:lnTo>
                  <a:lnTo>
                    <a:pt x="108" y="5165"/>
                  </a:lnTo>
                  <a:lnTo>
                    <a:pt x="323" y="5165"/>
                  </a:lnTo>
                  <a:lnTo>
                    <a:pt x="3013" y="3551"/>
                  </a:lnTo>
                  <a:lnTo>
                    <a:pt x="3121" y="3444"/>
                  </a:lnTo>
                  <a:lnTo>
                    <a:pt x="3013" y="108"/>
                  </a:lnTo>
                  <a:lnTo>
                    <a:pt x="3013"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13"/>
            <p:cNvSpPr/>
            <p:nvPr/>
          </p:nvSpPr>
          <p:spPr>
            <a:xfrm>
              <a:off x="-38925" y="3170825"/>
              <a:ext cx="268975" cy="239400"/>
            </a:xfrm>
            <a:custGeom>
              <a:rect b="b" l="l" r="r" t="t"/>
              <a:pathLst>
                <a:path extrusionOk="0" h="9576" w="10759">
                  <a:moveTo>
                    <a:pt x="0" y="0"/>
                  </a:moveTo>
                  <a:lnTo>
                    <a:pt x="108" y="3336"/>
                  </a:lnTo>
                  <a:lnTo>
                    <a:pt x="10759" y="9576"/>
                  </a:lnTo>
                  <a:lnTo>
                    <a:pt x="10759" y="6348"/>
                  </a:lnTo>
                  <a:lnTo>
                    <a:pt x="0" y="0"/>
                  </a:lnTo>
                  <a:close/>
                </a:path>
              </a:pathLst>
            </a:custGeom>
            <a:solidFill>
              <a:srgbClr val="FA88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13"/>
            <p:cNvSpPr/>
            <p:nvPr/>
          </p:nvSpPr>
          <p:spPr>
            <a:xfrm>
              <a:off x="-41625" y="3165450"/>
              <a:ext cx="277050" cy="250150"/>
            </a:xfrm>
            <a:custGeom>
              <a:rect b="b" l="l" r="r" t="t"/>
              <a:pathLst>
                <a:path extrusionOk="0" h="10006" w="11082">
                  <a:moveTo>
                    <a:pt x="323" y="538"/>
                  </a:moveTo>
                  <a:lnTo>
                    <a:pt x="10652" y="6714"/>
                  </a:lnTo>
                  <a:lnTo>
                    <a:pt x="10652" y="6714"/>
                  </a:lnTo>
                  <a:lnTo>
                    <a:pt x="10652" y="9575"/>
                  </a:lnTo>
                  <a:lnTo>
                    <a:pt x="431" y="3443"/>
                  </a:lnTo>
                  <a:lnTo>
                    <a:pt x="323" y="538"/>
                  </a:lnTo>
                  <a:close/>
                  <a:moveTo>
                    <a:pt x="108" y="0"/>
                  </a:moveTo>
                  <a:lnTo>
                    <a:pt x="0" y="215"/>
                  </a:lnTo>
                  <a:lnTo>
                    <a:pt x="108" y="3551"/>
                  </a:lnTo>
                  <a:lnTo>
                    <a:pt x="108" y="3658"/>
                  </a:lnTo>
                  <a:lnTo>
                    <a:pt x="10759" y="10006"/>
                  </a:lnTo>
                  <a:lnTo>
                    <a:pt x="10974" y="10006"/>
                  </a:lnTo>
                  <a:lnTo>
                    <a:pt x="11082" y="9791"/>
                  </a:lnTo>
                  <a:lnTo>
                    <a:pt x="11082" y="6563"/>
                  </a:lnTo>
                  <a:lnTo>
                    <a:pt x="10974" y="6455"/>
                  </a:lnTo>
                  <a:lnTo>
                    <a:pt x="216"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13"/>
            <p:cNvSpPr/>
            <p:nvPr/>
          </p:nvSpPr>
          <p:spPr>
            <a:xfrm>
              <a:off x="-38925" y="3133175"/>
              <a:ext cx="336225" cy="196350"/>
            </a:xfrm>
            <a:custGeom>
              <a:rect b="b" l="l" r="r" t="t"/>
              <a:pathLst>
                <a:path extrusionOk="0" h="7854" w="13449">
                  <a:moveTo>
                    <a:pt x="2690" y="0"/>
                  </a:moveTo>
                  <a:lnTo>
                    <a:pt x="0" y="1506"/>
                  </a:lnTo>
                  <a:lnTo>
                    <a:pt x="10759" y="7854"/>
                  </a:lnTo>
                  <a:lnTo>
                    <a:pt x="13448" y="6240"/>
                  </a:lnTo>
                  <a:lnTo>
                    <a:pt x="2690"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3"/>
            <p:cNvSpPr/>
            <p:nvPr/>
          </p:nvSpPr>
          <p:spPr>
            <a:xfrm>
              <a:off x="-41625" y="3127775"/>
              <a:ext cx="341600" cy="207150"/>
            </a:xfrm>
            <a:custGeom>
              <a:rect b="b" l="l" r="r" t="t"/>
              <a:pathLst>
                <a:path extrusionOk="0" h="8286" w="13664">
                  <a:moveTo>
                    <a:pt x="2798" y="324"/>
                  </a:moveTo>
                  <a:lnTo>
                    <a:pt x="13234" y="6456"/>
                  </a:lnTo>
                  <a:lnTo>
                    <a:pt x="10865" y="7898"/>
                  </a:lnTo>
                  <a:lnTo>
                    <a:pt x="10865" y="7898"/>
                  </a:lnTo>
                  <a:lnTo>
                    <a:pt x="431" y="1722"/>
                  </a:lnTo>
                  <a:lnTo>
                    <a:pt x="2798" y="324"/>
                  </a:lnTo>
                  <a:close/>
                  <a:moveTo>
                    <a:pt x="2798" y="1"/>
                  </a:moveTo>
                  <a:lnTo>
                    <a:pt x="108" y="1507"/>
                  </a:lnTo>
                  <a:lnTo>
                    <a:pt x="0" y="1722"/>
                  </a:lnTo>
                  <a:lnTo>
                    <a:pt x="108" y="1830"/>
                  </a:lnTo>
                  <a:lnTo>
                    <a:pt x="10759" y="8285"/>
                  </a:lnTo>
                  <a:lnTo>
                    <a:pt x="10974" y="8285"/>
                  </a:lnTo>
                  <a:lnTo>
                    <a:pt x="13664" y="6671"/>
                  </a:lnTo>
                  <a:lnTo>
                    <a:pt x="13664" y="6456"/>
                  </a:lnTo>
                  <a:lnTo>
                    <a:pt x="13664" y="6349"/>
                  </a:lnTo>
                  <a:lnTo>
                    <a:pt x="2905"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13"/>
            <p:cNvSpPr/>
            <p:nvPr/>
          </p:nvSpPr>
          <p:spPr>
            <a:xfrm>
              <a:off x="230025" y="3289175"/>
              <a:ext cx="67275" cy="121050"/>
            </a:xfrm>
            <a:custGeom>
              <a:rect b="b" l="l" r="r" t="t"/>
              <a:pathLst>
                <a:path extrusionOk="0" h="4842" w="2691">
                  <a:moveTo>
                    <a:pt x="2690" y="0"/>
                  </a:moveTo>
                  <a:lnTo>
                    <a:pt x="1" y="1614"/>
                  </a:lnTo>
                  <a:lnTo>
                    <a:pt x="1" y="4842"/>
                  </a:lnTo>
                  <a:lnTo>
                    <a:pt x="2690" y="3335"/>
                  </a:lnTo>
                  <a:lnTo>
                    <a:pt x="2690" y="0"/>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13"/>
            <p:cNvSpPr/>
            <p:nvPr/>
          </p:nvSpPr>
          <p:spPr>
            <a:xfrm>
              <a:off x="224650" y="3286475"/>
              <a:ext cx="78025" cy="129125"/>
            </a:xfrm>
            <a:custGeom>
              <a:rect b="b" l="l" r="r" t="t"/>
              <a:pathLst>
                <a:path extrusionOk="0" h="5165" w="3121">
                  <a:moveTo>
                    <a:pt x="2690" y="431"/>
                  </a:moveTo>
                  <a:lnTo>
                    <a:pt x="2798" y="3336"/>
                  </a:lnTo>
                  <a:lnTo>
                    <a:pt x="431" y="4661"/>
                  </a:lnTo>
                  <a:lnTo>
                    <a:pt x="431" y="4661"/>
                  </a:lnTo>
                  <a:lnTo>
                    <a:pt x="431" y="1830"/>
                  </a:lnTo>
                  <a:lnTo>
                    <a:pt x="2690" y="431"/>
                  </a:lnTo>
                  <a:close/>
                  <a:moveTo>
                    <a:pt x="2798" y="1"/>
                  </a:moveTo>
                  <a:lnTo>
                    <a:pt x="108" y="1614"/>
                  </a:lnTo>
                  <a:lnTo>
                    <a:pt x="1" y="1722"/>
                  </a:lnTo>
                  <a:lnTo>
                    <a:pt x="1" y="4950"/>
                  </a:lnTo>
                  <a:lnTo>
                    <a:pt x="108" y="5165"/>
                  </a:lnTo>
                  <a:lnTo>
                    <a:pt x="323" y="5165"/>
                  </a:lnTo>
                  <a:lnTo>
                    <a:pt x="3013" y="3551"/>
                  </a:lnTo>
                  <a:lnTo>
                    <a:pt x="3121" y="3443"/>
                  </a:lnTo>
                  <a:lnTo>
                    <a:pt x="3013" y="108"/>
                  </a:lnTo>
                  <a:lnTo>
                    <a:pt x="3013"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13"/>
            <p:cNvSpPr/>
            <p:nvPr/>
          </p:nvSpPr>
          <p:spPr>
            <a:xfrm>
              <a:off x="337625" y="2458050"/>
              <a:ext cx="384650" cy="414250"/>
            </a:xfrm>
            <a:custGeom>
              <a:rect b="b" l="l" r="r" t="t"/>
              <a:pathLst>
                <a:path extrusionOk="0" h="16570" w="15386">
                  <a:moveTo>
                    <a:pt x="15385" y="1"/>
                  </a:moveTo>
                  <a:lnTo>
                    <a:pt x="0" y="9253"/>
                  </a:lnTo>
                  <a:lnTo>
                    <a:pt x="0" y="16569"/>
                  </a:lnTo>
                  <a:lnTo>
                    <a:pt x="15385" y="7317"/>
                  </a:lnTo>
                  <a:lnTo>
                    <a:pt x="15385" y="1"/>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13"/>
            <p:cNvSpPr/>
            <p:nvPr/>
          </p:nvSpPr>
          <p:spPr>
            <a:xfrm>
              <a:off x="332250" y="2455375"/>
              <a:ext cx="395400" cy="419600"/>
            </a:xfrm>
            <a:custGeom>
              <a:rect b="b" l="l" r="r" t="t"/>
              <a:pathLst>
                <a:path extrusionOk="0" h="16784" w="15816">
                  <a:moveTo>
                    <a:pt x="15492" y="431"/>
                  </a:moveTo>
                  <a:lnTo>
                    <a:pt x="15385" y="7424"/>
                  </a:lnTo>
                  <a:lnTo>
                    <a:pt x="323" y="16353"/>
                  </a:lnTo>
                  <a:lnTo>
                    <a:pt x="323" y="9576"/>
                  </a:lnTo>
                  <a:lnTo>
                    <a:pt x="15492" y="431"/>
                  </a:lnTo>
                  <a:close/>
                  <a:moveTo>
                    <a:pt x="15600" y="0"/>
                  </a:moveTo>
                  <a:lnTo>
                    <a:pt x="108" y="9253"/>
                  </a:lnTo>
                  <a:lnTo>
                    <a:pt x="0" y="9360"/>
                  </a:lnTo>
                  <a:lnTo>
                    <a:pt x="0" y="16676"/>
                  </a:lnTo>
                  <a:lnTo>
                    <a:pt x="108" y="16784"/>
                  </a:lnTo>
                  <a:lnTo>
                    <a:pt x="323" y="16784"/>
                  </a:lnTo>
                  <a:lnTo>
                    <a:pt x="15708" y="7639"/>
                  </a:lnTo>
                  <a:lnTo>
                    <a:pt x="15708" y="7531"/>
                  </a:lnTo>
                  <a:lnTo>
                    <a:pt x="15815" y="108"/>
                  </a:lnTo>
                  <a:lnTo>
                    <a:pt x="15708"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13"/>
            <p:cNvSpPr/>
            <p:nvPr/>
          </p:nvSpPr>
          <p:spPr>
            <a:xfrm>
              <a:off x="270375" y="2420400"/>
              <a:ext cx="451900" cy="269000"/>
            </a:xfrm>
            <a:custGeom>
              <a:rect b="b" l="l" r="r" t="t"/>
              <a:pathLst>
                <a:path extrusionOk="0" h="10760" w="18076">
                  <a:moveTo>
                    <a:pt x="15385" y="1"/>
                  </a:moveTo>
                  <a:lnTo>
                    <a:pt x="1" y="9146"/>
                  </a:lnTo>
                  <a:lnTo>
                    <a:pt x="2690" y="10759"/>
                  </a:lnTo>
                  <a:lnTo>
                    <a:pt x="18075" y="1507"/>
                  </a:lnTo>
                  <a:lnTo>
                    <a:pt x="15385"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13"/>
            <p:cNvSpPr/>
            <p:nvPr/>
          </p:nvSpPr>
          <p:spPr>
            <a:xfrm>
              <a:off x="265000" y="2415025"/>
              <a:ext cx="462650" cy="279750"/>
            </a:xfrm>
            <a:custGeom>
              <a:rect b="b" l="l" r="r" t="t"/>
              <a:pathLst>
                <a:path extrusionOk="0" h="11190" w="18506">
                  <a:moveTo>
                    <a:pt x="15708" y="431"/>
                  </a:moveTo>
                  <a:lnTo>
                    <a:pt x="17967" y="1722"/>
                  </a:lnTo>
                  <a:lnTo>
                    <a:pt x="2906" y="10802"/>
                  </a:lnTo>
                  <a:lnTo>
                    <a:pt x="2906" y="10802"/>
                  </a:lnTo>
                  <a:lnTo>
                    <a:pt x="538" y="9361"/>
                  </a:lnTo>
                  <a:lnTo>
                    <a:pt x="15708" y="431"/>
                  </a:lnTo>
                  <a:close/>
                  <a:moveTo>
                    <a:pt x="15708" y="1"/>
                  </a:moveTo>
                  <a:lnTo>
                    <a:pt x="15600" y="108"/>
                  </a:lnTo>
                  <a:lnTo>
                    <a:pt x="108" y="9253"/>
                  </a:lnTo>
                  <a:lnTo>
                    <a:pt x="0" y="9361"/>
                  </a:lnTo>
                  <a:lnTo>
                    <a:pt x="108" y="9576"/>
                  </a:lnTo>
                  <a:lnTo>
                    <a:pt x="2798" y="11190"/>
                  </a:lnTo>
                  <a:lnTo>
                    <a:pt x="3013" y="11190"/>
                  </a:lnTo>
                  <a:lnTo>
                    <a:pt x="18398" y="1829"/>
                  </a:lnTo>
                  <a:lnTo>
                    <a:pt x="18505" y="1722"/>
                  </a:lnTo>
                  <a:lnTo>
                    <a:pt x="18398" y="1614"/>
                  </a:lnTo>
                  <a:lnTo>
                    <a:pt x="15708"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13"/>
            <p:cNvSpPr/>
            <p:nvPr/>
          </p:nvSpPr>
          <p:spPr>
            <a:xfrm>
              <a:off x="270375" y="2649025"/>
              <a:ext cx="67275" cy="223275"/>
            </a:xfrm>
            <a:custGeom>
              <a:rect b="b" l="l" r="r" t="t"/>
              <a:pathLst>
                <a:path extrusionOk="0" h="8931" w="2691">
                  <a:moveTo>
                    <a:pt x="1" y="1"/>
                  </a:moveTo>
                  <a:lnTo>
                    <a:pt x="1" y="7316"/>
                  </a:lnTo>
                  <a:lnTo>
                    <a:pt x="2690" y="8930"/>
                  </a:lnTo>
                  <a:lnTo>
                    <a:pt x="2690" y="1614"/>
                  </a:lnTo>
                  <a:lnTo>
                    <a:pt x="1" y="1"/>
                  </a:lnTo>
                  <a:close/>
                </a:path>
              </a:pathLst>
            </a:custGeom>
            <a:solidFill>
              <a:srgbClr val="FA88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13"/>
            <p:cNvSpPr/>
            <p:nvPr/>
          </p:nvSpPr>
          <p:spPr>
            <a:xfrm>
              <a:off x="265000" y="2646325"/>
              <a:ext cx="75325" cy="228650"/>
            </a:xfrm>
            <a:custGeom>
              <a:rect b="b" l="l" r="r" t="t"/>
              <a:pathLst>
                <a:path extrusionOk="0" h="9146" w="3013">
                  <a:moveTo>
                    <a:pt x="323" y="431"/>
                  </a:moveTo>
                  <a:lnTo>
                    <a:pt x="2690" y="1830"/>
                  </a:lnTo>
                  <a:lnTo>
                    <a:pt x="2690" y="8642"/>
                  </a:lnTo>
                  <a:lnTo>
                    <a:pt x="2690" y="8642"/>
                  </a:lnTo>
                  <a:lnTo>
                    <a:pt x="323" y="7317"/>
                  </a:lnTo>
                  <a:lnTo>
                    <a:pt x="323" y="431"/>
                  </a:lnTo>
                  <a:close/>
                  <a:moveTo>
                    <a:pt x="108" y="1"/>
                  </a:moveTo>
                  <a:lnTo>
                    <a:pt x="0" y="109"/>
                  </a:lnTo>
                  <a:lnTo>
                    <a:pt x="0" y="7424"/>
                  </a:lnTo>
                  <a:lnTo>
                    <a:pt x="108" y="7532"/>
                  </a:lnTo>
                  <a:lnTo>
                    <a:pt x="2798" y="9146"/>
                  </a:lnTo>
                  <a:lnTo>
                    <a:pt x="3013" y="9146"/>
                  </a:lnTo>
                  <a:lnTo>
                    <a:pt x="3013" y="9038"/>
                  </a:lnTo>
                  <a:lnTo>
                    <a:pt x="3013" y="1722"/>
                  </a:lnTo>
                  <a:lnTo>
                    <a:pt x="3013" y="1615"/>
                  </a:lnTo>
                  <a:lnTo>
                    <a:pt x="323"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13"/>
            <p:cNvSpPr/>
            <p:nvPr/>
          </p:nvSpPr>
          <p:spPr>
            <a:xfrm>
              <a:off x="-243350" y="4198275"/>
              <a:ext cx="153325" cy="258225"/>
            </a:xfrm>
            <a:custGeom>
              <a:rect b="b" l="l" r="r" t="t"/>
              <a:pathLst>
                <a:path extrusionOk="0" h="10329" w="6133">
                  <a:moveTo>
                    <a:pt x="0" y="0"/>
                  </a:moveTo>
                  <a:lnTo>
                    <a:pt x="0" y="8500"/>
                  </a:lnTo>
                  <a:lnTo>
                    <a:pt x="0" y="8930"/>
                  </a:lnTo>
                  <a:lnTo>
                    <a:pt x="216" y="9253"/>
                  </a:lnTo>
                  <a:lnTo>
                    <a:pt x="538" y="9576"/>
                  </a:lnTo>
                  <a:lnTo>
                    <a:pt x="861" y="9791"/>
                  </a:lnTo>
                  <a:lnTo>
                    <a:pt x="1292" y="10006"/>
                  </a:lnTo>
                  <a:lnTo>
                    <a:pt x="1829" y="10221"/>
                  </a:lnTo>
                  <a:lnTo>
                    <a:pt x="2475" y="10329"/>
                  </a:lnTo>
                  <a:lnTo>
                    <a:pt x="3658" y="10329"/>
                  </a:lnTo>
                  <a:lnTo>
                    <a:pt x="4304" y="10221"/>
                  </a:lnTo>
                  <a:lnTo>
                    <a:pt x="4842" y="10006"/>
                  </a:lnTo>
                  <a:lnTo>
                    <a:pt x="5272" y="9791"/>
                  </a:lnTo>
                  <a:lnTo>
                    <a:pt x="5595" y="9576"/>
                  </a:lnTo>
                  <a:lnTo>
                    <a:pt x="5918" y="9253"/>
                  </a:lnTo>
                  <a:lnTo>
                    <a:pt x="6025" y="8930"/>
                  </a:lnTo>
                  <a:lnTo>
                    <a:pt x="6133" y="8500"/>
                  </a:lnTo>
                  <a:lnTo>
                    <a:pt x="6133" y="1937"/>
                  </a:lnTo>
                  <a:lnTo>
                    <a:pt x="6133" y="0"/>
                  </a:lnTo>
                  <a:close/>
                </a:path>
              </a:pathLst>
            </a:custGeom>
            <a:solidFill>
              <a:srgbClr val="FA88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13"/>
            <p:cNvSpPr/>
            <p:nvPr/>
          </p:nvSpPr>
          <p:spPr>
            <a:xfrm>
              <a:off x="-243350" y="4198275"/>
              <a:ext cx="153325" cy="258225"/>
            </a:xfrm>
            <a:custGeom>
              <a:rect b="b" l="l" r="r" t="t"/>
              <a:pathLst>
                <a:path extrusionOk="0" fill="none" h="10329" w="6133">
                  <a:moveTo>
                    <a:pt x="0" y="0"/>
                  </a:moveTo>
                  <a:lnTo>
                    <a:pt x="0" y="8500"/>
                  </a:lnTo>
                  <a:lnTo>
                    <a:pt x="0" y="8500"/>
                  </a:lnTo>
                  <a:lnTo>
                    <a:pt x="0" y="8930"/>
                  </a:lnTo>
                  <a:lnTo>
                    <a:pt x="216" y="9253"/>
                  </a:lnTo>
                  <a:lnTo>
                    <a:pt x="538" y="9576"/>
                  </a:lnTo>
                  <a:lnTo>
                    <a:pt x="861" y="9791"/>
                  </a:lnTo>
                  <a:lnTo>
                    <a:pt x="1292" y="10006"/>
                  </a:lnTo>
                  <a:lnTo>
                    <a:pt x="1829" y="10221"/>
                  </a:lnTo>
                  <a:lnTo>
                    <a:pt x="2475" y="10329"/>
                  </a:lnTo>
                  <a:lnTo>
                    <a:pt x="3120" y="10329"/>
                  </a:lnTo>
                  <a:lnTo>
                    <a:pt x="3120" y="10329"/>
                  </a:lnTo>
                  <a:lnTo>
                    <a:pt x="3658" y="10329"/>
                  </a:lnTo>
                  <a:lnTo>
                    <a:pt x="4304" y="10221"/>
                  </a:lnTo>
                  <a:lnTo>
                    <a:pt x="4842" y="10006"/>
                  </a:lnTo>
                  <a:lnTo>
                    <a:pt x="5272" y="9791"/>
                  </a:lnTo>
                  <a:lnTo>
                    <a:pt x="5595" y="9576"/>
                  </a:lnTo>
                  <a:lnTo>
                    <a:pt x="5918" y="9253"/>
                  </a:lnTo>
                  <a:lnTo>
                    <a:pt x="6025" y="8930"/>
                  </a:lnTo>
                  <a:lnTo>
                    <a:pt x="6133" y="8500"/>
                  </a:lnTo>
                  <a:lnTo>
                    <a:pt x="6133" y="1937"/>
                  </a:lnTo>
                  <a:lnTo>
                    <a:pt x="6133" y="0"/>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13"/>
            <p:cNvSpPr/>
            <p:nvPr/>
          </p:nvSpPr>
          <p:spPr>
            <a:xfrm>
              <a:off x="-248725" y="4192900"/>
              <a:ext cx="164100" cy="268975"/>
            </a:xfrm>
            <a:custGeom>
              <a:rect b="b" l="l" r="r" t="t"/>
              <a:pathLst>
                <a:path extrusionOk="0" h="10759" w="6564">
                  <a:moveTo>
                    <a:pt x="6348" y="0"/>
                  </a:moveTo>
                  <a:lnTo>
                    <a:pt x="6240" y="108"/>
                  </a:lnTo>
                  <a:lnTo>
                    <a:pt x="6240" y="215"/>
                  </a:lnTo>
                  <a:lnTo>
                    <a:pt x="6240" y="2152"/>
                  </a:lnTo>
                  <a:lnTo>
                    <a:pt x="6133" y="8715"/>
                  </a:lnTo>
                  <a:lnTo>
                    <a:pt x="6133" y="9037"/>
                  </a:lnTo>
                  <a:lnTo>
                    <a:pt x="6025" y="9360"/>
                  </a:lnTo>
                  <a:lnTo>
                    <a:pt x="5702" y="9683"/>
                  </a:lnTo>
                  <a:lnTo>
                    <a:pt x="5380" y="9898"/>
                  </a:lnTo>
                  <a:lnTo>
                    <a:pt x="4949" y="10113"/>
                  </a:lnTo>
                  <a:lnTo>
                    <a:pt x="4411" y="10221"/>
                  </a:lnTo>
                  <a:lnTo>
                    <a:pt x="3873" y="10329"/>
                  </a:lnTo>
                  <a:lnTo>
                    <a:pt x="3335" y="10436"/>
                  </a:lnTo>
                  <a:lnTo>
                    <a:pt x="2690" y="10329"/>
                  </a:lnTo>
                  <a:lnTo>
                    <a:pt x="2152" y="10221"/>
                  </a:lnTo>
                  <a:lnTo>
                    <a:pt x="1614" y="10113"/>
                  </a:lnTo>
                  <a:lnTo>
                    <a:pt x="1184" y="9898"/>
                  </a:lnTo>
                  <a:lnTo>
                    <a:pt x="861" y="9683"/>
                  </a:lnTo>
                  <a:lnTo>
                    <a:pt x="538" y="9360"/>
                  </a:lnTo>
                  <a:lnTo>
                    <a:pt x="431" y="9037"/>
                  </a:lnTo>
                  <a:lnTo>
                    <a:pt x="323" y="8715"/>
                  </a:lnTo>
                  <a:lnTo>
                    <a:pt x="323" y="215"/>
                  </a:lnTo>
                  <a:lnTo>
                    <a:pt x="323" y="108"/>
                  </a:lnTo>
                  <a:lnTo>
                    <a:pt x="108" y="108"/>
                  </a:lnTo>
                  <a:lnTo>
                    <a:pt x="0" y="215"/>
                  </a:lnTo>
                  <a:lnTo>
                    <a:pt x="0" y="8715"/>
                  </a:lnTo>
                  <a:lnTo>
                    <a:pt x="108" y="9145"/>
                  </a:lnTo>
                  <a:lnTo>
                    <a:pt x="323" y="9575"/>
                  </a:lnTo>
                  <a:lnTo>
                    <a:pt x="753" y="10006"/>
                  </a:lnTo>
                  <a:lnTo>
                    <a:pt x="1507" y="10436"/>
                  </a:lnTo>
                  <a:lnTo>
                    <a:pt x="2367" y="10651"/>
                  </a:lnTo>
                  <a:lnTo>
                    <a:pt x="3335" y="10759"/>
                  </a:lnTo>
                  <a:lnTo>
                    <a:pt x="3981" y="10651"/>
                  </a:lnTo>
                  <a:lnTo>
                    <a:pt x="4519" y="10544"/>
                  </a:lnTo>
                  <a:lnTo>
                    <a:pt x="5057" y="10436"/>
                  </a:lnTo>
                  <a:lnTo>
                    <a:pt x="5595" y="10221"/>
                  </a:lnTo>
                  <a:lnTo>
                    <a:pt x="5918" y="9898"/>
                  </a:lnTo>
                  <a:lnTo>
                    <a:pt x="6240" y="9575"/>
                  </a:lnTo>
                  <a:lnTo>
                    <a:pt x="6455" y="9145"/>
                  </a:lnTo>
                  <a:lnTo>
                    <a:pt x="6563" y="8715"/>
                  </a:lnTo>
                  <a:lnTo>
                    <a:pt x="6563" y="2152"/>
                  </a:lnTo>
                  <a:lnTo>
                    <a:pt x="6563" y="215"/>
                  </a:lnTo>
                  <a:lnTo>
                    <a:pt x="6455" y="108"/>
                  </a:lnTo>
                  <a:lnTo>
                    <a:pt x="6348"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3"/>
            <p:cNvSpPr/>
            <p:nvPr/>
          </p:nvSpPr>
          <p:spPr>
            <a:xfrm>
              <a:off x="-248725" y="4144475"/>
              <a:ext cx="164100" cy="99550"/>
            </a:xfrm>
            <a:custGeom>
              <a:rect b="b" l="l" r="r" t="t"/>
              <a:pathLst>
                <a:path extrusionOk="0" h="3982" w="6564">
                  <a:moveTo>
                    <a:pt x="3335" y="323"/>
                  </a:moveTo>
                  <a:lnTo>
                    <a:pt x="3873" y="431"/>
                  </a:lnTo>
                  <a:lnTo>
                    <a:pt x="4411" y="539"/>
                  </a:lnTo>
                  <a:lnTo>
                    <a:pt x="4949" y="646"/>
                  </a:lnTo>
                  <a:lnTo>
                    <a:pt x="5380" y="861"/>
                  </a:lnTo>
                  <a:lnTo>
                    <a:pt x="5702" y="1077"/>
                  </a:lnTo>
                  <a:lnTo>
                    <a:pt x="6025" y="1399"/>
                  </a:lnTo>
                  <a:lnTo>
                    <a:pt x="6133" y="1722"/>
                  </a:lnTo>
                  <a:lnTo>
                    <a:pt x="6240" y="2045"/>
                  </a:lnTo>
                  <a:lnTo>
                    <a:pt x="6133" y="2368"/>
                  </a:lnTo>
                  <a:lnTo>
                    <a:pt x="6025" y="2583"/>
                  </a:lnTo>
                  <a:lnTo>
                    <a:pt x="5595" y="3013"/>
                  </a:lnTo>
                  <a:lnTo>
                    <a:pt x="4949" y="3336"/>
                  </a:lnTo>
                  <a:lnTo>
                    <a:pt x="4196" y="3551"/>
                  </a:lnTo>
                  <a:lnTo>
                    <a:pt x="3335" y="3659"/>
                  </a:lnTo>
                  <a:lnTo>
                    <a:pt x="2690" y="3659"/>
                  </a:lnTo>
                  <a:lnTo>
                    <a:pt x="2152" y="3551"/>
                  </a:lnTo>
                  <a:lnTo>
                    <a:pt x="1614" y="3336"/>
                  </a:lnTo>
                  <a:lnTo>
                    <a:pt x="1184" y="3121"/>
                  </a:lnTo>
                  <a:lnTo>
                    <a:pt x="861" y="2905"/>
                  </a:lnTo>
                  <a:lnTo>
                    <a:pt x="538" y="2583"/>
                  </a:lnTo>
                  <a:lnTo>
                    <a:pt x="431" y="2368"/>
                  </a:lnTo>
                  <a:lnTo>
                    <a:pt x="323" y="2045"/>
                  </a:lnTo>
                  <a:lnTo>
                    <a:pt x="431" y="1722"/>
                  </a:lnTo>
                  <a:lnTo>
                    <a:pt x="538" y="1399"/>
                  </a:lnTo>
                  <a:lnTo>
                    <a:pt x="969" y="969"/>
                  </a:lnTo>
                  <a:lnTo>
                    <a:pt x="1614" y="646"/>
                  </a:lnTo>
                  <a:lnTo>
                    <a:pt x="2367" y="431"/>
                  </a:lnTo>
                  <a:lnTo>
                    <a:pt x="3335" y="323"/>
                  </a:lnTo>
                  <a:close/>
                  <a:moveTo>
                    <a:pt x="3335" y="1"/>
                  </a:moveTo>
                  <a:lnTo>
                    <a:pt x="2690" y="108"/>
                  </a:lnTo>
                  <a:lnTo>
                    <a:pt x="2044" y="216"/>
                  </a:lnTo>
                  <a:lnTo>
                    <a:pt x="1507" y="323"/>
                  </a:lnTo>
                  <a:lnTo>
                    <a:pt x="969" y="539"/>
                  </a:lnTo>
                  <a:lnTo>
                    <a:pt x="646" y="861"/>
                  </a:lnTo>
                  <a:lnTo>
                    <a:pt x="323" y="1184"/>
                  </a:lnTo>
                  <a:lnTo>
                    <a:pt x="108" y="1614"/>
                  </a:lnTo>
                  <a:lnTo>
                    <a:pt x="0" y="2045"/>
                  </a:lnTo>
                  <a:lnTo>
                    <a:pt x="108" y="2475"/>
                  </a:lnTo>
                  <a:lnTo>
                    <a:pt x="323" y="2798"/>
                  </a:lnTo>
                  <a:lnTo>
                    <a:pt x="753" y="3336"/>
                  </a:lnTo>
                  <a:lnTo>
                    <a:pt x="1507" y="3659"/>
                  </a:lnTo>
                  <a:lnTo>
                    <a:pt x="2367" y="3874"/>
                  </a:lnTo>
                  <a:lnTo>
                    <a:pt x="3335" y="3981"/>
                  </a:lnTo>
                  <a:lnTo>
                    <a:pt x="3981" y="3981"/>
                  </a:lnTo>
                  <a:lnTo>
                    <a:pt x="4519" y="3874"/>
                  </a:lnTo>
                  <a:lnTo>
                    <a:pt x="5057" y="3659"/>
                  </a:lnTo>
                  <a:lnTo>
                    <a:pt x="5595" y="3443"/>
                  </a:lnTo>
                  <a:lnTo>
                    <a:pt x="5918" y="3121"/>
                  </a:lnTo>
                  <a:lnTo>
                    <a:pt x="6240" y="2798"/>
                  </a:lnTo>
                  <a:lnTo>
                    <a:pt x="6455" y="2475"/>
                  </a:lnTo>
                  <a:lnTo>
                    <a:pt x="6563" y="2045"/>
                  </a:lnTo>
                  <a:lnTo>
                    <a:pt x="6455" y="1614"/>
                  </a:lnTo>
                  <a:lnTo>
                    <a:pt x="6240" y="1184"/>
                  </a:lnTo>
                  <a:lnTo>
                    <a:pt x="5810" y="754"/>
                  </a:lnTo>
                  <a:lnTo>
                    <a:pt x="5057" y="323"/>
                  </a:lnTo>
                  <a:lnTo>
                    <a:pt x="4196" y="108"/>
                  </a:lnTo>
                  <a:lnTo>
                    <a:pt x="3335"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13"/>
            <p:cNvSpPr/>
            <p:nvPr/>
          </p:nvSpPr>
          <p:spPr>
            <a:xfrm>
              <a:off x="-243350" y="4149850"/>
              <a:ext cx="153325" cy="91475"/>
            </a:xfrm>
            <a:custGeom>
              <a:rect b="b" l="l" r="r" t="t"/>
              <a:pathLst>
                <a:path extrusionOk="0" h="3659" w="6133">
                  <a:moveTo>
                    <a:pt x="2475" y="1"/>
                  </a:moveTo>
                  <a:lnTo>
                    <a:pt x="1829" y="108"/>
                  </a:lnTo>
                  <a:lnTo>
                    <a:pt x="1292" y="324"/>
                  </a:lnTo>
                  <a:lnTo>
                    <a:pt x="861" y="539"/>
                  </a:lnTo>
                  <a:lnTo>
                    <a:pt x="538" y="754"/>
                  </a:lnTo>
                  <a:lnTo>
                    <a:pt x="216" y="1077"/>
                  </a:lnTo>
                  <a:lnTo>
                    <a:pt x="0" y="1399"/>
                  </a:lnTo>
                  <a:lnTo>
                    <a:pt x="0" y="1830"/>
                  </a:lnTo>
                  <a:lnTo>
                    <a:pt x="0" y="2153"/>
                  </a:lnTo>
                  <a:lnTo>
                    <a:pt x="216" y="2475"/>
                  </a:lnTo>
                  <a:lnTo>
                    <a:pt x="538" y="2798"/>
                  </a:lnTo>
                  <a:lnTo>
                    <a:pt x="861" y="3121"/>
                  </a:lnTo>
                  <a:lnTo>
                    <a:pt x="1292" y="3336"/>
                  </a:lnTo>
                  <a:lnTo>
                    <a:pt x="1829" y="3444"/>
                  </a:lnTo>
                  <a:lnTo>
                    <a:pt x="2475" y="3551"/>
                  </a:lnTo>
                  <a:lnTo>
                    <a:pt x="3120" y="3659"/>
                  </a:lnTo>
                  <a:lnTo>
                    <a:pt x="3658" y="3551"/>
                  </a:lnTo>
                  <a:lnTo>
                    <a:pt x="4304" y="3444"/>
                  </a:lnTo>
                  <a:lnTo>
                    <a:pt x="4842" y="3336"/>
                  </a:lnTo>
                  <a:lnTo>
                    <a:pt x="5272" y="3121"/>
                  </a:lnTo>
                  <a:lnTo>
                    <a:pt x="5595" y="2798"/>
                  </a:lnTo>
                  <a:lnTo>
                    <a:pt x="5918" y="2475"/>
                  </a:lnTo>
                  <a:lnTo>
                    <a:pt x="6133" y="2153"/>
                  </a:lnTo>
                  <a:lnTo>
                    <a:pt x="6133" y="1830"/>
                  </a:lnTo>
                  <a:lnTo>
                    <a:pt x="6133" y="1399"/>
                  </a:lnTo>
                  <a:lnTo>
                    <a:pt x="5918" y="1077"/>
                  </a:lnTo>
                  <a:lnTo>
                    <a:pt x="5595" y="754"/>
                  </a:lnTo>
                  <a:lnTo>
                    <a:pt x="5272" y="539"/>
                  </a:lnTo>
                  <a:lnTo>
                    <a:pt x="4842" y="324"/>
                  </a:lnTo>
                  <a:lnTo>
                    <a:pt x="4304" y="108"/>
                  </a:lnTo>
                  <a:lnTo>
                    <a:pt x="3658"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13"/>
            <p:cNvSpPr/>
            <p:nvPr/>
          </p:nvSpPr>
          <p:spPr>
            <a:xfrm>
              <a:off x="-646800" y="3969650"/>
              <a:ext cx="153325" cy="258225"/>
            </a:xfrm>
            <a:custGeom>
              <a:rect b="b" l="l" r="r" t="t"/>
              <a:pathLst>
                <a:path extrusionOk="0" h="10329" w="6133">
                  <a:moveTo>
                    <a:pt x="0" y="1"/>
                  </a:moveTo>
                  <a:lnTo>
                    <a:pt x="0" y="8500"/>
                  </a:lnTo>
                  <a:lnTo>
                    <a:pt x="0" y="8823"/>
                  </a:lnTo>
                  <a:lnTo>
                    <a:pt x="216" y="9145"/>
                  </a:lnTo>
                  <a:lnTo>
                    <a:pt x="538" y="9468"/>
                  </a:lnTo>
                  <a:lnTo>
                    <a:pt x="861" y="9791"/>
                  </a:lnTo>
                  <a:lnTo>
                    <a:pt x="1399" y="10006"/>
                  </a:lnTo>
                  <a:lnTo>
                    <a:pt x="1829" y="10221"/>
                  </a:lnTo>
                  <a:lnTo>
                    <a:pt x="2475" y="10329"/>
                  </a:lnTo>
                  <a:lnTo>
                    <a:pt x="3658" y="10329"/>
                  </a:lnTo>
                  <a:lnTo>
                    <a:pt x="4304" y="10221"/>
                  </a:lnTo>
                  <a:lnTo>
                    <a:pt x="4842" y="10006"/>
                  </a:lnTo>
                  <a:lnTo>
                    <a:pt x="5272" y="9791"/>
                  </a:lnTo>
                  <a:lnTo>
                    <a:pt x="5595" y="9468"/>
                  </a:lnTo>
                  <a:lnTo>
                    <a:pt x="5918" y="9145"/>
                  </a:lnTo>
                  <a:lnTo>
                    <a:pt x="6133" y="8823"/>
                  </a:lnTo>
                  <a:lnTo>
                    <a:pt x="6133" y="8500"/>
                  </a:lnTo>
                  <a:lnTo>
                    <a:pt x="6133" y="1829"/>
                  </a:lnTo>
                  <a:lnTo>
                    <a:pt x="6133" y="1"/>
                  </a:lnTo>
                  <a:close/>
                </a:path>
              </a:pathLst>
            </a:custGeom>
            <a:solidFill>
              <a:srgbClr val="FA88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13"/>
            <p:cNvSpPr/>
            <p:nvPr/>
          </p:nvSpPr>
          <p:spPr>
            <a:xfrm>
              <a:off x="-646800" y="3969650"/>
              <a:ext cx="153325" cy="258225"/>
            </a:xfrm>
            <a:custGeom>
              <a:rect b="b" l="l" r="r" t="t"/>
              <a:pathLst>
                <a:path extrusionOk="0" fill="none" h="10329" w="6133">
                  <a:moveTo>
                    <a:pt x="0" y="1"/>
                  </a:moveTo>
                  <a:lnTo>
                    <a:pt x="0" y="8500"/>
                  </a:lnTo>
                  <a:lnTo>
                    <a:pt x="0" y="8500"/>
                  </a:lnTo>
                  <a:lnTo>
                    <a:pt x="0" y="8823"/>
                  </a:lnTo>
                  <a:lnTo>
                    <a:pt x="216" y="9145"/>
                  </a:lnTo>
                  <a:lnTo>
                    <a:pt x="538" y="9468"/>
                  </a:lnTo>
                  <a:lnTo>
                    <a:pt x="861" y="9791"/>
                  </a:lnTo>
                  <a:lnTo>
                    <a:pt x="1399" y="10006"/>
                  </a:lnTo>
                  <a:lnTo>
                    <a:pt x="1829" y="10221"/>
                  </a:lnTo>
                  <a:lnTo>
                    <a:pt x="2475" y="10329"/>
                  </a:lnTo>
                  <a:lnTo>
                    <a:pt x="3120" y="10329"/>
                  </a:lnTo>
                  <a:lnTo>
                    <a:pt x="3120" y="10329"/>
                  </a:lnTo>
                  <a:lnTo>
                    <a:pt x="3658" y="10329"/>
                  </a:lnTo>
                  <a:lnTo>
                    <a:pt x="4304" y="10221"/>
                  </a:lnTo>
                  <a:lnTo>
                    <a:pt x="4842" y="10006"/>
                  </a:lnTo>
                  <a:lnTo>
                    <a:pt x="5272" y="9791"/>
                  </a:lnTo>
                  <a:lnTo>
                    <a:pt x="5595" y="9468"/>
                  </a:lnTo>
                  <a:lnTo>
                    <a:pt x="5918" y="9145"/>
                  </a:lnTo>
                  <a:lnTo>
                    <a:pt x="6133" y="8823"/>
                  </a:lnTo>
                  <a:lnTo>
                    <a:pt x="6133" y="8500"/>
                  </a:lnTo>
                  <a:lnTo>
                    <a:pt x="6133" y="1829"/>
                  </a:lnTo>
                  <a:lnTo>
                    <a:pt x="6133" y="1"/>
                  </a:lnTo>
                </a:path>
              </a:pathLst>
            </a:cu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13"/>
            <p:cNvSpPr/>
            <p:nvPr/>
          </p:nvSpPr>
          <p:spPr>
            <a:xfrm>
              <a:off x="-652175" y="3964275"/>
              <a:ext cx="164100" cy="266300"/>
            </a:xfrm>
            <a:custGeom>
              <a:rect b="b" l="l" r="r" t="t"/>
              <a:pathLst>
                <a:path extrusionOk="0" h="10652" w="6564">
                  <a:moveTo>
                    <a:pt x="215" y="0"/>
                  </a:moveTo>
                  <a:lnTo>
                    <a:pt x="108" y="108"/>
                  </a:lnTo>
                  <a:lnTo>
                    <a:pt x="0" y="216"/>
                  </a:lnTo>
                  <a:lnTo>
                    <a:pt x="0" y="8715"/>
                  </a:lnTo>
                  <a:lnTo>
                    <a:pt x="108" y="9145"/>
                  </a:lnTo>
                  <a:lnTo>
                    <a:pt x="323" y="9468"/>
                  </a:lnTo>
                  <a:lnTo>
                    <a:pt x="861" y="10006"/>
                  </a:lnTo>
                  <a:lnTo>
                    <a:pt x="1507" y="10329"/>
                  </a:lnTo>
                  <a:lnTo>
                    <a:pt x="2367" y="10651"/>
                  </a:lnTo>
                  <a:lnTo>
                    <a:pt x="3981" y="10651"/>
                  </a:lnTo>
                  <a:lnTo>
                    <a:pt x="4519" y="10544"/>
                  </a:lnTo>
                  <a:lnTo>
                    <a:pt x="5057" y="10329"/>
                  </a:lnTo>
                  <a:lnTo>
                    <a:pt x="5595" y="10113"/>
                  </a:lnTo>
                  <a:lnTo>
                    <a:pt x="5918" y="9898"/>
                  </a:lnTo>
                  <a:lnTo>
                    <a:pt x="6240" y="9468"/>
                  </a:lnTo>
                  <a:lnTo>
                    <a:pt x="6456" y="9145"/>
                  </a:lnTo>
                  <a:lnTo>
                    <a:pt x="6563" y="8715"/>
                  </a:lnTo>
                  <a:lnTo>
                    <a:pt x="6563" y="2044"/>
                  </a:lnTo>
                  <a:lnTo>
                    <a:pt x="6563" y="216"/>
                  </a:lnTo>
                  <a:lnTo>
                    <a:pt x="6456" y="108"/>
                  </a:lnTo>
                  <a:lnTo>
                    <a:pt x="6348" y="0"/>
                  </a:lnTo>
                  <a:lnTo>
                    <a:pt x="6240" y="108"/>
                  </a:lnTo>
                  <a:lnTo>
                    <a:pt x="6240" y="216"/>
                  </a:lnTo>
                  <a:lnTo>
                    <a:pt x="6240" y="2044"/>
                  </a:lnTo>
                  <a:lnTo>
                    <a:pt x="6240" y="8715"/>
                  </a:lnTo>
                  <a:lnTo>
                    <a:pt x="6133" y="9038"/>
                  </a:lnTo>
                  <a:lnTo>
                    <a:pt x="6025" y="9360"/>
                  </a:lnTo>
                  <a:lnTo>
                    <a:pt x="5702" y="9576"/>
                  </a:lnTo>
                  <a:lnTo>
                    <a:pt x="5380" y="9898"/>
                  </a:lnTo>
                  <a:lnTo>
                    <a:pt x="4949" y="10113"/>
                  </a:lnTo>
                  <a:lnTo>
                    <a:pt x="4411" y="10221"/>
                  </a:lnTo>
                  <a:lnTo>
                    <a:pt x="3873" y="10329"/>
                  </a:lnTo>
                  <a:lnTo>
                    <a:pt x="2690" y="10329"/>
                  </a:lnTo>
                  <a:lnTo>
                    <a:pt x="2152" y="10221"/>
                  </a:lnTo>
                  <a:lnTo>
                    <a:pt x="1614" y="10113"/>
                  </a:lnTo>
                  <a:lnTo>
                    <a:pt x="1184" y="9898"/>
                  </a:lnTo>
                  <a:lnTo>
                    <a:pt x="861" y="9576"/>
                  </a:lnTo>
                  <a:lnTo>
                    <a:pt x="538" y="9360"/>
                  </a:lnTo>
                  <a:lnTo>
                    <a:pt x="431" y="9038"/>
                  </a:lnTo>
                  <a:lnTo>
                    <a:pt x="323" y="8715"/>
                  </a:lnTo>
                  <a:lnTo>
                    <a:pt x="431" y="216"/>
                  </a:lnTo>
                  <a:lnTo>
                    <a:pt x="323" y="108"/>
                  </a:lnTo>
                  <a:lnTo>
                    <a:pt x="215"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13"/>
            <p:cNvSpPr/>
            <p:nvPr/>
          </p:nvSpPr>
          <p:spPr>
            <a:xfrm>
              <a:off x="-652175" y="3915850"/>
              <a:ext cx="164100" cy="99550"/>
            </a:xfrm>
            <a:custGeom>
              <a:rect b="b" l="l" r="r" t="t"/>
              <a:pathLst>
                <a:path extrusionOk="0" h="3982" w="6564">
                  <a:moveTo>
                    <a:pt x="3873" y="324"/>
                  </a:moveTo>
                  <a:lnTo>
                    <a:pt x="4519" y="431"/>
                  </a:lnTo>
                  <a:lnTo>
                    <a:pt x="4949" y="646"/>
                  </a:lnTo>
                  <a:lnTo>
                    <a:pt x="5380" y="861"/>
                  </a:lnTo>
                  <a:lnTo>
                    <a:pt x="5810" y="1077"/>
                  </a:lnTo>
                  <a:lnTo>
                    <a:pt x="6025" y="1399"/>
                  </a:lnTo>
                  <a:lnTo>
                    <a:pt x="6133" y="1615"/>
                  </a:lnTo>
                  <a:lnTo>
                    <a:pt x="6240" y="1937"/>
                  </a:lnTo>
                  <a:lnTo>
                    <a:pt x="6133" y="2260"/>
                  </a:lnTo>
                  <a:lnTo>
                    <a:pt x="6025" y="2583"/>
                  </a:lnTo>
                  <a:lnTo>
                    <a:pt x="5595" y="3013"/>
                  </a:lnTo>
                  <a:lnTo>
                    <a:pt x="4949" y="3336"/>
                  </a:lnTo>
                  <a:lnTo>
                    <a:pt x="4196" y="3551"/>
                  </a:lnTo>
                  <a:lnTo>
                    <a:pt x="3335" y="3659"/>
                  </a:lnTo>
                  <a:lnTo>
                    <a:pt x="2690" y="3551"/>
                  </a:lnTo>
                  <a:lnTo>
                    <a:pt x="2152" y="3444"/>
                  </a:lnTo>
                  <a:lnTo>
                    <a:pt x="1614" y="3336"/>
                  </a:lnTo>
                  <a:lnTo>
                    <a:pt x="1184" y="3121"/>
                  </a:lnTo>
                  <a:lnTo>
                    <a:pt x="861" y="2906"/>
                  </a:lnTo>
                  <a:lnTo>
                    <a:pt x="538" y="2583"/>
                  </a:lnTo>
                  <a:lnTo>
                    <a:pt x="431" y="2260"/>
                  </a:lnTo>
                  <a:lnTo>
                    <a:pt x="323" y="1937"/>
                  </a:lnTo>
                  <a:lnTo>
                    <a:pt x="431" y="1615"/>
                  </a:lnTo>
                  <a:lnTo>
                    <a:pt x="538" y="1399"/>
                  </a:lnTo>
                  <a:lnTo>
                    <a:pt x="969" y="969"/>
                  </a:lnTo>
                  <a:lnTo>
                    <a:pt x="1614" y="646"/>
                  </a:lnTo>
                  <a:lnTo>
                    <a:pt x="2367" y="431"/>
                  </a:lnTo>
                  <a:lnTo>
                    <a:pt x="3335" y="324"/>
                  </a:lnTo>
                  <a:close/>
                  <a:moveTo>
                    <a:pt x="2690" y="1"/>
                  </a:moveTo>
                  <a:lnTo>
                    <a:pt x="2044" y="108"/>
                  </a:lnTo>
                  <a:lnTo>
                    <a:pt x="1507" y="324"/>
                  </a:lnTo>
                  <a:lnTo>
                    <a:pt x="969" y="539"/>
                  </a:lnTo>
                  <a:lnTo>
                    <a:pt x="646" y="861"/>
                  </a:lnTo>
                  <a:lnTo>
                    <a:pt x="323" y="1184"/>
                  </a:lnTo>
                  <a:lnTo>
                    <a:pt x="108" y="1507"/>
                  </a:lnTo>
                  <a:lnTo>
                    <a:pt x="0" y="1937"/>
                  </a:lnTo>
                  <a:lnTo>
                    <a:pt x="108" y="2368"/>
                  </a:lnTo>
                  <a:lnTo>
                    <a:pt x="323" y="2798"/>
                  </a:lnTo>
                  <a:lnTo>
                    <a:pt x="861" y="3228"/>
                  </a:lnTo>
                  <a:lnTo>
                    <a:pt x="1507" y="3659"/>
                  </a:lnTo>
                  <a:lnTo>
                    <a:pt x="2367" y="3874"/>
                  </a:lnTo>
                  <a:lnTo>
                    <a:pt x="3335" y="3981"/>
                  </a:lnTo>
                  <a:lnTo>
                    <a:pt x="3981" y="3981"/>
                  </a:lnTo>
                  <a:lnTo>
                    <a:pt x="4519" y="3766"/>
                  </a:lnTo>
                  <a:lnTo>
                    <a:pt x="5057" y="3659"/>
                  </a:lnTo>
                  <a:lnTo>
                    <a:pt x="5595" y="3444"/>
                  </a:lnTo>
                  <a:lnTo>
                    <a:pt x="6025" y="3121"/>
                  </a:lnTo>
                  <a:lnTo>
                    <a:pt x="6240" y="2798"/>
                  </a:lnTo>
                  <a:lnTo>
                    <a:pt x="6456" y="2368"/>
                  </a:lnTo>
                  <a:lnTo>
                    <a:pt x="6563" y="1937"/>
                  </a:lnTo>
                  <a:lnTo>
                    <a:pt x="6456" y="1507"/>
                  </a:lnTo>
                  <a:lnTo>
                    <a:pt x="6240" y="1184"/>
                  </a:lnTo>
                  <a:lnTo>
                    <a:pt x="5810" y="646"/>
                  </a:lnTo>
                  <a:lnTo>
                    <a:pt x="5057" y="324"/>
                  </a:lnTo>
                  <a:lnTo>
                    <a:pt x="4304" y="108"/>
                  </a:lnTo>
                  <a:lnTo>
                    <a:pt x="3335"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p13"/>
            <p:cNvSpPr/>
            <p:nvPr/>
          </p:nvSpPr>
          <p:spPr>
            <a:xfrm>
              <a:off x="-646800" y="3918550"/>
              <a:ext cx="156025" cy="91475"/>
            </a:xfrm>
            <a:custGeom>
              <a:rect b="b" l="l" r="r" t="t"/>
              <a:pathLst>
                <a:path extrusionOk="0" h="3659" w="6241">
                  <a:moveTo>
                    <a:pt x="3120" y="0"/>
                  </a:moveTo>
                  <a:lnTo>
                    <a:pt x="2475" y="108"/>
                  </a:lnTo>
                  <a:lnTo>
                    <a:pt x="1829" y="216"/>
                  </a:lnTo>
                  <a:lnTo>
                    <a:pt x="1399" y="323"/>
                  </a:lnTo>
                  <a:lnTo>
                    <a:pt x="861" y="538"/>
                  </a:lnTo>
                  <a:lnTo>
                    <a:pt x="538" y="861"/>
                  </a:lnTo>
                  <a:lnTo>
                    <a:pt x="216" y="1184"/>
                  </a:lnTo>
                  <a:lnTo>
                    <a:pt x="0" y="1507"/>
                  </a:lnTo>
                  <a:lnTo>
                    <a:pt x="0" y="1829"/>
                  </a:lnTo>
                  <a:lnTo>
                    <a:pt x="0" y="2260"/>
                  </a:lnTo>
                  <a:lnTo>
                    <a:pt x="216" y="2582"/>
                  </a:lnTo>
                  <a:lnTo>
                    <a:pt x="538" y="2905"/>
                  </a:lnTo>
                  <a:lnTo>
                    <a:pt x="861" y="3120"/>
                  </a:lnTo>
                  <a:lnTo>
                    <a:pt x="1399" y="3336"/>
                  </a:lnTo>
                  <a:lnTo>
                    <a:pt x="1829" y="3551"/>
                  </a:lnTo>
                  <a:lnTo>
                    <a:pt x="2475" y="3658"/>
                  </a:lnTo>
                  <a:lnTo>
                    <a:pt x="3658" y="3658"/>
                  </a:lnTo>
                  <a:lnTo>
                    <a:pt x="4304" y="3551"/>
                  </a:lnTo>
                  <a:lnTo>
                    <a:pt x="4842" y="3336"/>
                  </a:lnTo>
                  <a:lnTo>
                    <a:pt x="5272" y="3120"/>
                  </a:lnTo>
                  <a:lnTo>
                    <a:pt x="5703" y="2905"/>
                  </a:lnTo>
                  <a:lnTo>
                    <a:pt x="5918" y="2582"/>
                  </a:lnTo>
                  <a:lnTo>
                    <a:pt x="6133" y="2260"/>
                  </a:lnTo>
                  <a:lnTo>
                    <a:pt x="6241" y="1829"/>
                  </a:lnTo>
                  <a:lnTo>
                    <a:pt x="6133" y="1507"/>
                  </a:lnTo>
                  <a:lnTo>
                    <a:pt x="5918" y="1184"/>
                  </a:lnTo>
                  <a:lnTo>
                    <a:pt x="5703" y="861"/>
                  </a:lnTo>
                  <a:lnTo>
                    <a:pt x="5272" y="538"/>
                  </a:lnTo>
                  <a:lnTo>
                    <a:pt x="4842" y="323"/>
                  </a:lnTo>
                  <a:lnTo>
                    <a:pt x="4304" y="216"/>
                  </a:lnTo>
                  <a:lnTo>
                    <a:pt x="3658" y="108"/>
                  </a:lnTo>
                  <a:lnTo>
                    <a:pt x="3120"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13"/>
            <p:cNvSpPr/>
            <p:nvPr/>
          </p:nvSpPr>
          <p:spPr>
            <a:xfrm>
              <a:off x="-668325" y="3657650"/>
              <a:ext cx="381975" cy="691275"/>
            </a:xfrm>
            <a:custGeom>
              <a:rect b="b" l="l" r="r" t="t"/>
              <a:pathLst>
                <a:path extrusionOk="0" h="27651" w="15279">
                  <a:moveTo>
                    <a:pt x="1" y="0"/>
                  </a:moveTo>
                  <a:lnTo>
                    <a:pt x="1" y="18828"/>
                  </a:lnTo>
                  <a:lnTo>
                    <a:pt x="15171" y="27650"/>
                  </a:lnTo>
                  <a:lnTo>
                    <a:pt x="15278" y="8930"/>
                  </a:lnTo>
                  <a:lnTo>
                    <a:pt x="1" y="0"/>
                  </a:lnTo>
                  <a:close/>
                </a:path>
              </a:pathLst>
            </a:custGeom>
            <a:solidFill>
              <a:srgbClr val="FA88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p13"/>
            <p:cNvSpPr/>
            <p:nvPr/>
          </p:nvSpPr>
          <p:spPr>
            <a:xfrm>
              <a:off x="-671000" y="3654950"/>
              <a:ext cx="387325" cy="696650"/>
            </a:xfrm>
            <a:custGeom>
              <a:rect b="b" l="l" r="r" t="t"/>
              <a:pathLst>
                <a:path extrusionOk="0" h="27866" w="15493">
                  <a:moveTo>
                    <a:pt x="323" y="344"/>
                  </a:moveTo>
                  <a:lnTo>
                    <a:pt x="15170" y="9146"/>
                  </a:lnTo>
                  <a:lnTo>
                    <a:pt x="15062" y="27435"/>
                  </a:lnTo>
                  <a:lnTo>
                    <a:pt x="323" y="18829"/>
                  </a:lnTo>
                  <a:lnTo>
                    <a:pt x="323" y="344"/>
                  </a:lnTo>
                  <a:close/>
                  <a:moveTo>
                    <a:pt x="108" y="1"/>
                  </a:moveTo>
                  <a:lnTo>
                    <a:pt x="0" y="108"/>
                  </a:lnTo>
                  <a:lnTo>
                    <a:pt x="0" y="18936"/>
                  </a:lnTo>
                  <a:lnTo>
                    <a:pt x="108" y="19044"/>
                  </a:lnTo>
                  <a:lnTo>
                    <a:pt x="15170" y="27866"/>
                  </a:lnTo>
                  <a:lnTo>
                    <a:pt x="15385" y="27866"/>
                  </a:lnTo>
                  <a:lnTo>
                    <a:pt x="15385" y="27758"/>
                  </a:lnTo>
                  <a:lnTo>
                    <a:pt x="15493" y="9038"/>
                  </a:lnTo>
                  <a:lnTo>
                    <a:pt x="15385" y="8823"/>
                  </a:lnTo>
                  <a:lnTo>
                    <a:pt x="215"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13"/>
            <p:cNvSpPr/>
            <p:nvPr/>
          </p:nvSpPr>
          <p:spPr>
            <a:xfrm>
              <a:off x="-289075" y="3520475"/>
              <a:ext cx="613275" cy="828450"/>
            </a:xfrm>
            <a:custGeom>
              <a:rect b="b" l="l" r="r" t="t"/>
              <a:pathLst>
                <a:path extrusionOk="0" h="33138" w="24531">
                  <a:moveTo>
                    <a:pt x="24530" y="1"/>
                  </a:moveTo>
                  <a:lnTo>
                    <a:pt x="108" y="14417"/>
                  </a:lnTo>
                  <a:lnTo>
                    <a:pt x="1" y="33137"/>
                  </a:lnTo>
                  <a:lnTo>
                    <a:pt x="24530" y="18936"/>
                  </a:lnTo>
                  <a:lnTo>
                    <a:pt x="24530" y="1"/>
                  </a:lnTo>
                  <a:close/>
                </a:path>
              </a:pathLst>
            </a:custGeom>
            <a:solidFill>
              <a:srgbClr val="F2505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13"/>
            <p:cNvSpPr/>
            <p:nvPr/>
          </p:nvSpPr>
          <p:spPr>
            <a:xfrm>
              <a:off x="-291775" y="3517775"/>
              <a:ext cx="618650" cy="833825"/>
            </a:xfrm>
            <a:custGeom>
              <a:rect b="b" l="l" r="r" t="t"/>
              <a:pathLst>
                <a:path extrusionOk="0" h="33353" w="24746">
                  <a:moveTo>
                    <a:pt x="24423" y="431"/>
                  </a:moveTo>
                  <a:lnTo>
                    <a:pt x="24423" y="18936"/>
                  </a:lnTo>
                  <a:lnTo>
                    <a:pt x="324" y="32922"/>
                  </a:lnTo>
                  <a:lnTo>
                    <a:pt x="431" y="14570"/>
                  </a:lnTo>
                  <a:lnTo>
                    <a:pt x="431" y="14570"/>
                  </a:lnTo>
                  <a:lnTo>
                    <a:pt x="24423" y="431"/>
                  </a:lnTo>
                  <a:close/>
                  <a:moveTo>
                    <a:pt x="24531" y="1"/>
                  </a:moveTo>
                  <a:lnTo>
                    <a:pt x="109" y="14310"/>
                  </a:lnTo>
                  <a:lnTo>
                    <a:pt x="1" y="14525"/>
                  </a:lnTo>
                  <a:lnTo>
                    <a:pt x="1" y="33245"/>
                  </a:lnTo>
                  <a:lnTo>
                    <a:pt x="1" y="33353"/>
                  </a:lnTo>
                  <a:lnTo>
                    <a:pt x="216" y="33353"/>
                  </a:lnTo>
                  <a:lnTo>
                    <a:pt x="24638" y="19151"/>
                  </a:lnTo>
                  <a:lnTo>
                    <a:pt x="24746" y="19044"/>
                  </a:lnTo>
                  <a:lnTo>
                    <a:pt x="24746" y="109"/>
                  </a:lnTo>
                  <a:lnTo>
                    <a:pt x="24638" y="1"/>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3"/>
            <p:cNvSpPr/>
            <p:nvPr/>
          </p:nvSpPr>
          <p:spPr>
            <a:xfrm>
              <a:off x="-665625" y="3297225"/>
              <a:ext cx="989825" cy="583700"/>
            </a:xfrm>
            <a:custGeom>
              <a:rect b="b" l="l" r="r" t="t"/>
              <a:pathLst>
                <a:path extrusionOk="0" h="23348" w="39593">
                  <a:moveTo>
                    <a:pt x="24207" y="1"/>
                  </a:moveTo>
                  <a:lnTo>
                    <a:pt x="0" y="14417"/>
                  </a:lnTo>
                  <a:lnTo>
                    <a:pt x="15170" y="23347"/>
                  </a:lnTo>
                  <a:lnTo>
                    <a:pt x="39592" y="8931"/>
                  </a:lnTo>
                  <a:lnTo>
                    <a:pt x="24207"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3"/>
            <p:cNvSpPr/>
            <p:nvPr/>
          </p:nvSpPr>
          <p:spPr>
            <a:xfrm>
              <a:off x="-671000" y="3294550"/>
              <a:ext cx="997875" cy="589050"/>
            </a:xfrm>
            <a:custGeom>
              <a:rect b="b" l="l" r="r" t="t"/>
              <a:pathLst>
                <a:path extrusionOk="0" h="23562" w="39915">
                  <a:moveTo>
                    <a:pt x="24422" y="323"/>
                  </a:moveTo>
                  <a:lnTo>
                    <a:pt x="39515" y="9039"/>
                  </a:lnTo>
                  <a:lnTo>
                    <a:pt x="39515" y="9039"/>
                  </a:lnTo>
                  <a:lnTo>
                    <a:pt x="15385" y="23239"/>
                  </a:lnTo>
                  <a:lnTo>
                    <a:pt x="538" y="14524"/>
                  </a:lnTo>
                  <a:lnTo>
                    <a:pt x="24422" y="323"/>
                  </a:lnTo>
                  <a:close/>
                  <a:moveTo>
                    <a:pt x="24315" y="0"/>
                  </a:moveTo>
                  <a:lnTo>
                    <a:pt x="108" y="14417"/>
                  </a:lnTo>
                  <a:lnTo>
                    <a:pt x="0" y="14524"/>
                  </a:lnTo>
                  <a:lnTo>
                    <a:pt x="108" y="14632"/>
                  </a:lnTo>
                  <a:lnTo>
                    <a:pt x="15278" y="23562"/>
                  </a:lnTo>
                  <a:lnTo>
                    <a:pt x="15493" y="23562"/>
                  </a:lnTo>
                  <a:lnTo>
                    <a:pt x="39807" y="9145"/>
                  </a:lnTo>
                  <a:lnTo>
                    <a:pt x="39915" y="9038"/>
                  </a:lnTo>
                  <a:lnTo>
                    <a:pt x="39807" y="8930"/>
                  </a:lnTo>
                  <a:lnTo>
                    <a:pt x="24530" y="0"/>
                  </a:lnTo>
                  <a:close/>
                </a:path>
              </a:pathLst>
            </a:custGeom>
            <a:solidFill>
              <a:srgbClr val="25252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13"/>
            <p:cNvSpPr/>
            <p:nvPr/>
          </p:nvSpPr>
          <p:spPr>
            <a:xfrm>
              <a:off x="-227225" y="3630750"/>
              <a:ext cx="505700" cy="433075"/>
            </a:xfrm>
            <a:custGeom>
              <a:rect b="b" l="l" r="r" t="t"/>
              <a:pathLst>
                <a:path extrusionOk="0" h="17323" w="20228">
                  <a:moveTo>
                    <a:pt x="20227" y="1"/>
                  </a:moveTo>
                  <a:lnTo>
                    <a:pt x="1" y="11835"/>
                  </a:lnTo>
                  <a:lnTo>
                    <a:pt x="1" y="17322"/>
                  </a:lnTo>
                  <a:lnTo>
                    <a:pt x="20227" y="5488"/>
                  </a:lnTo>
                  <a:lnTo>
                    <a:pt x="20227" y="1"/>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3"/>
            <p:cNvSpPr/>
            <p:nvPr/>
          </p:nvSpPr>
          <p:spPr>
            <a:xfrm>
              <a:off x="-227225" y="3802900"/>
              <a:ext cx="505700" cy="433050"/>
            </a:xfrm>
            <a:custGeom>
              <a:rect b="b" l="l" r="r" t="t"/>
              <a:pathLst>
                <a:path extrusionOk="0" h="17322" w="20228">
                  <a:moveTo>
                    <a:pt x="20227" y="0"/>
                  </a:moveTo>
                  <a:lnTo>
                    <a:pt x="1" y="11835"/>
                  </a:lnTo>
                  <a:lnTo>
                    <a:pt x="1" y="17322"/>
                  </a:lnTo>
                  <a:lnTo>
                    <a:pt x="20227" y="5487"/>
                  </a:lnTo>
                  <a:lnTo>
                    <a:pt x="20227" y="0"/>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192" name="Google Shape;192;p13"/>
          <p:cNvPicPr preferRelativeResize="0"/>
          <p:nvPr/>
        </p:nvPicPr>
        <p:blipFill>
          <a:blip r:embed="rId3">
            <a:alphaModFix/>
          </a:blip>
          <a:stretch>
            <a:fillRect/>
          </a:stretch>
        </p:blipFill>
        <p:spPr>
          <a:xfrm>
            <a:off x="7947000" y="151612"/>
            <a:ext cx="998675" cy="1001225"/>
          </a:xfrm>
          <a:prstGeom prst="rect">
            <a:avLst/>
          </a:prstGeom>
          <a:noFill/>
          <a:ln>
            <a:noFill/>
          </a:ln>
        </p:spPr>
      </p:pic>
      <p:sp>
        <p:nvSpPr>
          <p:cNvPr id="193" name="Google Shape;193;p13"/>
          <p:cNvSpPr txBox="1"/>
          <p:nvPr/>
        </p:nvSpPr>
        <p:spPr>
          <a:xfrm>
            <a:off x="5567150" y="4112075"/>
            <a:ext cx="3119700" cy="252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1" lang="en" sz="1200">
                <a:solidFill>
                  <a:schemeClr val="accent4"/>
                </a:solidFill>
                <a:latin typeface="Proxima Nova"/>
                <a:ea typeface="Proxima Nova"/>
                <a:cs typeface="Proxima Nova"/>
                <a:sym typeface="Proxima Nova"/>
              </a:rPr>
              <a:t>Heredia, Costa Rica</a:t>
            </a:r>
            <a:endParaRPr b="1" i="0" sz="1200" u="none" cap="none" strike="noStrike">
              <a:solidFill>
                <a:schemeClr val="accent4"/>
              </a:solidFill>
              <a:latin typeface="Proxima Nova"/>
              <a:ea typeface="Proxima Nova"/>
              <a:cs typeface="Proxima Nova"/>
              <a:sym typeface="Proxima Nova"/>
            </a:endParaRPr>
          </a:p>
        </p:txBody>
      </p:sp>
      <p:sp>
        <p:nvSpPr>
          <p:cNvPr id="194" name="Google Shape;194;p13"/>
          <p:cNvSpPr txBox="1"/>
          <p:nvPr/>
        </p:nvSpPr>
        <p:spPr>
          <a:xfrm>
            <a:off x="4824658" y="4362025"/>
            <a:ext cx="3921000" cy="252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lang="en" sz="1200">
                <a:latin typeface="Proxima Nova"/>
                <a:ea typeface="Proxima Nova"/>
                <a:cs typeface="Proxima Nova"/>
                <a:sym typeface="Proxima Nova"/>
              </a:rPr>
              <a:t>Abril, 2022</a:t>
            </a:r>
            <a:endParaRPr i="0" sz="1200" u="none" cap="none" strike="noStrike">
              <a:solidFill>
                <a:srgbClr val="000000"/>
              </a:solidFill>
              <a:latin typeface="Proxima Nova"/>
              <a:ea typeface="Proxima Nova"/>
              <a:cs typeface="Proxima Nova"/>
              <a:sym typeface="Proxima Nova"/>
            </a:endParaRPr>
          </a:p>
        </p:txBody>
      </p:sp>
      <p:sp>
        <p:nvSpPr>
          <p:cNvPr id="195" name="Google Shape;195;p13"/>
          <p:cNvSpPr txBox="1"/>
          <p:nvPr/>
        </p:nvSpPr>
        <p:spPr>
          <a:xfrm>
            <a:off x="3414958" y="4614625"/>
            <a:ext cx="3921000" cy="252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1" lang="en" sz="1200">
                <a:solidFill>
                  <a:schemeClr val="accent4"/>
                </a:solidFill>
                <a:latin typeface="Proxima Nova"/>
                <a:ea typeface="Proxima Nova"/>
                <a:cs typeface="Proxima Nova"/>
                <a:sym typeface="Proxima Nova"/>
              </a:rPr>
              <a:t>Contacto:</a:t>
            </a:r>
            <a:r>
              <a:rPr lang="en" sz="1200">
                <a:solidFill>
                  <a:schemeClr val="accent3"/>
                </a:solidFill>
                <a:latin typeface="Proxima Nova"/>
                <a:ea typeface="Proxima Nova"/>
                <a:cs typeface="Proxima Nova"/>
                <a:sym typeface="Proxima Nova"/>
              </a:rPr>
              <a:t> </a:t>
            </a:r>
            <a:r>
              <a:rPr lang="en" sz="1200">
                <a:latin typeface="Proxima Nova"/>
                <a:ea typeface="Proxima Nova"/>
                <a:cs typeface="Proxima Nova"/>
                <a:sym typeface="Proxima Nova"/>
              </a:rPr>
              <a:t>arielca06@gmail.com</a:t>
            </a:r>
            <a:endParaRPr i="0" sz="1200" u="none" cap="none" strike="noStrike">
              <a:solidFill>
                <a:srgbClr val="000000"/>
              </a:solidFill>
              <a:latin typeface="Proxima Nova"/>
              <a:ea typeface="Proxima Nova"/>
              <a:cs typeface="Proxima Nova"/>
              <a:sym typeface="Proxima Nov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22"/>
          <p:cNvSpPr txBox="1"/>
          <p:nvPr>
            <p:ph idx="1" type="body"/>
          </p:nvPr>
        </p:nvSpPr>
        <p:spPr>
          <a:xfrm>
            <a:off x="368850" y="765125"/>
            <a:ext cx="8520600" cy="1806600"/>
          </a:xfrm>
          <a:prstGeom prst="rect">
            <a:avLst/>
          </a:prstGeom>
          <a:solidFill>
            <a:schemeClr val="lt1"/>
          </a:solidFill>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p>
            <a:pPr indent="-330200" lvl="0" marL="457200" rtl="0" algn="just">
              <a:lnSpc>
                <a:spcPct val="150000"/>
              </a:lnSpc>
              <a:spcBef>
                <a:spcPts val="0"/>
              </a:spcBef>
              <a:spcAft>
                <a:spcPts val="0"/>
              </a:spcAft>
              <a:buClr>
                <a:schemeClr val="accent5"/>
              </a:buClr>
              <a:buSzPts val="1600"/>
              <a:buFont typeface="Fira Sans SemiBold"/>
              <a:buChar char="●"/>
            </a:pPr>
            <a:r>
              <a:rPr lang="en" sz="1600">
                <a:solidFill>
                  <a:schemeClr val="accent5"/>
                </a:solidFill>
                <a:latin typeface="Fira Sans SemiBold"/>
                <a:ea typeface="Fira Sans SemiBold"/>
                <a:cs typeface="Fira Sans SemiBold"/>
                <a:sym typeface="Fira Sans SemiBold"/>
              </a:rPr>
              <a:t>Bono Proteger: complemento de ingreso entre 125.000 CRC y 62.500 CRC colones al mes</a:t>
            </a:r>
            <a:endParaRPr sz="1600">
              <a:solidFill>
                <a:schemeClr val="accent5"/>
              </a:solidFill>
              <a:latin typeface="Fira Sans SemiBold"/>
              <a:ea typeface="Fira Sans SemiBold"/>
              <a:cs typeface="Fira Sans SemiBold"/>
              <a:sym typeface="Fira Sans SemiBold"/>
            </a:endParaRPr>
          </a:p>
          <a:p>
            <a:pPr indent="-330200" lvl="0" marL="457200" rtl="0" algn="just">
              <a:lnSpc>
                <a:spcPct val="150000"/>
              </a:lnSpc>
              <a:spcBef>
                <a:spcPts val="0"/>
              </a:spcBef>
              <a:spcAft>
                <a:spcPts val="0"/>
              </a:spcAft>
              <a:buClr>
                <a:schemeClr val="accent5"/>
              </a:buClr>
              <a:buSzPts val="1600"/>
              <a:buFont typeface="Fira Sans SemiBold"/>
              <a:buChar char="●"/>
            </a:pPr>
            <a:r>
              <a:rPr lang="en" sz="1600">
                <a:solidFill>
                  <a:schemeClr val="accent5"/>
                </a:solidFill>
                <a:latin typeface="Fira Sans SemiBold"/>
                <a:ea typeface="Fira Sans SemiBold"/>
                <a:cs typeface="Fira Sans SemiBold"/>
                <a:sym typeface="Fira Sans SemiBold"/>
              </a:rPr>
              <a:t>La </a:t>
            </a:r>
            <a:r>
              <a:rPr lang="en" sz="1600">
                <a:solidFill>
                  <a:schemeClr val="accent5"/>
                </a:solidFill>
                <a:uFill>
                  <a:noFill/>
                </a:uFill>
                <a:latin typeface="Fira Sans SemiBold"/>
                <a:ea typeface="Fira Sans SemiBold"/>
                <a:cs typeface="Fira Sans SemiBold"/>
                <a:sym typeface="Fira Sans SemiBold"/>
                <a:hlinkClick r:id="rId3">
                  <a:extLst>
                    <a:ext uri="{A12FA001-AC4F-418D-AE19-62706E023703}">
                      <ahyp:hlinkClr val="tx"/>
                    </a:ext>
                  </a:extLst>
                </a:hlinkClick>
              </a:rPr>
              <a:t>Contraloría General de la República</a:t>
            </a:r>
            <a:r>
              <a:rPr lang="en" sz="1600">
                <a:solidFill>
                  <a:schemeClr val="accent5"/>
                </a:solidFill>
                <a:latin typeface="Fira Sans SemiBold"/>
                <a:ea typeface="Fira Sans SemiBold"/>
                <a:cs typeface="Fira Sans SemiBold"/>
                <a:sym typeface="Fira Sans SemiBold"/>
              </a:rPr>
              <a:t> hizo señalamientos importantes </a:t>
            </a:r>
            <a:endParaRPr sz="1600">
              <a:solidFill>
                <a:schemeClr val="accent5"/>
              </a:solidFill>
              <a:latin typeface="Fira Sans SemiBold"/>
              <a:ea typeface="Fira Sans SemiBold"/>
              <a:cs typeface="Fira Sans SemiBold"/>
              <a:sym typeface="Fira Sans SemiBold"/>
            </a:endParaRPr>
          </a:p>
          <a:p>
            <a:pPr indent="-330200" lvl="0" marL="457200" rtl="0" algn="just">
              <a:lnSpc>
                <a:spcPct val="150000"/>
              </a:lnSpc>
              <a:spcBef>
                <a:spcPts val="0"/>
              </a:spcBef>
              <a:spcAft>
                <a:spcPts val="0"/>
              </a:spcAft>
              <a:buClr>
                <a:schemeClr val="accent5"/>
              </a:buClr>
              <a:buSzPts val="1600"/>
              <a:buFont typeface="Fira Sans SemiBold"/>
              <a:buChar char="●"/>
            </a:pPr>
            <a:r>
              <a:rPr lang="en" sz="1600">
                <a:solidFill>
                  <a:schemeClr val="accent5"/>
                </a:solidFill>
                <a:latin typeface="Fira Sans SemiBold"/>
                <a:ea typeface="Fira Sans SemiBold"/>
                <a:cs typeface="Fira Sans SemiBold"/>
                <a:sym typeface="Fira Sans SemiBold"/>
              </a:rPr>
              <a:t>Una medida que gastó mucho para solo 3 meses de 2 años de pandemia. </a:t>
            </a:r>
            <a:endParaRPr sz="1600">
              <a:solidFill>
                <a:schemeClr val="accent5"/>
              </a:solidFill>
              <a:latin typeface="Fira Sans SemiBold"/>
              <a:ea typeface="Fira Sans SemiBold"/>
              <a:cs typeface="Fira Sans SemiBold"/>
              <a:sym typeface="Fira Sans SemiBold"/>
            </a:endParaRPr>
          </a:p>
        </p:txBody>
      </p:sp>
      <p:pic>
        <p:nvPicPr>
          <p:cNvPr id="252" name="Google Shape;252;p22"/>
          <p:cNvPicPr preferRelativeResize="0"/>
          <p:nvPr/>
        </p:nvPicPr>
        <p:blipFill>
          <a:blip r:embed="rId4">
            <a:alphaModFix/>
          </a:blip>
          <a:stretch>
            <a:fillRect/>
          </a:stretch>
        </p:blipFill>
        <p:spPr>
          <a:xfrm>
            <a:off x="1646513" y="2668350"/>
            <a:ext cx="5850965" cy="2424400"/>
          </a:xfrm>
          <a:prstGeom prst="rect">
            <a:avLst/>
          </a:prstGeom>
          <a:noFill/>
          <a:ln cap="flat" cmpd="sng" w="9525">
            <a:solidFill>
              <a:schemeClr val="accent3"/>
            </a:solidFill>
            <a:prstDash val="solid"/>
            <a:round/>
            <a:headEnd len="sm" w="sm" type="none"/>
            <a:tailEnd len="sm" w="sm" type="none"/>
          </a:ln>
        </p:spPr>
      </p:pic>
      <p:sp>
        <p:nvSpPr>
          <p:cNvPr id="253" name="Google Shape;253;p22"/>
          <p:cNvSpPr txBox="1"/>
          <p:nvPr>
            <p:ph type="title"/>
          </p:nvPr>
        </p:nvSpPr>
        <p:spPr>
          <a:xfrm>
            <a:off x="311700" y="121175"/>
            <a:ext cx="6549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Medidas para trabajadores (Covid-19)</a:t>
            </a:r>
            <a:endParaRPr sz="25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23"/>
          <p:cNvSpPr txBox="1"/>
          <p:nvPr>
            <p:ph idx="1" type="body"/>
          </p:nvPr>
        </p:nvSpPr>
        <p:spPr>
          <a:xfrm>
            <a:off x="311700" y="567700"/>
            <a:ext cx="8520600" cy="3798300"/>
          </a:xfrm>
          <a:prstGeom prst="rect">
            <a:avLst/>
          </a:prstGeom>
          <a:noFill/>
          <a:ln>
            <a:noFill/>
          </a:ln>
        </p:spPr>
        <p:txBody>
          <a:bodyPr anchorCtr="0" anchor="t" bIns="91425" lIns="91425" spcFirstLastPara="1" rIns="91425" wrap="square" tIns="91425">
            <a:noAutofit/>
          </a:bodyPr>
          <a:lstStyle/>
          <a:p>
            <a:pPr indent="-336550" lvl="0" marL="457200" rtl="0" algn="just">
              <a:lnSpc>
                <a:spcPct val="200000"/>
              </a:lnSpc>
              <a:spcBef>
                <a:spcPts val="0"/>
              </a:spcBef>
              <a:spcAft>
                <a:spcPts val="0"/>
              </a:spcAft>
              <a:buClr>
                <a:schemeClr val="accent5"/>
              </a:buClr>
              <a:buSzPts val="1700"/>
              <a:buFont typeface="Fira Sans SemiBold"/>
              <a:buChar char="●"/>
            </a:pPr>
            <a:r>
              <a:rPr lang="en" sz="1700">
                <a:solidFill>
                  <a:schemeClr val="accent5"/>
                </a:solidFill>
                <a:latin typeface="Fira Sans SemiBold"/>
                <a:ea typeface="Fira Sans SemiBold"/>
                <a:cs typeface="Fira Sans SemiBold"/>
                <a:sym typeface="Fira Sans SemiBold"/>
              </a:rPr>
              <a:t>Reducción de jornadas de trabajo </a:t>
            </a:r>
            <a:r>
              <a:rPr lang="en" sz="1700">
                <a:solidFill>
                  <a:schemeClr val="accent5"/>
                </a:solidFill>
                <a:uFill>
                  <a:noFill/>
                </a:uFill>
                <a:latin typeface="Fira Sans SemiBold"/>
                <a:ea typeface="Fira Sans SemiBold"/>
                <a:cs typeface="Fira Sans SemiBold"/>
                <a:sym typeface="Fira Sans SemiBold"/>
                <a:hlinkClick r:id="rId3">
                  <a:extLst>
                    <a:ext uri="{A12FA001-AC4F-418D-AE19-62706E023703}">
                      <ahyp:hlinkClr val="tx"/>
                    </a:ext>
                  </a:extLst>
                </a:hlinkClick>
              </a:rPr>
              <a:t>(Ley 9832</a:t>
            </a:r>
            <a:r>
              <a:rPr lang="en" sz="1700">
                <a:solidFill>
                  <a:schemeClr val="accent5"/>
                </a:solidFill>
                <a:latin typeface="Fira Sans SemiBold"/>
                <a:ea typeface="Fira Sans SemiBold"/>
                <a:cs typeface="Fira Sans SemiBold"/>
                <a:sym typeface="Fira Sans SemiBold"/>
              </a:rPr>
              <a:t>): autorizaba a los patronos a reducir o suspender jornadas de trabajo. </a:t>
            </a:r>
            <a:endParaRPr sz="1700">
              <a:solidFill>
                <a:schemeClr val="accent5"/>
              </a:solidFill>
              <a:latin typeface="Fira Sans SemiBold"/>
              <a:ea typeface="Fira Sans SemiBold"/>
              <a:cs typeface="Fira Sans SemiBold"/>
              <a:sym typeface="Fira Sans SemiBold"/>
            </a:endParaRPr>
          </a:p>
          <a:p>
            <a:pPr indent="-336550" lvl="0" marL="457200" rtl="0" algn="just">
              <a:lnSpc>
                <a:spcPct val="200000"/>
              </a:lnSpc>
              <a:spcBef>
                <a:spcPts val="0"/>
              </a:spcBef>
              <a:spcAft>
                <a:spcPts val="0"/>
              </a:spcAft>
              <a:buClr>
                <a:schemeClr val="accent5"/>
              </a:buClr>
              <a:buSzPts val="1700"/>
              <a:buFont typeface="Fira Sans SemiBold"/>
              <a:buChar char="●"/>
            </a:pPr>
            <a:r>
              <a:rPr lang="en" sz="1700">
                <a:solidFill>
                  <a:schemeClr val="accent5"/>
                </a:solidFill>
                <a:latin typeface="Fira Sans SemiBold"/>
                <a:ea typeface="Fira Sans SemiBold"/>
                <a:cs typeface="Fira Sans SemiBold"/>
                <a:sym typeface="Fira Sans SemiBold"/>
              </a:rPr>
              <a:t>Febrero del 2021: 6.056 suspensiones de contratos y 7.790 reducciones de jornadas </a:t>
            </a:r>
            <a:endParaRPr sz="1700">
              <a:solidFill>
                <a:schemeClr val="accent5"/>
              </a:solidFill>
              <a:latin typeface="Fira Sans SemiBold"/>
              <a:ea typeface="Fira Sans SemiBold"/>
              <a:cs typeface="Fira Sans SemiBold"/>
              <a:sym typeface="Fira Sans SemiBold"/>
            </a:endParaRPr>
          </a:p>
          <a:p>
            <a:pPr indent="-336550" lvl="0" marL="457200" rtl="0" algn="just">
              <a:lnSpc>
                <a:spcPct val="200000"/>
              </a:lnSpc>
              <a:spcBef>
                <a:spcPts val="0"/>
              </a:spcBef>
              <a:spcAft>
                <a:spcPts val="0"/>
              </a:spcAft>
              <a:buClr>
                <a:schemeClr val="accent5"/>
              </a:buClr>
              <a:buSzPts val="1700"/>
              <a:buFont typeface="Fira Sans SemiBold"/>
              <a:buChar char="●"/>
            </a:pPr>
            <a:r>
              <a:rPr lang="en" sz="1700">
                <a:solidFill>
                  <a:schemeClr val="accent5"/>
                </a:solidFill>
                <a:latin typeface="Fira Sans SemiBold"/>
                <a:ea typeface="Fira Sans SemiBold"/>
                <a:cs typeface="Fira Sans SemiBold"/>
                <a:sym typeface="Fira Sans SemiBold"/>
              </a:rPr>
              <a:t>Mientras en países Europeos, aunque existían incentivos similares, se </a:t>
            </a:r>
            <a:r>
              <a:rPr lang="en" sz="1700">
                <a:solidFill>
                  <a:schemeClr val="accent5"/>
                </a:solidFill>
                <a:latin typeface="Fira Sans SemiBold"/>
                <a:ea typeface="Fira Sans SemiBold"/>
                <a:cs typeface="Fira Sans SemiBold"/>
                <a:sym typeface="Fira Sans SemiBold"/>
              </a:rPr>
              <a:t>implementaron</a:t>
            </a:r>
            <a:r>
              <a:rPr lang="en" sz="1700">
                <a:solidFill>
                  <a:schemeClr val="accent5"/>
                </a:solidFill>
                <a:latin typeface="Fira Sans SemiBold"/>
                <a:ea typeface="Fira Sans SemiBold"/>
                <a:cs typeface="Fira Sans SemiBold"/>
                <a:sym typeface="Fira Sans SemiBold"/>
              </a:rPr>
              <a:t> Subsidios de Salario (SS) para evitar despidos masivos y mantener a las personas trabajando y consumiendo </a:t>
            </a:r>
            <a:endParaRPr sz="1700">
              <a:solidFill>
                <a:schemeClr val="accent5"/>
              </a:solidFill>
              <a:latin typeface="Fira Sans SemiBold"/>
              <a:ea typeface="Fira Sans SemiBold"/>
              <a:cs typeface="Fira Sans SemiBold"/>
              <a:sym typeface="Fira Sans SemiBold"/>
            </a:endParaRPr>
          </a:p>
          <a:p>
            <a:pPr indent="0" lvl="0" marL="0" rtl="0" algn="just">
              <a:lnSpc>
                <a:spcPct val="200000"/>
              </a:lnSpc>
              <a:spcBef>
                <a:spcPts val="0"/>
              </a:spcBef>
              <a:spcAft>
                <a:spcPts val="0"/>
              </a:spcAft>
              <a:buNone/>
            </a:pPr>
            <a:r>
              <a:rPr lang="en" sz="1700">
                <a:solidFill>
                  <a:schemeClr val="accent5"/>
                </a:solidFill>
                <a:highlight>
                  <a:srgbClr val="FFFF00"/>
                </a:highlight>
                <a:latin typeface="Fira Sans SemiBold"/>
                <a:ea typeface="Fira Sans SemiBold"/>
                <a:cs typeface="Fira Sans SemiBold"/>
                <a:sym typeface="Fira Sans SemiBold"/>
              </a:rPr>
              <a:t>Subsidio de Salario (SS): Cuando el Estado financia un porcentaje del salario de un trabajador. </a:t>
            </a:r>
            <a:endParaRPr sz="1700">
              <a:solidFill>
                <a:schemeClr val="accent5"/>
              </a:solidFill>
              <a:highlight>
                <a:srgbClr val="FFFF00"/>
              </a:highlight>
              <a:latin typeface="Fira Sans SemiBold"/>
              <a:ea typeface="Fira Sans SemiBold"/>
              <a:cs typeface="Fira Sans SemiBold"/>
              <a:sym typeface="Fira Sans SemiBold"/>
            </a:endParaRPr>
          </a:p>
        </p:txBody>
      </p:sp>
      <p:sp>
        <p:nvSpPr>
          <p:cNvPr id="259" name="Google Shape;259;p23"/>
          <p:cNvSpPr txBox="1"/>
          <p:nvPr>
            <p:ph type="title"/>
          </p:nvPr>
        </p:nvSpPr>
        <p:spPr>
          <a:xfrm>
            <a:off x="311700" y="102125"/>
            <a:ext cx="60441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Medidas para empresas (Covid-19)</a:t>
            </a:r>
            <a:endParaRPr sz="2500"/>
          </a:p>
          <a:p>
            <a:pPr indent="0" lvl="0" marL="0" rtl="0" algn="l">
              <a:spcBef>
                <a:spcPts val="0"/>
              </a:spcBef>
              <a:spcAft>
                <a:spcPts val="0"/>
              </a:spcAft>
              <a:buSzPts val="990"/>
              <a:buNone/>
            </a:pPr>
            <a:r>
              <a:t/>
            </a:r>
            <a:endParaRPr sz="2320"/>
          </a:p>
          <a:p>
            <a:pPr indent="0" lvl="0" marL="0" rtl="0" algn="l">
              <a:spcBef>
                <a:spcPts val="0"/>
              </a:spcBef>
              <a:spcAft>
                <a:spcPts val="0"/>
              </a:spcAft>
              <a:buSzPts val="990"/>
              <a:buNone/>
            </a:pPr>
            <a:r>
              <a:rPr lang="en" sz="2320"/>
              <a:t> </a:t>
            </a:r>
            <a:endParaRPr sz="232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24"/>
          <p:cNvSpPr txBox="1"/>
          <p:nvPr>
            <p:ph idx="1" type="body"/>
          </p:nvPr>
        </p:nvSpPr>
        <p:spPr>
          <a:xfrm>
            <a:off x="311700" y="1152475"/>
            <a:ext cx="8520600" cy="3842400"/>
          </a:xfrm>
          <a:prstGeom prst="rect">
            <a:avLst/>
          </a:prstGeom>
          <a:noFill/>
          <a:ln>
            <a:noFill/>
          </a:ln>
        </p:spPr>
        <p:txBody>
          <a:bodyPr anchorCtr="0" anchor="t" bIns="91425" lIns="91425" spcFirstLastPara="1" rIns="91425" wrap="square" tIns="91425">
            <a:noAutofit/>
          </a:bodyPr>
          <a:lstStyle/>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OIT investigó 10 países Europeos durante la </a:t>
            </a:r>
            <a:r>
              <a:rPr lang="en" sz="1500">
                <a:solidFill>
                  <a:schemeClr val="accent5"/>
                </a:solidFill>
                <a:latin typeface="Fira Sans SemiBold"/>
                <a:ea typeface="Fira Sans SemiBold"/>
                <a:cs typeface="Fira Sans SemiBold"/>
                <a:sym typeface="Fira Sans SemiBold"/>
              </a:rPr>
              <a:t>pandemia</a:t>
            </a:r>
            <a:r>
              <a:rPr lang="en" sz="1500">
                <a:solidFill>
                  <a:schemeClr val="accent5"/>
                </a:solidFill>
                <a:latin typeface="Fira Sans SemiBold"/>
                <a:ea typeface="Fira Sans SemiBold"/>
                <a:cs typeface="Fira Sans SemiBold"/>
                <a:sym typeface="Fira Sans SemiBold"/>
              </a:rPr>
              <a:t>: Trabajador promedio </a:t>
            </a:r>
            <a:r>
              <a:rPr lang="en" sz="1500">
                <a:solidFill>
                  <a:schemeClr val="accent5"/>
                </a:solidFill>
                <a:latin typeface="Fira Sans SemiBold"/>
                <a:ea typeface="Fira Sans SemiBold"/>
                <a:cs typeface="Fira Sans SemiBold"/>
                <a:sym typeface="Fira Sans SemiBold"/>
              </a:rPr>
              <a:t>perdió apenas un</a:t>
            </a:r>
            <a:r>
              <a:rPr lang="en" sz="1500">
                <a:solidFill>
                  <a:schemeClr val="accent5"/>
                </a:solidFill>
                <a:latin typeface="Fira Sans SemiBold"/>
                <a:ea typeface="Fira Sans SemiBold"/>
                <a:cs typeface="Fira Sans SemiBold"/>
                <a:sym typeface="Fira Sans SemiBold"/>
              </a:rPr>
              <a:t> 51% de su salario gracias a los SS. </a:t>
            </a:r>
            <a:endParaRPr sz="1500">
              <a:solidFill>
                <a:schemeClr val="accent5"/>
              </a:solidFill>
              <a:latin typeface="Fira Sans SemiBold"/>
              <a:ea typeface="Fira Sans SemiBold"/>
              <a:cs typeface="Fira Sans SemiBold"/>
              <a:sym typeface="Fira Sans SemiBold"/>
            </a:endParaRPr>
          </a:p>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Achiron et al. </a:t>
            </a:r>
            <a:r>
              <a:rPr lang="en" sz="1500">
                <a:solidFill>
                  <a:schemeClr val="accent5"/>
                </a:solidFill>
                <a:uFill>
                  <a:noFill/>
                </a:uFill>
                <a:latin typeface="Fira Sans SemiBold"/>
                <a:ea typeface="Fira Sans SemiBold"/>
                <a:cs typeface="Fira Sans SemiBold"/>
                <a:sym typeface="Fira Sans SemiBold"/>
                <a:hlinkClick r:id="rId3">
                  <a:extLst>
                    <a:ext uri="{A12FA001-AC4F-418D-AE19-62706E023703}">
                      <ahyp:hlinkClr val="tx"/>
                    </a:ext>
                  </a:extLst>
                </a:hlinkClick>
              </a:rPr>
              <a:t>(2009)</a:t>
            </a:r>
            <a:r>
              <a:rPr lang="en" sz="1500">
                <a:solidFill>
                  <a:schemeClr val="accent5"/>
                </a:solidFill>
                <a:latin typeface="Fira Sans SemiBold"/>
                <a:ea typeface="Fira Sans SemiBold"/>
                <a:cs typeface="Fira Sans SemiBold"/>
                <a:sym typeface="Fira Sans SemiBold"/>
              </a:rPr>
              <a:t> argumenta: </a:t>
            </a:r>
            <a:endParaRPr sz="1500">
              <a:solidFill>
                <a:schemeClr val="accent5"/>
              </a:solidFill>
              <a:latin typeface="Fira Sans SemiBold"/>
              <a:ea typeface="Fira Sans SemiBold"/>
              <a:cs typeface="Fira Sans SemiBold"/>
              <a:sym typeface="Fira Sans SemiBold"/>
            </a:endParaRPr>
          </a:p>
          <a:p>
            <a:pPr indent="-323850" lvl="1" marL="9144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que las familias sin empleo tienen tres veces más riesgo de caer en la pobreza que familias con trabajo,</a:t>
            </a:r>
            <a:endParaRPr sz="1500">
              <a:solidFill>
                <a:schemeClr val="accent5"/>
              </a:solidFill>
              <a:latin typeface="Fira Sans SemiBold"/>
              <a:ea typeface="Fira Sans SemiBold"/>
              <a:cs typeface="Fira Sans SemiBold"/>
              <a:sym typeface="Fira Sans SemiBold"/>
            </a:endParaRPr>
          </a:p>
          <a:p>
            <a:pPr indent="-323850" lvl="1" marL="9144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Un problema es el “subempleo” en tanto de los hogares pobres solo 20% tiene un empleo a tiempo completo. </a:t>
            </a:r>
            <a:endParaRPr sz="1500">
              <a:solidFill>
                <a:schemeClr val="accent5"/>
              </a:solidFill>
              <a:latin typeface="Fira Sans SemiBold"/>
              <a:ea typeface="Fira Sans SemiBold"/>
              <a:cs typeface="Fira Sans SemiBold"/>
              <a:sym typeface="Fira Sans SemiBold"/>
            </a:endParaRPr>
          </a:p>
          <a:p>
            <a:pPr indent="-323850" lvl="1" marL="9144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Personas pobres apenas ganan al 65% de la mediana de ingreso. </a:t>
            </a:r>
            <a:endParaRPr sz="1500">
              <a:solidFill>
                <a:schemeClr val="accent5"/>
              </a:solidFill>
              <a:latin typeface="Fira Sans SemiBold"/>
              <a:ea typeface="Fira Sans SemiBold"/>
              <a:cs typeface="Fira Sans SemiBold"/>
              <a:sym typeface="Fira Sans SemiBold"/>
            </a:endParaRPr>
          </a:p>
          <a:p>
            <a:pPr indent="-323850" lvl="1" marL="9144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 más de la mitad de los países OECD usan SS, en tanto el porcentaje de salario entre lo que ganan por su salario y el nivel de salario mínimo es suplido por el Estado</a:t>
            </a:r>
            <a:endParaRPr sz="1500">
              <a:solidFill>
                <a:schemeClr val="accent5"/>
              </a:solidFill>
              <a:latin typeface="Fira Sans SemiBold"/>
              <a:ea typeface="Fira Sans SemiBold"/>
              <a:cs typeface="Fira Sans SemiBold"/>
              <a:sym typeface="Fira Sans SemiBold"/>
            </a:endParaRPr>
          </a:p>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Finlandia, Dinamarca, Portugal, Canadá, Alemania son países que los usan </a:t>
            </a:r>
            <a:endParaRPr sz="1500">
              <a:solidFill>
                <a:schemeClr val="accent5"/>
              </a:solidFill>
              <a:latin typeface="Fira Sans SemiBold"/>
              <a:ea typeface="Fira Sans SemiBold"/>
              <a:cs typeface="Fira Sans SemiBold"/>
              <a:sym typeface="Fira Sans SemiBold"/>
            </a:endParaRPr>
          </a:p>
        </p:txBody>
      </p:sp>
      <p:sp>
        <p:nvSpPr>
          <p:cNvPr id="265" name="Google Shape;265;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Ventajas de los SS</a:t>
            </a:r>
            <a:endParaRPr sz="25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25"/>
          <p:cNvSpPr txBox="1"/>
          <p:nvPr>
            <p:ph idx="1" type="body"/>
          </p:nvPr>
        </p:nvSpPr>
        <p:spPr>
          <a:xfrm>
            <a:off x="311700" y="950600"/>
            <a:ext cx="8520600" cy="3551700"/>
          </a:xfrm>
          <a:prstGeom prst="rect">
            <a:avLst/>
          </a:prstGeom>
          <a:noFill/>
          <a:ln>
            <a:noFill/>
          </a:ln>
        </p:spPr>
        <p:txBody>
          <a:bodyPr anchorCtr="0" anchor="t" bIns="91425" lIns="91425" spcFirstLastPara="1" rIns="91425" wrap="square" tIns="91425">
            <a:normAutofit lnSpcReduction="10000"/>
          </a:bodyPr>
          <a:lstStyle/>
          <a:p>
            <a:pPr indent="0" lvl="0" marL="0" rtl="0" algn="just">
              <a:lnSpc>
                <a:spcPct val="200000"/>
              </a:lnSpc>
              <a:spcBef>
                <a:spcPts val="0"/>
              </a:spcBef>
              <a:spcAft>
                <a:spcPts val="0"/>
              </a:spcAft>
              <a:buClr>
                <a:schemeClr val="dk1"/>
              </a:buClr>
              <a:buSzPts val="1100"/>
              <a:buFont typeface="Arial"/>
              <a:buNone/>
            </a:pPr>
            <a:r>
              <a:rPr lang="en" sz="1200">
                <a:solidFill>
                  <a:schemeClr val="accent5"/>
                </a:solidFill>
                <a:latin typeface="Fira Sans SemiBold"/>
                <a:ea typeface="Fira Sans SemiBold"/>
                <a:cs typeface="Fira Sans SemiBold"/>
                <a:sym typeface="Fira Sans SemiBold"/>
              </a:rPr>
              <a:t>Kangasharjuk &amp; Venetoklis </a:t>
            </a:r>
            <a:r>
              <a:rPr lang="en" sz="1200">
                <a:solidFill>
                  <a:schemeClr val="accent5"/>
                </a:solidFill>
                <a:uFill>
                  <a:noFill/>
                </a:uFill>
                <a:latin typeface="Fira Sans SemiBold"/>
                <a:ea typeface="Fira Sans SemiBold"/>
                <a:cs typeface="Fira Sans SemiBold"/>
                <a:sym typeface="Fira Sans SemiBold"/>
                <a:hlinkClick r:id="rId3">
                  <a:extLst>
                    <a:ext uri="{A12FA001-AC4F-418D-AE19-62706E023703}">
                      <ahyp:hlinkClr val="tx"/>
                    </a:ext>
                  </a:extLst>
                </a:hlinkClick>
              </a:rPr>
              <a:t>(2003, p. 3,22,24)</a:t>
            </a:r>
            <a:r>
              <a:rPr lang="en" sz="1200">
                <a:solidFill>
                  <a:schemeClr val="accent5"/>
                </a:solidFill>
                <a:latin typeface="Fira Sans SemiBold"/>
                <a:ea typeface="Fira Sans SemiBold"/>
                <a:cs typeface="Fira Sans SemiBold"/>
                <a:sym typeface="Fira Sans SemiBold"/>
              </a:rPr>
              <a:t>:</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20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Fondos redistribuidos por oficinas de empleo local hacia compañías que emplean personas con perfil buscado </a:t>
            </a:r>
            <a:r>
              <a:rPr lang="en" sz="1200">
                <a:solidFill>
                  <a:schemeClr val="accent5"/>
                </a:solidFill>
                <a:uFill>
                  <a:noFill/>
                </a:uFill>
                <a:latin typeface="Fira Sans SemiBold"/>
                <a:ea typeface="Fira Sans SemiBold"/>
                <a:cs typeface="Fira Sans SemiBold"/>
                <a:sym typeface="Fira Sans SemiBold"/>
                <a:hlinkClick r:id="rId4">
                  <a:extLst>
                    <a:ext uri="{A12FA001-AC4F-418D-AE19-62706E023703}">
                      <ahyp:hlinkClr val="tx"/>
                    </a:ext>
                  </a:extLst>
                </a:hlinkClick>
              </a:rPr>
              <a:t>(Kangasharju &amp; Venetoklis, 2003)</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20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Hasta un 60% del salario a trabajadores no especializados por </a:t>
            </a:r>
            <a:r>
              <a:rPr lang="en" sz="1200">
                <a:solidFill>
                  <a:schemeClr val="accent5"/>
                </a:solidFill>
                <a:latin typeface="Fira Sans SemiBold"/>
                <a:ea typeface="Fira Sans SemiBold"/>
                <a:cs typeface="Fira Sans SemiBold"/>
                <a:sym typeface="Fira Sans SemiBold"/>
              </a:rPr>
              <a:t>hasta </a:t>
            </a:r>
            <a:r>
              <a:rPr lang="en" sz="1200">
                <a:solidFill>
                  <a:schemeClr val="accent5"/>
                </a:solidFill>
                <a:latin typeface="Fira Sans SemiBold"/>
                <a:ea typeface="Fira Sans SemiBold"/>
                <a:cs typeface="Fira Sans SemiBold"/>
                <a:sym typeface="Fira Sans SemiBold"/>
              </a:rPr>
              <a:t>6 meses.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20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Al 2013,  las empresas aumentaban su planilla</a:t>
            </a:r>
            <a:endParaRPr sz="1200">
              <a:solidFill>
                <a:schemeClr val="accent5"/>
              </a:solidFill>
              <a:latin typeface="Fira Sans SemiBold"/>
              <a:ea typeface="Fira Sans SemiBold"/>
              <a:cs typeface="Fira Sans SemiBold"/>
              <a:sym typeface="Fira Sans SemiBold"/>
            </a:endParaRPr>
          </a:p>
          <a:p>
            <a:pPr indent="0" lvl="0" marL="0" rtl="0" algn="just">
              <a:lnSpc>
                <a:spcPct val="200000"/>
              </a:lnSpc>
              <a:spcBef>
                <a:spcPts val="0"/>
              </a:spcBef>
              <a:spcAft>
                <a:spcPts val="0"/>
              </a:spcAft>
              <a:buNone/>
            </a:pPr>
            <a:r>
              <a:rPr lang="en" sz="1200">
                <a:solidFill>
                  <a:schemeClr val="accent5"/>
                </a:solidFill>
                <a:latin typeface="Fira Sans SemiBold"/>
                <a:ea typeface="Fira Sans SemiBold"/>
                <a:cs typeface="Fira Sans SemiBold"/>
                <a:sym typeface="Fira Sans SemiBold"/>
              </a:rPr>
              <a:t>Huttunen et al </a:t>
            </a:r>
            <a:r>
              <a:rPr lang="en" sz="1200">
                <a:solidFill>
                  <a:schemeClr val="accent5"/>
                </a:solidFill>
                <a:uFill>
                  <a:noFill/>
                </a:uFill>
                <a:latin typeface="Fira Sans SemiBold"/>
                <a:ea typeface="Fira Sans SemiBold"/>
                <a:cs typeface="Fira Sans SemiBold"/>
                <a:sym typeface="Fira Sans SemiBold"/>
                <a:hlinkClick r:id="rId5">
                  <a:extLst>
                    <a:ext uri="{A12FA001-AC4F-418D-AE19-62706E023703}">
                      <ahyp:hlinkClr val="tx"/>
                    </a:ext>
                  </a:extLst>
                </a:hlinkClick>
              </a:rPr>
              <a:t>(2010</a:t>
            </a:r>
            <a:r>
              <a:rPr lang="en" sz="1200">
                <a:solidFill>
                  <a:schemeClr val="accent5"/>
                </a:solidFill>
                <a:latin typeface="Fira Sans SemiBold"/>
                <a:ea typeface="Fira Sans SemiBold"/>
                <a:cs typeface="Fira Sans SemiBold"/>
                <a:sym typeface="Fira Sans SemiBold"/>
              </a:rPr>
              <a:t>):</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20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 2010, los SS cubren  hasta un 55% en salarios hasta salarios de €1.600.</a:t>
            </a:r>
            <a:endParaRPr sz="1200">
              <a:solidFill>
                <a:schemeClr val="accent5"/>
              </a:solidFill>
              <a:latin typeface="Fira Sans SemiBold"/>
              <a:ea typeface="Fira Sans SemiBold"/>
              <a:cs typeface="Fira Sans SemiBold"/>
              <a:sym typeface="Fira Sans SemiBold"/>
            </a:endParaRPr>
          </a:p>
          <a:p>
            <a:pPr indent="0" lvl="0" marL="0" rtl="0" algn="just">
              <a:lnSpc>
                <a:spcPct val="200000"/>
              </a:lnSpc>
              <a:spcBef>
                <a:spcPts val="0"/>
              </a:spcBef>
              <a:spcAft>
                <a:spcPts val="0"/>
              </a:spcAft>
              <a:buNone/>
            </a:pPr>
            <a:r>
              <a:rPr lang="en" sz="1200">
                <a:solidFill>
                  <a:schemeClr val="accent5"/>
                </a:solidFill>
                <a:latin typeface="Fira Sans SemiBold"/>
                <a:ea typeface="Fira Sans SemiBold"/>
                <a:cs typeface="Fira Sans SemiBold"/>
                <a:sym typeface="Fira Sans SemiBold"/>
              </a:rPr>
              <a:t>Aho et al </a:t>
            </a:r>
            <a:r>
              <a:rPr lang="en" sz="1200">
                <a:solidFill>
                  <a:schemeClr val="accent5"/>
                </a:solidFill>
                <a:uFill>
                  <a:noFill/>
                </a:uFill>
                <a:latin typeface="Fira Sans SemiBold"/>
                <a:ea typeface="Fira Sans SemiBold"/>
                <a:cs typeface="Fira Sans SemiBold"/>
                <a:sym typeface="Fira Sans SemiBold"/>
                <a:hlinkClick r:id="rId6">
                  <a:extLst>
                    <a:ext uri="{A12FA001-AC4F-418D-AE19-62706E023703}">
                      <ahyp:hlinkClr val="tx"/>
                    </a:ext>
                  </a:extLst>
                </a:hlinkClick>
              </a:rPr>
              <a:t>(2019, p. 20)</a:t>
            </a:r>
            <a:r>
              <a:rPr lang="en" sz="1200">
                <a:solidFill>
                  <a:schemeClr val="accent5"/>
                </a:solidFill>
                <a:latin typeface="Fira Sans SemiBold"/>
                <a:ea typeface="Fira Sans SemiBold"/>
                <a:cs typeface="Fira Sans SemiBold"/>
                <a:sym typeface="Fira Sans SemiBold"/>
              </a:rPr>
              <a:t> (Finlandia, Dinamarca y Alemania)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20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SS son más importantes para las personas “desempleadas crónicas”, quienes se beneficiaron de la transición a empleo estable.</a:t>
            </a:r>
            <a:endParaRPr sz="1200">
              <a:solidFill>
                <a:schemeClr val="accent5"/>
              </a:solidFill>
              <a:latin typeface="Fira Sans SemiBold"/>
              <a:ea typeface="Fira Sans SemiBold"/>
              <a:cs typeface="Fira Sans SemiBold"/>
              <a:sym typeface="Fira Sans SemiBold"/>
            </a:endParaRPr>
          </a:p>
        </p:txBody>
      </p:sp>
      <p:sp>
        <p:nvSpPr>
          <p:cNvPr id="271" name="Google Shape;271;p25"/>
          <p:cNvSpPr txBox="1"/>
          <p:nvPr>
            <p:ph type="title"/>
          </p:nvPr>
        </p:nvSpPr>
        <p:spPr>
          <a:xfrm>
            <a:off x="311700" y="445025"/>
            <a:ext cx="2043600" cy="572700"/>
          </a:xfrm>
          <a:prstGeom prst="rect">
            <a:avLst/>
          </a:prstGeom>
        </p:spPr>
        <p:txBody>
          <a:bodyPr anchorCtr="0" anchor="t" bIns="91425" lIns="91425" spcFirstLastPara="1" rIns="91425" wrap="square" tIns="91425">
            <a:noAutofit/>
          </a:bodyPr>
          <a:lstStyle/>
          <a:p>
            <a:pPr indent="0" lvl="0" marL="0" rtl="0" algn="just">
              <a:lnSpc>
                <a:spcPct val="150000"/>
              </a:lnSpc>
              <a:spcBef>
                <a:spcPts val="0"/>
              </a:spcBef>
              <a:spcAft>
                <a:spcPts val="0"/>
              </a:spcAft>
              <a:buClr>
                <a:schemeClr val="dk1"/>
              </a:buClr>
              <a:buSzPts val="1100"/>
              <a:buFont typeface="Arial"/>
              <a:buNone/>
            </a:pPr>
            <a:r>
              <a:rPr lang="en" sz="2500"/>
              <a:t>Finlandia</a:t>
            </a:r>
            <a:endParaRPr sz="2500"/>
          </a:p>
          <a:p>
            <a:pPr indent="0" lvl="0" marL="0" rtl="0" algn="l">
              <a:spcBef>
                <a:spcPts val="0"/>
              </a:spcBef>
              <a:spcAft>
                <a:spcPts val="0"/>
              </a:spcAft>
              <a:buNone/>
            </a:pPr>
            <a:r>
              <a:t/>
            </a:r>
            <a:endParaRPr sz="25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6"/>
          <p:cNvSpPr txBox="1"/>
          <p:nvPr>
            <p:ph idx="1" type="body"/>
          </p:nvPr>
        </p:nvSpPr>
        <p:spPr>
          <a:xfrm>
            <a:off x="321225" y="780800"/>
            <a:ext cx="3158100" cy="4242600"/>
          </a:xfrm>
          <a:prstGeom prst="rect">
            <a:avLst/>
          </a:prstGeom>
          <a:noFill/>
          <a:ln>
            <a:noFill/>
          </a:ln>
        </p:spPr>
        <p:txBody>
          <a:bodyPr anchorCtr="0" anchor="t" bIns="91425" lIns="91425" spcFirstLastPara="1" rIns="91425" wrap="square" tIns="91425">
            <a:normAutofit/>
          </a:bodyPr>
          <a:lstStyle/>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Hasta el 75% del salario de la persona trabajadora, o hasta $ 847 (canadienses)</a:t>
            </a:r>
            <a:endParaRPr sz="1500">
              <a:solidFill>
                <a:schemeClr val="accent5"/>
              </a:solidFill>
              <a:latin typeface="Fira Sans SemiBold"/>
              <a:ea typeface="Fira Sans SemiBold"/>
              <a:cs typeface="Fira Sans SemiBold"/>
              <a:sym typeface="Fira Sans SemiBold"/>
            </a:endParaRPr>
          </a:p>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Hasta 3 meses a empresas que hayan perdido hasta el 30% de sus ingresos</a:t>
            </a:r>
            <a:endParaRPr sz="1500">
              <a:solidFill>
                <a:schemeClr val="accent5"/>
              </a:solidFill>
              <a:latin typeface="Fira Sans SemiBold"/>
              <a:ea typeface="Fira Sans SemiBold"/>
              <a:cs typeface="Fira Sans SemiBold"/>
              <a:sym typeface="Fira Sans SemiBold"/>
            </a:endParaRPr>
          </a:p>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Beneficiados: </a:t>
            </a:r>
            <a:r>
              <a:rPr lang="en" sz="1500">
                <a:solidFill>
                  <a:schemeClr val="accent5"/>
                </a:solidFill>
                <a:latin typeface="Fira Sans SemiBold"/>
                <a:ea typeface="Fira Sans SemiBold"/>
                <a:cs typeface="Fira Sans SemiBold"/>
                <a:sym typeface="Fira Sans SemiBold"/>
              </a:rPr>
              <a:t>3.786.880 personas</a:t>
            </a:r>
            <a:endParaRPr>
              <a:solidFill>
                <a:schemeClr val="accent5"/>
              </a:solidFill>
              <a:latin typeface="Fira Sans SemiBold"/>
              <a:ea typeface="Fira Sans SemiBold"/>
              <a:cs typeface="Fira Sans SemiBold"/>
              <a:sym typeface="Fira Sans SemiBold"/>
            </a:endParaRPr>
          </a:p>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Monto: $84.58 mil millones</a:t>
            </a:r>
            <a:endParaRPr sz="1500">
              <a:solidFill>
                <a:schemeClr val="accent5"/>
              </a:solidFill>
              <a:latin typeface="Fira Sans SemiBold"/>
              <a:ea typeface="Fira Sans SemiBold"/>
              <a:cs typeface="Fira Sans SemiBold"/>
              <a:sym typeface="Fira Sans SemiBold"/>
            </a:endParaRPr>
          </a:p>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5% del PIB de Canadá para el año 2020 </a:t>
            </a:r>
            <a:endParaRPr sz="1500">
              <a:solidFill>
                <a:schemeClr val="accent5"/>
              </a:solidFill>
              <a:latin typeface="Fira Sans SemiBold"/>
              <a:ea typeface="Fira Sans SemiBold"/>
              <a:cs typeface="Fira Sans SemiBold"/>
              <a:sym typeface="Fira Sans SemiBold"/>
            </a:endParaRPr>
          </a:p>
        </p:txBody>
      </p:sp>
      <p:pic>
        <p:nvPicPr>
          <p:cNvPr id="277" name="Google Shape;277;p26"/>
          <p:cNvPicPr preferRelativeResize="0"/>
          <p:nvPr/>
        </p:nvPicPr>
        <p:blipFill rotWithShape="1">
          <a:blip r:embed="rId3">
            <a:alphaModFix/>
          </a:blip>
          <a:srcRect b="0" l="0" r="4870" t="0"/>
          <a:stretch/>
        </p:blipFill>
        <p:spPr>
          <a:xfrm>
            <a:off x="3560225" y="780800"/>
            <a:ext cx="5395826" cy="3581900"/>
          </a:xfrm>
          <a:prstGeom prst="rect">
            <a:avLst/>
          </a:prstGeom>
          <a:noFill/>
          <a:ln cap="flat" cmpd="sng" w="9525">
            <a:solidFill>
              <a:schemeClr val="accent3"/>
            </a:solidFill>
            <a:prstDash val="solid"/>
            <a:round/>
            <a:headEnd len="sm" w="sm" type="none"/>
            <a:tailEnd len="sm" w="sm" type="none"/>
          </a:ln>
        </p:spPr>
      </p:pic>
      <p:sp>
        <p:nvSpPr>
          <p:cNvPr id="278" name="Google Shape;278;p26"/>
          <p:cNvSpPr txBox="1"/>
          <p:nvPr>
            <p:ph type="title"/>
          </p:nvPr>
        </p:nvSpPr>
        <p:spPr>
          <a:xfrm>
            <a:off x="321225" y="111650"/>
            <a:ext cx="1738800" cy="572700"/>
          </a:xfrm>
          <a:prstGeom prst="rect">
            <a:avLst/>
          </a:prstGeom>
        </p:spPr>
        <p:txBody>
          <a:bodyPr anchorCtr="0" anchor="t" bIns="91425" lIns="91425" spcFirstLastPara="1" rIns="91425" wrap="square" tIns="91425">
            <a:normAutofit/>
          </a:bodyPr>
          <a:lstStyle/>
          <a:p>
            <a:pPr indent="0" lvl="0" marL="0" rtl="0" algn="just">
              <a:lnSpc>
                <a:spcPct val="150000"/>
              </a:lnSpc>
              <a:spcBef>
                <a:spcPts val="0"/>
              </a:spcBef>
              <a:spcAft>
                <a:spcPts val="0"/>
              </a:spcAft>
              <a:buNone/>
            </a:pPr>
            <a:r>
              <a:rPr lang="en" sz="2500"/>
              <a:t>Canada</a:t>
            </a:r>
            <a:endParaRPr sz="25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27"/>
          <p:cNvSpPr txBox="1"/>
          <p:nvPr>
            <p:ph idx="1" type="body"/>
          </p:nvPr>
        </p:nvSpPr>
        <p:spPr>
          <a:xfrm>
            <a:off x="464100" y="863550"/>
            <a:ext cx="8520600" cy="3638100"/>
          </a:xfrm>
          <a:prstGeom prst="rect">
            <a:avLst/>
          </a:prstGeom>
          <a:noFill/>
          <a:ln>
            <a:noFill/>
          </a:ln>
        </p:spPr>
        <p:txBody>
          <a:bodyPr anchorCtr="0" anchor="t" bIns="91425" lIns="91425" spcFirstLastPara="1" rIns="91425" wrap="square" tIns="91425">
            <a:noAutofit/>
          </a:bodyPr>
          <a:lstStyle/>
          <a:p>
            <a:pPr indent="0" lvl="0" marL="0" rtl="0" algn="just">
              <a:lnSpc>
                <a:spcPct val="150000"/>
              </a:lnSpc>
              <a:spcBef>
                <a:spcPts val="0"/>
              </a:spcBef>
              <a:spcAft>
                <a:spcPts val="0"/>
              </a:spcAft>
              <a:buClr>
                <a:schemeClr val="dk1"/>
              </a:buClr>
              <a:buSzPts val="1100"/>
              <a:buFont typeface="Arial"/>
              <a:buNone/>
            </a:pPr>
            <a:r>
              <a:rPr lang="en" sz="1300">
                <a:solidFill>
                  <a:schemeClr val="accent3"/>
                </a:solidFill>
                <a:latin typeface="Alfa Slab One"/>
                <a:ea typeface="Alfa Slab One"/>
                <a:cs typeface="Alfa Slab One"/>
                <a:sym typeface="Alfa Slab One"/>
              </a:rPr>
              <a:t>Objetivo General: </a:t>
            </a:r>
            <a:endParaRPr sz="1300">
              <a:solidFill>
                <a:schemeClr val="accent3"/>
              </a:solidFill>
              <a:latin typeface="Alfa Slab One"/>
              <a:ea typeface="Alfa Slab One"/>
              <a:cs typeface="Alfa Slab One"/>
              <a:sym typeface="Alfa Slab One"/>
            </a:endParaRPr>
          </a:p>
          <a:p>
            <a:pPr indent="0" lvl="0" marL="0" rtl="0" algn="just">
              <a:lnSpc>
                <a:spcPct val="150000"/>
              </a:lnSpc>
              <a:spcBef>
                <a:spcPts val="0"/>
              </a:spcBef>
              <a:spcAft>
                <a:spcPts val="0"/>
              </a:spcAft>
              <a:buClr>
                <a:schemeClr val="dk1"/>
              </a:buClr>
              <a:buSzPts val="1100"/>
              <a:buFont typeface="Arial"/>
              <a:buNone/>
            </a:pPr>
            <a:r>
              <a:t/>
            </a:r>
            <a:endParaRPr sz="1300">
              <a:solidFill>
                <a:schemeClr val="accent5"/>
              </a:solidFill>
              <a:latin typeface="Fira Sans SemiBold"/>
              <a:ea typeface="Fira Sans SemiBold"/>
              <a:cs typeface="Fira Sans SemiBold"/>
              <a:sym typeface="Fira Sans SemiBold"/>
            </a:endParaRPr>
          </a:p>
          <a:p>
            <a:pPr indent="-311150" lvl="0" marL="457200" rtl="0" algn="just">
              <a:lnSpc>
                <a:spcPct val="150000"/>
              </a:lnSpc>
              <a:spcBef>
                <a:spcPts val="0"/>
              </a:spcBef>
              <a:spcAft>
                <a:spcPts val="0"/>
              </a:spcAft>
              <a:buClr>
                <a:schemeClr val="accent5"/>
              </a:buClr>
              <a:buSzPts val="1300"/>
              <a:buFont typeface="Fira Sans SemiBold"/>
              <a:buChar char="●"/>
            </a:pPr>
            <a:r>
              <a:rPr lang="en" sz="1300">
                <a:solidFill>
                  <a:schemeClr val="accent5"/>
                </a:solidFill>
                <a:latin typeface="Fira Sans SemiBold"/>
                <a:ea typeface="Fira Sans SemiBold"/>
                <a:cs typeface="Fira Sans SemiBold"/>
                <a:sym typeface="Fira Sans SemiBold"/>
              </a:rPr>
              <a:t>Analizar los subsidios de salario como una herramienta de gasto social por medio del modelo WS/PS y la perspectiva de los sectores productivos, para generar un modelo operativo para el año 2020. </a:t>
            </a:r>
            <a:endParaRPr sz="13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Clr>
                <a:schemeClr val="dk1"/>
              </a:buClr>
              <a:buSzPts val="1100"/>
              <a:buFont typeface="Arial"/>
              <a:buNone/>
            </a:pPr>
            <a:r>
              <a:t/>
            </a:r>
            <a:endParaRPr sz="13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Clr>
                <a:schemeClr val="dk1"/>
              </a:buClr>
              <a:buSzPts val="1100"/>
              <a:buFont typeface="Arial"/>
              <a:buNone/>
            </a:pPr>
            <a:r>
              <a:rPr lang="en" sz="1300">
                <a:solidFill>
                  <a:schemeClr val="accent3"/>
                </a:solidFill>
                <a:latin typeface="Alfa Slab One"/>
                <a:ea typeface="Alfa Slab One"/>
                <a:cs typeface="Alfa Slab One"/>
                <a:sym typeface="Alfa Slab One"/>
              </a:rPr>
              <a:t>Objetivos específicos:</a:t>
            </a:r>
            <a:endParaRPr sz="1300">
              <a:solidFill>
                <a:schemeClr val="accent3"/>
              </a:solidFill>
              <a:latin typeface="Alfa Slab One"/>
              <a:ea typeface="Alfa Slab One"/>
              <a:cs typeface="Alfa Slab One"/>
              <a:sym typeface="Alfa Slab One"/>
            </a:endParaRPr>
          </a:p>
          <a:p>
            <a:pPr indent="0" lvl="0" marL="0" rtl="0" algn="just">
              <a:lnSpc>
                <a:spcPct val="150000"/>
              </a:lnSpc>
              <a:spcBef>
                <a:spcPts val="0"/>
              </a:spcBef>
              <a:spcAft>
                <a:spcPts val="0"/>
              </a:spcAft>
              <a:buClr>
                <a:schemeClr val="dk1"/>
              </a:buClr>
              <a:buSzPts val="1100"/>
              <a:buFont typeface="Arial"/>
              <a:buNone/>
            </a:pPr>
            <a:r>
              <a:t/>
            </a:r>
            <a:endParaRPr sz="1300">
              <a:solidFill>
                <a:schemeClr val="accent5"/>
              </a:solidFill>
              <a:latin typeface="Fira Sans SemiBold"/>
              <a:ea typeface="Fira Sans SemiBold"/>
              <a:cs typeface="Fira Sans SemiBold"/>
              <a:sym typeface="Fira Sans SemiBold"/>
            </a:endParaRPr>
          </a:p>
          <a:p>
            <a:pPr indent="-311150" lvl="0" marL="457200" rtl="0" algn="just">
              <a:lnSpc>
                <a:spcPct val="150000"/>
              </a:lnSpc>
              <a:spcBef>
                <a:spcPts val="0"/>
              </a:spcBef>
              <a:spcAft>
                <a:spcPts val="0"/>
              </a:spcAft>
              <a:buClr>
                <a:schemeClr val="accent5"/>
              </a:buClr>
              <a:buSzPts val="1300"/>
              <a:buFont typeface="Fira Sans SemiBold"/>
              <a:buAutoNum type="arabicPeriod"/>
            </a:pPr>
            <a:r>
              <a:rPr lang="en" sz="1300">
                <a:solidFill>
                  <a:schemeClr val="accent5"/>
                </a:solidFill>
                <a:latin typeface="Fira Sans SemiBold"/>
                <a:ea typeface="Fira Sans SemiBold"/>
                <a:cs typeface="Fira Sans SemiBold"/>
                <a:sym typeface="Fira Sans SemiBold"/>
              </a:rPr>
              <a:t>Diseñar un subsidio de salario por medio del modelo WS/PS para el año 2020.</a:t>
            </a:r>
            <a:endParaRPr sz="1300">
              <a:solidFill>
                <a:schemeClr val="accent5"/>
              </a:solidFill>
              <a:latin typeface="Fira Sans SemiBold"/>
              <a:ea typeface="Fira Sans SemiBold"/>
              <a:cs typeface="Fira Sans SemiBold"/>
              <a:sym typeface="Fira Sans SemiBold"/>
            </a:endParaRPr>
          </a:p>
          <a:p>
            <a:pPr indent="-311150" lvl="0" marL="457200" rtl="0" algn="just">
              <a:lnSpc>
                <a:spcPct val="150000"/>
              </a:lnSpc>
              <a:spcBef>
                <a:spcPts val="0"/>
              </a:spcBef>
              <a:spcAft>
                <a:spcPts val="0"/>
              </a:spcAft>
              <a:buClr>
                <a:schemeClr val="accent5"/>
              </a:buClr>
              <a:buSzPts val="1300"/>
              <a:buFont typeface="Fira Sans SemiBold"/>
              <a:buAutoNum type="arabicPeriod"/>
            </a:pPr>
            <a:r>
              <a:rPr lang="en" sz="1300">
                <a:solidFill>
                  <a:schemeClr val="accent5"/>
                </a:solidFill>
                <a:latin typeface="Fira Sans SemiBold"/>
                <a:ea typeface="Fira Sans SemiBold"/>
                <a:cs typeface="Fira Sans SemiBold"/>
                <a:sym typeface="Fira Sans SemiBold"/>
              </a:rPr>
              <a:t>Analizar la perspectiva de los sectores productivos sobre el gasto social y el modelo de subsidio de salario diseñado en esta investigación.</a:t>
            </a:r>
            <a:endParaRPr sz="1300">
              <a:solidFill>
                <a:schemeClr val="accent5"/>
              </a:solidFill>
              <a:latin typeface="Fira Sans SemiBold"/>
              <a:ea typeface="Fira Sans SemiBold"/>
              <a:cs typeface="Fira Sans SemiBold"/>
              <a:sym typeface="Fira Sans SemiBold"/>
            </a:endParaRPr>
          </a:p>
          <a:p>
            <a:pPr indent="-311150" lvl="0" marL="457200" rtl="0" algn="just">
              <a:lnSpc>
                <a:spcPct val="150000"/>
              </a:lnSpc>
              <a:spcBef>
                <a:spcPts val="0"/>
              </a:spcBef>
              <a:spcAft>
                <a:spcPts val="0"/>
              </a:spcAft>
              <a:buClr>
                <a:schemeClr val="accent5"/>
              </a:buClr>
              <a:buSzPts val="1300"/>
              <a:buFont typeface="Fira Sans SemiBold"/>
              <a:buAutoNum type="arabicPeriod"/>
            </a:pPr>
            <a:r>
              <a:rPr lang="en" sz="1300">
                <a:solidFill>
                  <a:schemeClr val="accent5"/>
                </a:solidFill>
                <a:latin typeface="Fira Sans SemiBold"/>
                <a:ea typeface="Fira Sans SemiBold"/>
                <a:cs typeface="Fira Sans SemiBold"/>
                <a:sym typeface="Fira Sans SemiBold"/>
              </a:rPr>
              <a:t>Diseñar los mecanismos de implementación del subsidio de salario para Costa Rica desde el punto de vista operativo tomando como referencia el año 2020.</a:t>
            </a:r>
            <a:endParaRPr sz="1300">
              <a:solidFill>
                <a:schemeClr val="accent5"/>
              </a:solidFill>
              <a:latin typeface="Fira Sans SemiBold"/>
              <a:ea typeface="Fira Sans SemiBold"/>
              <a:cs typeface="Fira Sans SemiBold"/>
              <a:sym typeface="Fira Sans SemiBold"/>
            </a:endParaRPr>
          </a:p>
          <a:p>
            <a:pPr indent="0" lvl="0" marL="0" rtl="0" algn="l">
              <a:lnSpc>
                <a:spcPct val="150000"/>
              </a:lnSpc>
              <a:spcBef>
                <a:spcPts val="0"/>
              </a:spcBef>
              <a:spcAft>
                <a:spcPts val="1200"/>
              </a:spcAft>
              <a:buNone/>
            </a:pPr>
            <a:r>
              <a:t/>
            </a:r>
            <a:endParaRPr sz="1900">
              <a:solidFill>
                <a:schemeClr val="accent5"/>
              </a:solidFill>
              <a:latin typeface="Fira Sans SemiBold"/>
              <a:ea typeface="Fira Sans SemiBold"/>
              <a:cs typeface="Fira Sans SemiBold"/>
              <a:sym typeface="Fira Sans SemiBold"/>
            </a:endParaRPr>
          </a:p>
        </p:txBody>
      </p:sp>
      <p:sp>
        <p:nvSpPr>
          <p:cNvPr id="284" name="Google Shape;284;p27"/>
          <p:cNvSpPr txBox="1"/>
          <p:nvPr>
            <p:ph type="title"/>
          </p:nvPr>
        </p:nvSpPr>
        <p:spPr>
          <a:xfrm>
            <a:off x="311700" y="187850"/>
            <a:ext cx="8520600" cy="572700"/>
          </a:xfrm>
          <a:prstGeom prst="rect">
            <a:avLst/>
          </a:prstGeom>
        </p:spPr>
        <p:txBody>
          <a:bodyPr anchorCtr="0" anchor="t" bIns="91425" lIns="91425" spcFirstLastPara="1" rIns="91425" wrap="square" tIns="91425">
            <a:normAutofit/>
          </a:bodyPr>
          <a:lstStyle/>
          <a:p>
            <a:pPr indent="0" lvl="0" marL="0" rtl="0" algn="just">
              <a:lnSpc>
                <a:spcPct val="150000"/>
              </a:lnSpc>
              <a:spcBef>
                <a:spcPts val="0"/>
              </a:spcBef>
              <a:spcAft>
                <a:spcPts val="0"/>
              </a:spcAft>
              <a:buNone/>
            </a:pPr>
            <a:r>
              <a:rPr b="1" lang="en" sz="2500"/>
              <a:t>Objetivos de investigación</a:t>
            </a:r>
            <a:endParaRPr sz="25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28"/>
          <p:cNvSpPr txBox="1"/>
          <p:nvPr>
            <p:ph type="title"/>
          </p:nvPr>
        </p:nvSpPr>
        <p:spPr>
          <a:xfrm>
            <a:off x="290225" y="2149350"/>
            <a:ext cx="5683800" cy="2784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6000"/>
              <a:t>Diseño de un Subsidio de Salario</a:t>
            </a:r>
            <a:endParaRPr sz="6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9"/>
          <p:cNvSpPr txBox="1"/>
          <p:nvPr>
            <p:ph idx="1" type="body"/>
          </p:nvPr>
        </p:nvSpPr>
        <p:spPr>
          <a:xfrm>
            <a:off x="311700" y="703400"/>
            <a:ext cx="5520000" cy="4215300"/>
          </a:xfrm>
          <a:prstGeom prst="rect">
            <a:avLst/>
          </a:prstGeom>
          <a:solidFill>
            <a:schemeClr val="lt1"/>
          </a:solidFill>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Wage Setting (WS) y Price Setting (PS) significan fijación de salarios y fijación de precios en español</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Estudia el desempleo desde un punto de vista empresarial, en tanto fijan su salario y su precio al nivel óptimo para el sector productivo.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Dos estudios claves: </a:t>
            </a:r>
            <a:endParaRPr sz="12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rPr lang="en" sz="1200" u="sng">
                <a:solidFill>
                  <a:schemeClr val="accent5"/>
                </a:solidFill>
                <a:latin typeface="Fira Sans SemiBold"/>
                <a:ea typeface="Fira Sans SemiBold"/>
                <a:cs typeface="Fira Sans SemiBold"/>
                <a:sym typeface="Fira Sans SemiBold"/>
              </a:rPr>
              <a:t> El modelo de Shapiro y Stiglitz (1984): </a:t>
            </a:r>
            <a:r>
              <a:rPr lang="en" sz="1200">
                <a:solidFill>
                  <a:schemeClr val="accent5"/>
                </a:solidFill>
                <a:latin typeface="Fira Sans SemiBold"/>
                <a:ea typeface="Fira Sans SemiBold"/>
                <a:cs typeface="Fira Sans SemiBold"/>
                <a:sym typeface="Fira Sans SemiBold"/>
              </a:rPr>
              <a:t>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Cuando trabajador no tiene incentivos para trabajar, y no tiene penalización por dejar de trabajar, va a eludir el trabajo</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Existe un salario crítico (ŵ): Salario agregado que define el equilibrio entre querer trabajar y eludir el trabajo, que a su vez define el equilibrio empleo- salario.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Por medio de un incentivo (t) es posible artificialmente mejorar ese salario crítico y aumentar el empleo.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No definen un función matemática real para poder </a:t>
            </a:r>
            <a:r>
              <a:rPr lang="en" sz="1200">
                <a:solidFill>
                  <a:schemeClr val="accent5"/>
                </a:solidFill>
                <a:latin typeface="Fira Sans SemiBold"/>
                <a:ea typeface="Fira Sans SemiBold"/>
                <a:cs typeface="Fira Sans SemiBold"/>
                <a:sym typeface="Fira Sans SemiBold"/>
              </a:rPr>
              <a:t>calculator</a:t>
            </a:r>
            <a:r>
              <a:rPr lang="en" sz="1200">
                <a:solidFill>
                  <a:schemeClr val="accent5"/>
                </a:solidFill>
                <a:latin typeface="Fira Sans SemiBold"/>
                <a:ea typeface="Fira Sans SemiBold"/>
                <a:cs typeface="Fira Sans SemiBold"/>
                <a:sym typeface="Fira Sans SemiBold"/>
              </a:rPr>
              <a:t> ese salario real. </a:t>
            </a:r>
            <a:endParaRPr sz="1200">
              <a:solidFill>
                <a:schemeClr val="accent5"/>
              </a:solidFill>
              <a:latin typeface="Fira Sans SemiBold"/>
              <a:ea typeface="Fira Sans SemiBold"/>
              <a:cs typeface="Fira Sans SemiBold"/>
              <a:sym typeface="Fira Sans SemiBold"/>
            </a:endParaRPr>
          </a:p>
        </p:txBody>
      </p:sp>
      <p:pic>
        <p:nvPicPr>
          <p:cNvPr id="295" name="Google Shape;295;p29"/>
          <p:cNvPicPr preferRelativeResize="0"/>
          <p:nvPr/>
        </p:nvPicPr>
        <p:blipFill rotWithShape="1">
          <a:blip r:embed="rId3">
            <a:alphaModFix/>
          </a:blip>
          <a:srcRect b="0" l="0" r="13111" t="0"/>
          <a:stretch/>
        </p:blipFill>
        <p:spPr>
          <a:xfrm>
            <a:off x="5893800" y="732050"/>
            <a:ext cx="3147976" cy="2050675"/>
          </a:xfrm>
          <a:prstGeom prst="rect">
            <a:avLst/>
          </a:prstGeom>
          <a:noFill/>
          <a:ln cap="flat" cmpd="sng" w="9525">
            <a:solidFill>
              <a:schemeClr val="accent3"/>
            </a:solidFill>
            <a:prstDash val="solid"/>
            <a:round/>
            <a:headEnd len="sm" w="sm" type="none"/>
            <a:tailEnd len="sm" w="sm" type="none"/>
          </a:ln>
        </p:spPr>
      </p:pic>
      <p:sp>
        <p:nvSpPr>
          <p:cNvPr id="296" name="Google Shape;296;p29"/>
          <p:cNvSpPr txBox="1"/>
          <p:nvPr>
            <p:ph type="title"/>
          </p:nvPr>
        </p:nvSpPr>
        <p:spPr>
          <a:xfrm>
            <a:off x="311700" y="130700"/>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None/>
            </a:pPr>
            <a:r>
              <a:rPr lang="en" sz="2500"/>
              <a:t>¿</a:t>
            </a:r>
            <a:r>
              <a:rPr lang="en" sz="2500"/>
              <a:t>Qué es el modelo (WS/PS) ?</a:t>
            </a:r>
            <a:endParaRPr sz="1800">
              <a:solidFill>
                <a:schemeClr val="dk2"/>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30"/>
          <p:cNvSpPr txBox="1"/>
          <p:nvPr>
            <p:ph idx="1" type="body"/>
          </p:nvPr>
        </p:nvSpPr>
        <p:spPr>
          <a:xfrm>
            <a:off x="311700" y="781000"/>
            <a:ext cx="8520600" cy="4137600"/>
          </a:xfrm>
          <a:prstGeom prst="rect">
            <a:avLst/>
          </a:prstGeom>
          <a:solidFill>
            <a:schemeClr val="lt1"/>
          </a:solidFill>
          <a:ln>
            <a:noFill/>
          </a:ln>
        </p:spPr>
        <p:txBody>
          <a:bodyPr anchorCtr="0" anchor="t" bIns="91425" lIns="91425" spcFirstLastPara="1" rIns="91425" wrap="square" tIns="91425">
            <a:normAutofit/>
          </a:bodyPr>
          <a:lstStyle/>
          <a:p>
            <a:pPr indent="-330200" lvl="0" marL="457200" rtl="0" algn="just">
              <a:lnSpc>
                <a:spcPct val="150000"/>
              </a:lnSpc>
              <a:spcBef>
                <a:spcPts val="0"/>
              </a:spcBef>
              <a:spcAft>
                <a:spcPts val="0"/>
              </a:spcAft>
              <a:buClr>
                <a:schemeClr val="accent5"/>
              </a:buClr>
              <a:buSzPts val="1600"/>
              <a:buFont typeface="Fira Sans SemiBold"/>
              <a:buChar char="●"/>
            </a:pPr>
            <a:r>
              <a:rPr lang="en" sz="1600">
                <a:solidFill>
                  <a:schemeClr val="accent5"/>
                </a:solidFill>
                <a:latin typeface="Fira Sans SemiBold"/>
                <a:ea typeface="Fira Sans SemiBold"/>
                <a:cs typeface="Fira Sans SemiBold"/>
                <a:sym typeface="Fira Sans SemiBold"/>
              </a:rPr>
              <a:t>Se  enfocan en relación demanda de trabajadores desde el punto de vista del salario-precio de la unidad de producto</a:t>
            </a:r>
            <a:endParaRPr sz="1600">
              <a:solidFill>
                <a:schemeClr val="accent5"/>
              </a:solidFill>
              <a:latin typeface="Fira Sans SemiBold"/>
              <a:ea typeface="Fira Sans SemiBold"/>
              <a:cs typeface="Fira Sans SemiBold"/>
              <a:sym typeface="Fira Sans SemiBold"/>
            </a:endParaRPr>
          </a:p>
          <a:p>
            <a:pPr indent="-330200" lvl="0" marL="457200" rtl="0" algn="just">
              <a:lnSpc>
                <a:spcPct val="150000"/>
              </a:lnSpc>
              <a:spcBef>
                <a:spcPts val="0"/>
              </a:spcBef>
              <a:spcAft>
                <a:spcPts val="0"/>
              </a:spcAft>
              <a:buClr>
                <a:schemeClr val="accent5"/>
              </a:buClr>
              <a:buSzPts val="1600"/>
              <a:buFont typeface="Fira Sans SemiBold"/>
              <a:buChar char="●"/>
            </a:pPr>
            <a:r>
              <a:rPr lang="en" sz="1600">
                <a:solidFill>
                  <a:schemeClr val="accent5"/>
                </a:solidFill>
                <a:latin typeface="Fira Sans SemiBold"/>
                <a:ea typeface="Fira Sans SemiBold"/>
                <a:cs typeface="Fira Sans SemiBold"/>
                <a:sym typeface="Fira Sans SemiBold"/>
              </a:rPr>
              <a:t>Simplifican el modelo de esfuerzo realizado y elusión del trabajo. </a:t>
            </a:r>
            <a:endParaRPr sz="1600">
              <a:solidFill>
                <a:schemeClr val="accent5"/>
              </a:solidFill>
              <a:latin typeface="Fira Sans SemiBold"/>
              <a:ea typeface="Fira Sans SemiBold"/>
              <a:cs typeface="Fira Sans SemiBold"/>
              <a:sym typeface="Fira Sans SemiBold"/>
            </a:endParaRPr>
          </a:p>
          <a:p>
            <a:pPr indent="-330200" lvl="0" marL="457200" rtl="0" algn="just">
              <a:lnSpc>
                <a:spcPct val="150000"/>
              </a:lnSpc>
              <a:spcBef>
                <a:spcPts val="0"/>
              </a:spcBef>
              <a:spcAft>
                <a:spcPts val="0"/>
              </a:spcAft>
              <a:buClr>
                <a:schemeClr val="accent5"/>
              </a:buClr>
              <a:buSzPts val="1600"/>
              <a:buFont typeface="Fira Sans SemiBold"/>
              <a:buChar char="●"/>
            </a:pPr>
            <a:r>
              <a:rPr lang="en" sz="1600">
                <a:solidFill>
                  <a:schemeClr val="accent5"/>
                </a:solidFill>
                <a:latin typeface="Fira Sans SemiBold"/>
                <a:ea typeface="Fira Sans SemiBold"/>
                <a:cs typeface="Fira Sans SemiBold"/>
                <a:sym typeface="Fira Sans SemiBold"/>
              </a:rPr>
              <a:t>Asume que las empresas fijan el precio de su unidad, con la mayor ganancia posible. Esto se puede medir por tres variables: productividad del trabajador, precio del producto y salario. </a:t>
            </a:r>
            <a:endParaRPr sz="1600">
              <a:solidFill>
                <a:schemeClr val="accent5"/>
              </a:solidFill>
              <a:latin typeface="Fira Sans SemiBold"/>
              <a:ea typeface="Fira Sans SemiBold"/>
              <a:cs typeface="Fira Sans SemiBold"/>
              <a:sym typeface="Fira Sans SemiBold"/>
            </a:endParaRPr>
          </a:p>
          <a:p>
            <a:pPr indent="-330200" lvl="0" marL="457200" rtl="0" algn="just">
              <a:lnSpc>
                <a:spcPct val="150000"/>
              </a:lnSpc>
              <a:spcBef>
                <a:spcPts val="0"/>
              </a:spcBef>
              <a:spcAft>
                <a:spcPts val="0"/>
              </a:spcAft>
              <a:buClr>
                <a:schemeClr val="accent5"/>
              </a:buClr>
              <a:buSzPts val="1600"/>
              <a:buFont typeface="Fira Sans SemiBold"/>
              <a:buChar char="●"/>
            </a:pPr>
            <a:r>
              <a:rPr lang="en" sz="1600">
                <a:solidFill>
                  <a:schemeClr val="accent5"/>
                </a:solidFill>
                <a:latin typeface="Fira Sans SemiBold"/>
                <a:ea typeface="Fira Sans SemiBold"/>
                <a:cs typeface="Fira Sans SemiBold"/>
                <a:sym typeface="Fira Sans SemiBold"/>
              </a:rPr>
              <a:t>Es un modelo simple, que solo mide ganancia de la empresa por cada producto vendido, y el salario es el único costo de producción. </a:t>
            </a:r>
            <a:endParaRPr sz="1600">
              <a:solidFill>
                <a:schemeClr val="accent5"/>
              </a:solidFill>
              <a:latin typeface="Fira Sans SemiBold"/>
              <a:ea typeface="Fira Sans SemiBold"/>
              <a:cs typeface="Fira Sans SemiBold"/>
              <a:sym typeface="Fira Sans SemiBold"/>
            </a:endParaRPr>
          </a:p>
          <a:p>
            <a:pPr indent="-330200" lvl="0" marL="457200" rtl="0" algn="just">
              <a:lnSpc>
                <a:spcPct val="150000"/>
              </a:lnSpc>
              <a:spcBef>
                <a:spcPts val="0"/>
              </a:spcBef>
              <a:spcAft>
                <a:spcPts val="0"/>
              </a:spcAft>
              <a:buClr>
                <a:schemeClr val="accent5"/>
              </a:buClr>
              <a:buSzPts val="1600"/>
              <a:buFont typeface="Fira Sans SemiBold"/>
              <a:buChar char="●"/>
            </a:pPr>
            <a:r>
              <a:rPr lang="en" sz="1600">
                <a:solidFill>
                  <a:schemeClr val="accent5"/>
                </a:solidFill>
                <a:latin typeface="Fira Sans SemiBold"/>
                <a:ea typeface="Fira Sans SemiBold"/>
                <a:cs typeface="Fira Sans SemiBold"/>
                <a:sym typeface="Fira Sans SemiBold"/>
              </a:rPr>
              <a:t>Se mide en términos exclusivamente monetarios. </a:t>
            </a:r>
            <a:endParaRPr sz="1600">
              <a:solidFill>
                <a:schemeClr val="accent5"/>
              </a:solidFill>
              <a:latin typeface="Fira Sans SemiBold"/>
              <a:ea typeface="Fira Sans SemiBold"/>
              <a:cs typeface="Fira Sans SemiBold"/>
              <a:sym typeface="Fira Sans SemiBold"/>
            </a:endParaRPr>
          </a:p>
          <a:p>
            <a:pPr indent="-330200" lvl="0" marL="457200" rtl="0" algn="just">
              <a:lnSpc>
                <a:spcPct val="150000"/>
              </a:lnSpc>
              <a:spcBef>
                <a:spcPts val="0"/>
              </a:spcBef>
              <a:spcAft>
                <a:spcPts val="0"/>
              </a:spcAft>
              <a:buClr>
                <a:schemeClr val="accent5"/>
              </a:buClr>
              <a:buSzPts val="1600"/>
              <a:buFont typeface="Fira Sans SemiBold"/>
              <a:buChar char="●"/>
            </a:pPr>
            <a:r>
              <a:rPr lang="en" sz="1600">
                <a:solidFill>
                  <a:schemeClr val="accent5"/>
                </a:solidFill>
                <a:latin typeface="Fira Sans SemiBold"/>
                <a:ea typeface="Fira Sans SemiBold"/>
                <a:cs typeface="Fira Sans SemiBold"/>
                <a:sym typeface="Fira Sans SemiBold"/>
              </a:rPr>
              <a:t>Generan una serie de ecuaciones matemáticas que permiten operacionalizar el modelo. </a:t>
            </a:r>
            <a:endParaRPr sz="1600">
              <a:solidFill>
                <a:schemeClr val="accent5"/>
              </a:solidFill>
              <a:latin typeface="Fira Sans SemiBold"/>
              <a:ea typeface="Fira Sans SemiBold"/>
              <a:cs typeface="Fira Sans SemiBold"/>
              <a:sym typeface="Fira Sans SemiBold"/>
            </a:endParaRPr>
          </a:p>
        </p:txBody>
      </p:sp>
      <p:sp>
        <p:nvSpPr>
          <p:cNvPr id="302" name="Google Shape;302;p30"/>
          <p:cNvSpPr txBox="1"/>
          <p:nvPr>
            <p:ph type="title"/>
          </p:nvPr>
        </p:nvSpPr>
        <p:spPr>
          <a:xfrm>
            <a:off x="547200" y="264050"/>
            <a:ext cx="8520600" cy="421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SzPts val="990"/>
              <a:buNone/>
            </a:pPr>
            <a:r>
              <a:rPr lang="en" sz="2500"/>
              <a:t>El modelo de  Carlin y Soskice (2015).</a:t>
            </a:r>
            <a:endParaRPr sz="25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31"/>
          <p:cNvSpPr txBox="1"/>
          <p:nvPr>
            <p:ph type="title"/>
          </p:nvPr>
        </p:nvSpPr>
        <p:spPr>
          <a:xfrm>
            <a:off x="311700" y="2831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Curva de Precio (PS)</a:t>
            </a:r>
            <a:endParaRPr/>
          </a:p>
        </p:txBody>
      </p:sp>
      <p:sp>
        <p:nvSpPr>
          <p:cNvPr id="308" name="Google Shape;308;p31"/>
          <p:cNvSpPr txBox="1"/>
          <p:nvPr>
            <p:ph idx="1" type="body"/>
          </p:nvPr>
        </p:nvSpPr>
        <p:spPr>
          <a:xfrm>
            <a:off x="311700" y="970100"/>
            <a:ext cx="4567800" cy="4085700"/>
          </a:xfrm>
          <a:prstGeom prst="rect">
            <a:avLst/>
          </a:prstGeom>
        </p:spPr>
        <p:txBody>
          <a:bodyPr anchorCtr="0" anchor="t" bIns="91425" lIns="91425" spcFirstLastPara="1" rIns="91425" wrap="square" tIns="91425">
            <a:noAutofit/>
          </a:bodyPr>
          <a:lstStyle/>
          <a:p>
            <a:pPr indent="0" lvl="0" marL="0" rtl="0" algn="just">
              <a:lnSpc>
                <a:spcPct val="150000"/>
              </a:lnSpc>
              <a:spcBef>
                <a:spcPts val="0"/>
              </a:spcBef>
              <a:spcAft>
                <a:spcPts val="0"/>
              </a:spcAft>
              <a:buNone/>
            </a:pPr>
            <a:r>
              <a:rPr lang="en" sz="1300">
                <a:solidFill>
                  <a:schemeClr val="accent5"/>
                </a:solidFill>
                <a:latin typeface="Fira Sans SemiBold"/>
                <a:ea typeface="Fira Sans SemiBold"/>
                <a:cs typeface="Fira Sans SemiBold"/>
                <a:sym typeface="Fira Sans SemiBold"/>
              </a:rPr>
              <a:t>Las empresas fijan sus precio </a:t>
            </a:r>
            <a:r>
              <a:rPr lang="en" sz="1300">
                <a:solidFill>
                  <a:schemeClr val="accent5"/>
                </a:solidFill>
                <a:latin typeface="Fira Sans SemiBold"/>
                <a:ea typeface="Fira Sans SemiBold"/>
                <a:cs typeface="Fira Sans SemiBold"/>
                <a:sym typeface="Fira Sans SemiBold"/>
              </a:rPr>
              <a:t>maximizando</a:t>
            </a:r>
            <a:r>
              <a:rPr lang="en" sz="1300">
                <a:solidFill>
                  <a:schemeClr val="accent5"/>
                </a:solidFill>
                <a:latin typeface="Fira Sans SemiBold"/>
                <a:ea typeface="Fira Sans SemiBold"/>
                <a:cs typeface="Fira Sans SemiBold"/>
                <a:sym typeface="Fira Sans SemiBold"/>
              </a:rPr>
              <a:t> las ganancias.  </a:t>
            </a:r>
            <a:endParaRPr sz="13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rPr lang="en" sz="1300">
                <a:solidFill>
                  <a:schemeClr val="accent5"/>
                </a:solidFill>
                <a:latin typeface="Fira Sans SemiBold"/>
                <a:ea typeface="Fira Sans SemiBold"/>
                <a:cs typeface="Fira Sans SemiBold"/>
                <a:sym typeface="Fira Sans SemiBold"/>
              </a:rPr>
              <a:t>Se asumen tres variables: </a:t>
            </a:r>
            <a:endParaRPr sz="13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t/>
            </a:r>
            <a:endParaRPr sz="13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None/>
            </a:pPr>
            <a:r>
              <a:rPr lang="en" sz="1300">
                <a:solidFill>
                  <a:schemeClr val="accent5"/>
                </a:solidFill>
                <a:latin typeface="Fira Sans SemiBold"/>
                <a:ea typeface="Fira Sans SemiBold"/>
                <a:cs typeface="Fira Sans SemiBold"/>
                <a:sym typeface="Fira Sans SemiBold"/>
              </a:rPr>
              <a:t>λ= Cuanto produce monetariamente cada trabajador</a:t>
            </a:r>
            <a:endParaRPr sz="13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Clr>
                <a:schemeClr val="dk1"/>
              </a:buClr>
              <a:buSzPts val="1100"/>
              <a:buFont typeface="Arial"/>
              <a:buNone/>
            </a:pPr>
            <a:r>
              <a:t/>
            </a:r>
            <a:endParaRPr sz="13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None/>
            </a:pPr>
            <a:r>
              <a:rPr lang="en" sz="1300">
                <a:solidFill>
                  <a:schemeClr val="accent5"/>
                </a:solidFill>
                <a:latin typeface="Fira Sans SemiBold"/>
                <a:ea typeface="Fira Sans SemiBold"/>
                <a:cs typeface="Fira Sans SemiBold"/>
                <a:sym typeface="Fira Sans SemiBold"/>
              </a:rPr>
              <a:t>𝜇= proporción de la ganancia obtenida por la empresa por cada unidad de producto vendido.</a:t>
            </a:r>
            <a:endParaRPr sz="13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Clr>
                <a:schemeClr val="dk1"/>
              </a:buClr>
              <a:buSzPts val="1100"/>
              <a:buFont typeface="Arial"/>
              <a:buNone/>
            </a:pPr>
            <a:r>
              <a:t/>
            </a:r>
            <a:endParaRPr sz="13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Clr>
                <a:schemeClr val="dk1"/>
              </a:buClr>
              <a:buSzPts val="1100"/>
              <a:buFont typeface="Arial"/>
              <a:buNone/>
            </a:pPr>
            <a:r>
              <a:rPr lang="en" sz="1300">
                <a:solidFill>
                  <a:schemeClr val="accent5"/>
                </a:solidFill>
                <a:latin typeface="Fira Sans SemiBold"/>
                <a:ea typeface="Fira Sans SemiBold"/>
                <a:cs typeface="Fira Sans SemiBold"/>
                <a:sym typeface="Fira Sans SemiBold"/>
              </a:rPr>
              <a:t>ŵ= salario crítico o proporción del salario del trabajador por cada unidad de producto vendido</a:t>
            </a:r>
            <a:endParaRPr sz="13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t/>
            </a:r>
            <a:endParaRPr sz="1300">
              <a:solidFill>
                <a:schemeClr val="accent5"/>
              </a:solidFill>
              <a:latin typeface="Fira Sans SemiBold"/>
              <a:ea typeface="Fira Sans SemiBold"/>
              <a:cs typeface="Fira Sans SemiBold"/>
              <a:sym typeface="Fira Sans SemiBold"/>
            </a:endParaRPr>
          </a:p>
          <a:p>
            <a:pPr indent="0" lvl="0" marL="0" rtl="0" algn="ctr">
              <a:lnSpc>
                <a:spcPct val="150000"/>
              </a:lnSpc>
              <a:spcBef>
                <a:spcPts val="0"/>
              </a:spcBef>
              <a:spcAft>
                <a:spcPts val="0"/>
              </a:spcAft>
              <a:buNone/>
            </a:pPr>
            <a:r>
              <a:t/>
            </a:r>
            <a:endParaRPr sz="1300">
              <a:solidFill>
                <a:schemeClr val="accent5"/>
              </a:solidFill>
              <a:latin typeface="Fira Sans SemiBold"/>
              <a:ea typeface="Fira Sans SemiBold"/>
              <a:cs typeface="Fira Sans SemiBold"/>
              <a:sym typeface="Fira Sans SemiBold"/>
            </a:endParaRPr>
          </a:p>
          <a:p>
            <a:pPr indent="0" lvl="0" marL="0" rtl="0" algn="ctr">
              <a:lnSpc>
                <a:spcPct val="150000"/>
              </a:lnSpc>
              <a:spcBef>
                <a:spcPts val="0"/>
              </a:spcBef>
              <a:spcAft>
                <a:spcPts val="0"/>
              </a:spcAft>
              <a:buNone/>
            </a:pPr>
            <a:r>
              <a:t/>
            </a:r>
            <a:endParaRPr sz="1300">
              <a:solidFill>
                <a:schemeClr val="accent5"/>
              </a:solidFill>
              <a:latin typeface="Fira Sans SemiBold"/>
              <a:ea typeface="Fira Sans SemiBold"/>
              <a:cs typeface="Fira Sans SemiBold"/>
              <a:sym typeface="Fira Sans SemiBold"/>
            </a:endParaRPr>
          </a:p>
        </p:txBody>
      </p:sp>
      <p:pic>
        <p:nvPicPr>
          <p:cNvPr id="309" name="Google Shape;309;p31"/>
          <p:cNvPicPr preferRelativeResize="0"/>
          <p:nvPr/>
        </p:nvPicPr>
        <p:blipFill rotWithShape="1">
          <a:blip r:embed="rId3">
            <a:alphaModFix/>
          </a:blip>
          <a:srcRect b="0" l="0" r="0" t="2133"/>
          <a:stretch/>
        </p:blipFill>
        <p:spPr>
          <a:xfrm>
            <a:off x="5022225" y="855800"/>
            <a:ext cx="3943350" cy="2549850"/>
          </a:xfrm>
          <a:prstGeom prst="rect">
            <a:avLst/>
          </a:prstGeom>
          <a:noFill/>
          <a:ln>
            <a:noFill/>
          </a:ln>
        </p:spPr>
      </p:pic>
      <p:sp>
        <p:nvSpPr>
          <p:cNvPr id="310" name="Google Shape;310;p31"/>
          <p:cNvSpPr txBox="1"/>
          <p:nvPr/>
        </p:nvSpPr>
        <p:spPr>
          <a:xfrm>
            <a:off x="5493900" y="3800475"/>
            <a:ext cx="3000000" cy="384900"/>
          </a:xfrm>
          <a:prstGeom prst="rect">
            <a:avLst/>
          </a:prstGeom>
          <a:noFill/>
          <a:ln>
            <a:noFill/>
          </a:ln>
        </p:spPr>
        <p:txBody>
          <a:bodyPr anchorCtr="0" anchor="t" bIns="91425" lIns="91425" spcFirstLastPara="1" rIns="91425" wrap="square" tIns="91425">
            <a:spAutoFit/>
          </a:bodyPr>
          <a:lstStyle/>
          <a:p>
            <a:pPr indent="0" lvl="0" marL="0" rtl="0" algn="ctr">
              <a:lnSpc>
                <a:spcPct val="200000"/>
              </a:lnSpc>
              <a:spcBef>
                <a:spcPts val="0"/>
              </a:spcBef>
              <a:spcAft>
                <a:spcPts val="0"/>
              </a:spcAft>
              <a:buNone/>
            </a:pPr>
            <a:r>
              <a:rPr lang="en" sz="1300">
                <a:solidFill>
                  <a:schemeClr val="accent5"/>
                </a:solidFill>
                <a:latin typeface="Fira Sans SemiBold"/>
                <a:ea typeface="Fira Sans SemiBold"/>
                <a:cs typeface="Fira Sans SemiBold"/>
                <a:sym typeface="Fira Sans SemiBold"/>
              </a:rPr>
              <a:t>(4) λ  = λ(𝜇) +  ŵ</a:t>
            </a:r>
            <a:endParaRPr sz="1300">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199" name="Shape 199"/>
        <p:cNvGrpSpPr/>
        <p:nvPr/>
      </p:nvGrpSpPr>
      <p:grpSpPr>
        <a:xfrm>
          <a:off x="0" y="0"/>
          <a:ext cx="0" cy="0"/>
          <a:chOff x="0" y="0"/>
          <a:chExt cx="0" cy="0"/>
        </a:xfrm>
      </p:grpSpPr>
      <p:sp>
        <p:nvSpPr>
          <p:cNvPr id="200" name="Google Shape;200;p14"/>
          <p:cNvSpPr txBox="1"/>
          <p:nvPr>
            <p:ph type="title"/>
          </p:nvPr>
        </p:nvSpPr>
        <p:spPr>
          <a:xfrm>
            <a:off x="245025" y="3275625"/>
            <a:ext cx="7110900" cy="744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t>Planteamiento del problema</a:t>
            </a:r>
            <a:endParaRPr sz="60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32"/>
          <p:cNvSpPr txBox="1"/>
          <p:nvPr>
            <p:ph type="title"/>
          </p:nvPr>
        </p:nvSpPr>
        <p:spPr>
          <a:xfrm>
            <a:off x="311700" y="2831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Curva del Salario (WS)</a:t>
            </a:r>
            <a:endParaRPr/>
          </a:p>
        </p:txBody>
      </p:sp>
      <p:sp>
        <p:nvSpPr>
          <p:cNvPr id="316" name="Google Shape;316;p32"/>
          <p:cNvSpPr txBox="1"/>
          <p:nvPr>
            <p:ph idx="1" type="body"/>
          </p:nvPr>
        </p:nvSpPr>
        <p:spPr>
          <a:xfrm>
            <a:off x="311700" y="863550"/>
            <a:ext cx="4577100" cy="2866500"/>
          </a:xfrm>
          <a:prstGeom prst="rect">
            <a:avLst/>
          </a:prstGeom>
        </p:spPr>
        <p:txBody>
          <a:bodyPr anchorCtr="0" anchor="t" bIns="91425" lIns="91425" spcFirstLastPara="1" rIns="91425" wrap="square" tIns="91425">
            <a:noAutofit/>
          </a:bodyPr>
          <a:lstStyle/>
          <a:p>
            <a:pPr indent="0" lvl="0" marL="0" rtl="0" algn="just">
              <a:lnSpc>
                <a:spcPct val="130000"/>
              </a:lnSpc>
              <a:spcBef>
                <a:spcPts val="0"/>
              </a:spcBef>
              <a:spcAft>
                <a:spcPts val="0"/>
              </a:spcAft>
              <a:buSzPts val="1018"/>
              <a:buNone/>
            </a:pPr>
            <a:r>
              <a:rPr lang="en" sz="1300">
                <a:solidFill>
                  <a:schemeClr val="accent5"/>
                </a:solidFill>
                <a:latin typeface="Fira Sans SemiBold"/>
                <a:ea typeface="Fira Sans SemiBold"/>
                <a:cs typeface="Fira Sans SemiBold"/>
                <a:sym typeface="Fira Sans SemiBold"/>
              </a:rPr>
              <a:t>Existe un salario salario crítico (ŵ): que al igual que Shapiro y Stiglitz es una función entre el esfuerzo y el trabajo realizado. </a:t>
            </a:r>
            <a:endParaRPr sz="1300">
              <a:solidFill>
                <a:schemeClr val="accent5"/>
              </a:solidFill>
              <a:latin typeface="Fira Sans SemiBold"/>
              <a:ea typeface="Fira Sans SemiBold"/>
              <a:cs typeface="Fira Sans SemiBold"/>
              <a:sym typeface="Fira Sans SemiBold"/>
            </a:endParaRPr>
          </a:p>
          <a:p>
            <a:pPr indent="0" lvl="0" marL="0" rtl="0" algn="just">
              <a:lnSpc>
                <a:spcPct val="130000"/>
              </a:lnSpc>
              <a:spcBef>
                <a:spcPts val="0"/>
              </a:spcBef>
              <a:spcAft>
                <a:spcPts val="0"/>
              </a:spcAft>
              <a:buSzPts val="1018"/>
              <a:buNone/>
            </a:pPr>
            <a:r>
              <a:t/>
            </a:r>
            <a:endParaRPr sz="1300">
              <a:solidFill>
                <a:schemeClr val="accent5"/>
              </a:solidFill>
              <a:latin typeface="Fira Sans SemiBold"/>
              <a:ea typeface="Fira Sans SemiBold"/>
              <a:cs typeface="Fira Sans SemiBold"/>
              <a:sym typeface="Fira Sans SemiBold"/>
            </a:endParaRPr>
          </a:p>
          <a:p>
            <a:pPr indent="0" lvl="0" marL="0" rtl="0" algn="just">
              <a:lnSpc>
                <a:spcPct val="130000"/>
              </a:lnSpc>
              <a:spcBef>
                <a:spcPts val="0"/>
              </a:spcBef>
              <a:spcAft>
                <a:spcPts val="0"/>
              </a:spcAft>
              <a:buSzPts val="1018"/>
              <a:buNone/>
            </a:pPr>
            <a:r>
              <a:rPr lang="en" sz="1300">
                <a:solidFill>
                  <a:schemeClr val="accent5"/>
                </a:solidFill>
                <a:latin typeface="Fira Sans SemiBold"/>
                <a:ea typeface="Fira Sans SemiBold"/>
                <a:cs typeface="Fira Sans SemiBold"/>
                <a:sym typeface="Fira Sans SemiBold"/>
              </a:rPr>
              <a:t>Sin embargo, Carlin y Sosckice lo operacionalizan como la proporción donde c/u tiene un porcentaje que corresponde a la remuneración de los trabajadores, y otra que responde a las ganancias de la empresa. </a:t>
            </a:r>
            <a:endParaRPr sz="1300">
              <a:solidFill>
                <a:schemeClr val="accent5"/>
              </a:solidFill>
              <a:latin typeface="Fira Sans SemiBold"/>
              <a:ea typeface="Fira Sans SemiBold"/>
              <a:cs typeface="Fira Sans SemiBold"/>
              <a:sym typeface="Fira Sans SemiBold"/>
            </a:endParaRPr>
          </a:p>
          <a:p>
            <a:pPr indent="0" lvl="0" marL="0" rtl="0" algn="just">
              <a:lnSpc>
                <a:spcPct val="130000"/>
              </a:lnSpc>
              <a:spcBef>
                <a:spcPts val="0"/>
              </a:spcBef>
              <a:spcAft>
                <a:spcPts val="0"/>
              </a:spcAft>
              <a:buSzPts val="1018"/>
              <a:buNone/>
            </a:pPr>
            <a:r>
              <a:rPr lang="en" sz="1300">
                <a:solidFill>
                  <a:schemeClr val="accent5"/>
                </a:solidFill>
                <a:latin typeface="Fira Sans SemiBold"/>
                <a:ea typeface="Fira Sans SemiBold"/>
                <a:cs typeface="Fira Sans SemiBold"/>
                <a:sym typeface="Fira Sans SemiBold"/>
              </a:rPr>
              <a:t>Por lo tanto se miden 3 variables: </a:t>
            </a:r>
            <a:endParaRPr sz="1300">
              <a:solidFill>
                <a:schemeClr val="accent5"/>
              </a:solidFill>
              <a:latin typeface="Fira Sans SemiBold"/>
              <a:ea typeface="Fira Sans SemiBold"/>
              <a:cs typeface="Fira Sans SemiBold"/>
              <a:sym typeface="Fira Sans SemiBold"/>
            </a:endParaRPr>
          </a:p>
          <a:p>
            <a:pPr indent="0" lvl="0" marL="0" rtl="0" algn="just">
              <a:lnSpc>
                <a:spcPct val="130000"/>
              </a:lnSpc>
              <a:spcBef>
                <a:spcPts val="0"/>
              </a:spcBef>
              <a:spcAft>
                <a:spcPts val="0"/>
              </a:spcAft>
              <a:buSzPts val="1018"/>
              <a:buNone/>
            </a:pPr>
            <a:r>
              <a:t/>
            </a:r>
            <a:endParaRPr sz="1300">
              <a:solidFill>
                <a:schemeClr val="accent5"/>
              </a:solidFill>
              <a:latin typeface="Fira Sans SemiBold"/>
              <a:ea typeface="Fira Sans SemiBold"/>
              <a:cs typeface="Fira Sans SemiBold"/>
              <a:sym typeface="Fira Sans SemiBold"/>
            </a:endParaRPr>
          </a:p>
          <a:p>
            <a:pPr indent="0" lvl="0" marL="457200" rtl="0" algn="just">
              <a:lnSpc>
                <a:spcPct val="130000"/>
              </a:lnSpc>
              <a:spcBef>
                <a:spcPts val="0"/>
              </a:spcBef>
              <a:spcAft>
                <a:spcPts val="0"/>
              </a:spcAft>
              <a:buClr>
                <a:schemeClr val="dk1"/>
              </a:buClr>
              <a:buSzPts val="1018"/>
              <a:buFont typeface="Arial"/>
              <a:buNone/>
            </a:pPr>
            <a:r>
              <a:rPr lang="en" sz="1300">
                <a:solidFill>
                  <a:schemeClr val="accent5"/>
                </a:solidFill>
                <a:latin typeface="Fira Sans SemiBold"/>
                <a:ea typeface="Fira Sans SemiBold"/>
                <a:cs typeface="Fira Sans SemiBold"/>
                <a:sym typeface="Fira Sans SemiBold"/>
              </a:rPr>
              <a:t>w= salario</a:t>
            </a:r>
            <a:endParaRPr sz="1300">
              <a:solidFill>
                <a:schemeClr val="accent5"/>
              </a:solidFill>
              <a:latin typeface="Fira Sans SemiBold"/>
              <a:ea typeface="Fira Sans SemiBold"/>
              <a:cs typeface="Fira Sans SemiBold"/>
              <a:sym typeface="Fira Sans SemiBold"/>
            </a:endParaRPr>
          </a:p>
          <a:p>
            <a:pPr indent="0" lvl="0" marL="457200" rtl="0" algn="just">
              <a:lnSpc>
                <a:spcPct val="130000"/>
              </a:lnSpc>
              <a:spcBef>
                <a:spcPts val="0"/>
              </a:spcBef>
              <a:spcAft>
                <a:spcPts val="0"/>
              </a:spcAft>
              <a:buClr>
                <a:schemeClr val="dk1"/>
              </a:buClr>
              <a:buSzPts val="1018"/>
              <a:buFont typeface="Arial"/>
              <a:buNone/>
            </a:pPr>
            <a:r>
              <a:rPr lang="en" sz="1300">
                <a:solidFill>
                  <a:schemeClr val="accent5"/>
                </a:solidFill>
                <a:latin typeface="Fira Sans SemiBold"/>
                <a:ea typeface="Fira Sans SemiBold"/>
                <a:cs typeface="Fira Sans SemiBold"/>
                <a:sym typeface="Fira Sans SemiBold"/>
              </a:rPr>
              <a:t>p= precio del producto vendido</a:t>
            </a:r>
            <a:endParaRPr sz="1300">
              <a:solidFill>
                <a:schemeClr val="accent5"/>
              </a:solidFill>
              <a:latin typeface="Fira Sans SemiBold"/>
              <a:ea typeface="Fira Sans SemiBold"/>
              <a:cs typeface="Fira Sans SemiBold"/>
              <a:sym typeface="Fira Sans SemiBold"/>
            </a:endParaRPr>
          </a:p>
          <a:p>
            <a:pPr indent="0" lvl="0" marL="457200" rtl="0" algn="just">
              <a:lnSpc>
                <a:spcPct val="130000"/>
              </a:lnSpc>
              <a:spcBef>
                <a:spcPts val="0"/>
              </a:spcBef>
              <a:spcAft>
                <a:spcPts val="0"/>
              </a:spcAft>
              <a:buSzPts val="1018"/>
              <a:buNone/>
            </a:pPr>
            <a:r>
              <a:rPr lang="en" sz="1300">
                <a:solidFill>
                  <a:schemeClr val="accent5"/>
                </a:solidFill>
                <a:latin typeface="Fira Sans SemiBold"/>
                <a:ea typeface="Fira Sans SemiBold"/>
                <a:cs typeface="Fira Sans SemiBold"/>
                <a:sym typeface="Fira Sans SemiBold"/>
              </a:rPr>
              <a:t>ŵ= proporción del salario del trabajador por cada unidad de producto vendido</a:t>
            </a:r>
            <a:endParaRPr sz="1300">
              <a:solidFill>
                <a:schemeClr val="accent5"/>
              </a:solidFill>
              <a:latin typeface="Fira Sans SemiBold"/>
              <a:ea typeface="Fira Sans SemiBold"/>
              <a:cs typeface="Fira Sans SemiBold"/>
              <a:sym typeface="Fira Sans SemiBold"/>
            </a:endParaRPr>
          </a:p>
        </p:txBody>
      </p:sp>
      <p:pic>
        <p:nvPicPr>
          <p:cNvPr id="317" name="Google Shape;317;p32"/>
          <p:cNvPicPr preferRelativeResize="0"/>
          <p:nvPr/>
        </p:nvPicPr>
        <p:blipFill>
          <a:blip r:embed="rId3">
            <a:alphaModFix/>
          </a:blip>
          <a:stretch>
            <a:fillRect/>
          </a:stretch>
        </p:blipFill>
        <p:spPr>
          <a:xfrm>
            <a:off x="6241350" y="3730050"/>
            <a:ext cx="1333177" cy="572700"/>
          </a:xfrm>
          <a:prstGeom prst="rect">
            <a:avLst/>
          </a:prstGeom>
          <a:noFill/>
          <a:ln>
            <a:noFill/>
          </a:ln>
        </p:spPr>
      </p:pic>
      <p:pic>
        <p:nvPicPr>
          <p:cNvPr id="318" name="Google Shape;318;p32"/>
          <p:cNvPicPr preferRelativeResize="0"/>
          <p:nvPr/>
        </p:nvPicPr>
        <p:blipFill>
          <a:blip r:embed="rId4">
            <a:alphaModFix/>
          </a:blip>
          <a:stretch>
            <a:fillRect/>
          </a:stretch>
        </p:blipFill>
        <p:spPr>
          <a:xfrm>
            <a:off x="5177496" y="792275"/>
            <a:ext cx="3814074" cy="25292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33"/>
          <p:cNvSpPr txBox="1"/>
          <p:nvPr>
            <p:ph type="title"/>
          </p:nvPr>
        </p:nvSpPr>
        <p:spPr>
          <a:xfrm>
            <a:off x="311700" y="2926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¿Como puedo mover ambas curvas hacia arriba?</a:t>
            </a:r>
            <a:endParaRPr sz="2500"/>
          </a:p>
        </p:txBody>
      </p:sp>
      <p:sp>
        <p:nvSpPr>
          <p:cNvPr id="324" name="Google Shape;324;p33"/>
          <p:cNvSpPr txBox="1"/>
          <p:nvPr>
            <p:ph idx="1" type="body"/>
          </p:nvPr>
        </p:nvSpPr>
        <p:spPr>
          <a:xfrm>
            <a:off x="349800" y="1104850"/>
            <a:ext cx="4539000" cy="3661500"/>
          </a:xfrm>
          <a:prstGeom prst="rect">
            <a:avLst/>
          </a:prstGeom>
        </p:spPr>
        <p:txBody>
          <a:bodyPr anchorCtr="0" anchor="t" bIns="91425" lIns="91425" spcFirstLastPara="1" rIns="91425" wrap="square" tIns="91425">
            <a:noAutofit/>
          </a:bodyPr>
          <a:lstStyle/>
          <a:p>
            <a:pPr indent="-304165" lvl="0" marL="457200" rtl="0" algn="l">
              <a:lnSpc>
                <a:spcPct val="130000"/>
              </a:lnSpc>
              <a:spcBef>
                <a:spcPts val="0"/>
              </a:spcBef>
              <a:spcAft>
                <a:spcPts val="0"/>
              </a:spcAft>
              <a:buClr>
                <a:schemeClr val="accent5"/>
              </a:buClr>
              <a:buSzPts val="1190"/>
              <a:buFont typeface="Fira Sans SemiBold"/>
              <a:buChar char="●"/>
            </a:pPr>
            <a:r>
              <a:rPr lang="en" sz="1190">
                <a:solidFill>
                  <a:schemeClr val="accent5"/>
                </a:solidFill>
                <a:latin typeface="Fira Sans SemiBold"/>
                <a:ea typeface="Fira Sans SemiBold"/>
                <a:cs typeface="Fira Sans SemiBold"/>
                <a:sym typeface="Fira Sans SemiBold"/>
              </a:rPr>
              <a:t>Aumentando la productividad: más personal, o más tecnología o más importante, la demanda por dichos productos. </a:t>
            </a:r>
            <a:endParaRPr sz="1190">
              <a:solidFill>
                <a:schemeClr val="accent5"/>
              </a:solidFill>
              <a:latin typeface="Fira Sans SemiBold"/>
              <a:ea typeface="Fira Sans SemiBold"/>
              <a:cs typeface="Fira Sans SemiBold"/>
              <a:sym typeface="Fira Sans SemiBold"/>
            </a:endParaRPr>
          </a:p>
          <a:p>
            <a:pPr indent="-304165" lvl="0" marL="457200" rtl="0" algn="l">
              <a:lnSpc>
                <a:spcPct val="130000"/>
              </a:lnSpc>
              <a:spcBef>
                <a:spcPts val="0"/>
              </a:spcBef>
              <a:spcAft>
                <a:spcPts val="0"/>
              </a:spcAft>
              <a:buClr>
                <a:schemeClr val="accent5"/>
              </a:buClr>
              <a:buSzPts val="1190"/>
              <a:buFont typeface="Fira Sans SemiBold"/>
              <a:buChar char="●"/>
            </a:pPr>
            <a:r>
              <a:rPr lang="en" sz="1190">
                <a:solidFill>
                  <a:schemeClr val="accent5"/>
                </a:solidFill>
                <a:latin typeface="Fira Sans SemiBold"/>
                <a:ea typeface="Fira Sans SemiBold"/>
                <a:cs typeface="Fira Sans SemiBold"/>
                <a:sym typeface="Fira Sans SemiBold"/>
              </a:rPr>
              <a:t>Disminuyendo la ganancia: no busca afectar al sector privado, así que no es esta la solución.</a:t>
            </a:r>
            <a:endParaRPr sz="1190">
              <a:solidFill>
                <a:schemeClr val="accent5"/>
              </a:solidFill>
              <a:latin typeface="Fira Sans SemiBold"/>
              <a:ea typeface="Fira Sans SemiBold"/>
              <a:cs typeface="Fira Sans SemiBold"/>
              <a:sym typeface="Fira Sans SemiBold"/>
            </a:endParaRPr>
          </a:p>
          <a:p>
            <a:pPr indent="-304165" lvl="0" marL="457200" rtl="0" algn="l">
              <a:lnSpc>
                <a:spcPct val="130000"/>
              </a:lnSpc>
              <a:spcBef>
                <a:spcPts val="0"/>
              </a:spcBef>
              <a:spcAft>
                <a:spcPts val="0"/>
              </a:spcAft>
              <a:buClr>
                <a:schemeClr val="accent5"/>
              </a:buClr>
              <a:buSzPts val="1190"/>
              <a:buFont typeface="Fira Sans SemiBold"/>
              <a:buChar char="●"/>
            </a:pPr>
            <a:r>
              <a:rPr lang="en" sz="1190">
                <a:solidFill>
                  <a:schemeClr val="accent5"/>
                </a:solidFill>
                <a:latin typeface="Fira Sans SemiBold"/>
                <a:ea typeface="Fira Sans SemiBold"/>
                <a:cs typeface="Fira Sans SemiBold"/>
                <a:sym typeface="Fira Sans SemiBold"/>
              </a:rPr>
              <a:t>Disminuyendo el salario: no busca afectar a los trabajadores, así que no es la solución. </a:t>
            </a:r>
            <a:endParaRPr sz="1190">
              <a:solidFill>
                <a:schemeClr val="accent5"/>
              </a:solidFill>
              <a:latin typeface="Fira Sans SemiBold"/>
              <a:ea typeface="Fira Sans SemiBold"/>
              <a:cs typeface="Fira Sans SemiBold"/>
              <a:sym typeface="Fira Sans SemiBold"/>
            </a:endParaRPr>
          </a:p>
          <a:p>
            <a:pPr indent="0" lvl="0" marL="0" rtl="0" algn="l">
              <a:lnSpc>
                <a:spcPct val="130000"/>
              </a:lnSpc>
              <a:spcBef>
                <a:spcPts val="1200"/>
              </a:spcBef>
              <a:spcAft>
                <a:spcPts val="0"/>
              </a:spcAft>
              <a:buSzPts val="605"/>
              <a:buNone/>
            </a:pPr>
            <a:r>
              <a:rPr lang="en" sz="1190">
                <a:solidFill>
                  <a:schemeClr val="accent5"/>
                </a:solidFill>
                <a:highlight>
                  <a:srgbClr val="FFFF00"/>
                </a:highlight>
                <a:latin typeface="Fira Sans SemiBold"/>
                <a:ea typeface="Fira Sans SemiBold"/>
                <a:cs typeface="Fira Sans SemiBold"/>
                <a:sym typeface="Fira Sans SemiBold"/>
              </a:rPr>
              <a:t>¿entonces?</a:t>
            </a:r>
            <a:endParaRPr sz="1190">
              <a:solidFill>
                <a:schemeClr val="accent5"/>
              </a:solidFill>
              <a:highlight>
                <a:srgbClr val="FFFF00"/>
              </a:highlight>
              <a:latin typeface="Fira Sans SemiBold"/>
              <a:ea typeface="Fira Sans SemiBold"/>
              <a:cs typeface="Fira Sans SemiBold"/>
              <a:sym typeface="Fira Sans SemiBold"/>
            </a:endParaRPr>
          </a:p>
          <a:p>
            <a:pPr indent="0" lvl="0" marL="0" rtl="0" algn="l">
              <a:lnSpc>
                <a:spcPct val="130000"/>
              </a:lnSpc>
              <a:spcBef>
                <a:spcPts val="1200"/>
              </a:spcBef>
              <a:spcAft>
                <a:spcPts val="0"/>
              </a:spcAft>
              <a:buSzPts val="605"/>
              <a:buNone/>
            </a:pPr>
            <a:r>
              <a:rPr lang="en" sz="1190">
                <a:solidFill>
                  <a:schemeClr val="accent5"/>
                </a:solidFill>
                <a:latin typeface="Fira Sans SemiBold"/>
                <a:ea typeface="Fira Sans SemiBold"/>
                <a:cs typeface="Fira Sans SemiBold"/>
                <a:sym typeface="Fira Sans SemiBold"/>
              </a:rPr>
              <a:t>¿qué tal si el Estado asume un porcentaje de dicho salario?</a:t>
            </a:r>
            <a:endParaRPr sz="1190">
              <a:solidFill>
                <a:schemeClr val="accent5"/>
              </a:solidFill>
              <a:latin typeface="Fira Sans SemiBold"/>
              <a:ea typeface="Fira Sans SemiBold"/>
              <a:cs typeface="Fira Sans SemiBold"/>
              <a:sym typeface="Fira Sans SemiBold"/>
            </a:endParaRPr>
          </a:p>
          <a:p>
            <a:pPr indent="0" lvl="0" marL="0" rtl="0" algn="l">
              <a:lnSpc>
                <a:spcPct val="130000"/>
              </a:lnSpc>
              <a:spcBef>
                <a:spcPts val="1200"/>
              </a:spcBef>
              <a:spcAft>
                <a:spcPts val="0"/>
              </a:spcAft>
              <a:buSzPts val="605"/>
              <a:buNone/>
            </a:pPr>
            <a:r>
              <a:rPr lang="en" sz="1190">
                <a:solidFill>
                  <a:schemeClr val="accent5"/>
                </a:solidFill>
                <a:latin typeface="Fira Sans SemiBold"/>
                <a:ea typeface="Fira Sans SemiBold"/>
                <a:cs typeface="Fira Sans SemiBold"/>
                <a:sym typeface="Fira Sans SemiBold"/>
              </a:rPr>
              <a:t>Al bajar el salario, y manteniendo la ganancia al mismo nivel, el precio disminuye. </a:t>
            </a:r>
            <a:endParaRPr sz="1190">
              <a:solidFill>
                <a:schemeClr val="accent5"/>
              </a:solidFill>
              <a:latin typeface="Fira Sans SemiBold"/>
              <a:ea typeface="Fira Sans SemiBold"/>
              <a:cs typeface="Fira Sans SemiBold"/>
              <a:sym typeface="Fira Sans SemiBold"/>
            </a:endParaRPr>
          </a:p>
          <a:p>
            <a:pPr indent="0" lvl="0" marL="0" rtl="0" algn="l">
              <a:lnSpc>
                <a:spcPct val="130000"/>
              </a:lnSpc>
              <a:spcBef>
                <a:spcPts val="1200"/>
              </a:spcBef>
              <a:spcAft>
                <a:spcPts val="1200"/>
              </a:spcAft>
              <a:buSzPts val="605"/>
              <a:buNone/>
            </a:pPr>
            <a:r>
              <a:rPr lang="en" sz="1190">
                <a:solidFill>
                  <a:schemeClr val="accent5"/>
                </a:solidFill>
                <a:latin typeface="Fira Sans SemiBold"/>
                <a:ea typeface="Fira Sans SemiBold"/>
                <a:cs typeface="Fira Sans SemiBold"/>
                <a:sym typeface="Fira Sans SemiBold"/>
              </a:rPr>
              <a:t>Por lo tanto (t) es ese subsidio de salario   </a:t>
            </a:r>
            <a:endParaRPr sz="1190">
              <a:solidFill>
                <a:schemeClr val="accent5"/>
              </a:solidFill>
              <a:latin typeface="Fira Sans SemiBold"/>
              <a:ea typeface="Fira Sans SemiBold"/>
              <a:cs typeface="Fira Sans SemiBold"/>
              <a:sym typeface="Fira Sans SemiBold"/>
            </a:endParaRPr>
          </a:p>
        </p:txBody>
      </p:sp>
      <p:pic>
        <p:nvPicPr>
          <p:cNvPr id="325" name="Google Shape;325;p33"/>
          <p:cNvPicPr preferRelativeResize="0"/>
          <p:nvPr/>
        </p:nvPicPr>
        <p:blipFill rotWithShape="1">
          <a:blip r:embed="rId3">
            <a:alphaModFix/>
          </a:blip>
          <a:srcRect b="21108" l="33724" r="35280" t="40338"/>
          <a:stretch/>
        </p:blipFill>
        <p:spPr>
          <a:xfrm>
            <a:off x="5167350" y="1301875"/>
            <a:ext cx="3303175" cy="2317850"/>
          </a:xfrm>
          <a:prstGeom prst="rect">
            <a:avLst/>
          </a:prstGeom>
          <a:noFill/>
          <a:ln cap="flat" cmpd="sng" w="12700">
            <a:solidFill>
              <a:srgbClr val="000000"/>
            </a:solidFill>
            <a:prstDash val="solid"/>
            <a:miter lim="8000"/>
            <a:headEnd len="sm" w="sm" type="none"/>
            <a:tailEnd len="sm" w="sm" type="none"/>
          </a:ln>
        </p:spPr>
      </p:pic>
      <p:sp>
        <p:nvSpPr>
          <p:cNvPr id="326" name="Google Shape;326;p33"/>
          <p:cNvSpPr txBox="1"/>
          <p:nvPr/>
        </p:nvSpPr>
        <p:spPr>
          <a:xfrm>
            <a:off x="5155575" y="4099550"/>
            <a:ext cx="3571800" cy="615600"/>
          </a:xfrm>
          <a:prstGeom prst="rect">
            <a:avLst/>
          </a:prstGeom>
          <a:solidFill>
            <a:srgbClr val="FFFF00"/>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La tarea de esta investigación es poner un monto monetario a (t)</a:t>
            </a:r>
            <a:endParaRPr>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a:t>
            </a:r>
            <a:r>
              <a:rPr lang="en" sz="2500"/>
              <a:t>Cómo</a:t>
            </a:r>
            <a:r>
              <a:rPr lang="en" sz="2500"/>
              <a:t> operacionalizar esto en la realidad?</a:t>
            </a:r>
            <a:endParaRPr sz="2500"/>
          </a:p>
        </p:txBody>
      </p:sp>
      <p:sp>
        <p:nvSpPr>
          <p:cNvPr id="332" name="Google Shape;332;p34"/>
          <p:cNvSpPr txBox="1"/>
          <p:nvPr>
            <p:ph idx="1" type="body"/>
          </p:nvPr>
        </p:nvSpPr>
        <p:spPr>
          <a:xfrm>
            <a:off x="311700" y="1152475"/>
            <a:ext cx="8520600" cy="36870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600">
                <a:solidFill>
                  <a:schemeClr val="accent3"/>
                </a:solidFill>
                <a:latin typeface="Fira Sans SemiBold"/>
                <a:ea typeface="Fira Sans SemiBold"/>
                <a:cs typeface="Fira Sans SemiBold"/>
                <a:sym typeface="Fira Sans SemiBold"/>
              </a:rPr>
              <a:t>Precio (P) : </a:t>
            </a:r>
            <a:r>
              <a:rPr lang="en" sz="1600">
                <a:solidFill>
                  <a:schemeClr val="accent5"/>
                </a:solidFill>
                <a:latin typeface="Fira Sans SemiBold"/>
                <a:ea typeface="Fira Sans SemiBold"/>
                <a:cs typeface="Fira Sans SemiBold"/>
                <a:sym typeface="Fira Sans SemiBold"/>
              </a:rPr>
              <a:t>es el PIB anual, dado que son los precios de mercado de productos vendidos en una sociedad en un año* </a:t>
            </a:r>
            <a:endParaRPr sz="1600">
              <a:solidFill>
                <a:schemeClr val="accent5"/>
              </a:solidFill>
              <a:latin typeface="Fira Sans SemiBold"/>
              <a:ea typeface="Fira Sans SemiBold"/>
              <a:cs typeface="Fira Sans SemiBold"/>
              <a:sym typeface="Fira Sans SemiBold"/>
            </a:endParaRPr>
          </a:p>
          <a:p>
            <a:pPr indent="0" lvl="0" marL="0" rtl="0" algn="l">
              <a:lnSpc>
                <a:spcPct val="150000"/>
              </a:lnSpc>
              <a:spcBef>
                <a:spcPts val="1200"/>
              </a:spcBef>
              <a:spcAft>
                <a:spcPts val="0"/>
              </a:spcAft>
              <a:buNone/>
            </a:pPr>
            <a:r>
              <a:rPr lang="en" sz="1600">
                <a:solidFill>
                  <a:schemeClr val="accent3"/>
                </a:solidFill>
                <a:latin typeface="Fira Sans SemiBold"/>
                <a:ea typeface="Fira Sans SemiBold"/>
                <a:cs typeface="Fira Sans SemiBold"/>
                <a:sym typeface="Fira Sans SemiBold"/>
              </a:rPr>
              <a:t>Salario (W): </a:t>
            </a:r>
            <a:r>
              <a:rPr lang="en" sz="1600">
                <a:solidFill>
                  <a:schemeClr val="accent5"/>
                </a:solidFill>
                <a:latin typeface="Fira Sans SemiBold"/>
                <a:ea typeface="Fira Sans SemiBold"/>
                <a:cs typeface="Fira Sans SemiBold"/>
                <a:sym typeface="Fira Sans SemiBold"/>
              </a:rPr>
              <a:t>es el salario mínimo por ley según el Ministerio de trabajo*</a:t>
            </a:r>
            <a:endParaRPr sz="1600">
              <a:solidFill>
                <a:schemeClr val="accent5"/>
              </a:solidFill>
              <a:latin typeface="Fira Sans SemiBold"/>
              <a:ea typeface="Fira Sans SemiBold"/>
              <a:cs typeface="Fira Sans SemiBold"/>
              <a:sym typeface="Fira Sans SemiBold"/>
            </a:endParaRPr>
          </a:p>
          <a:p>
            <a:pPr indent="0" lvl="0" marL="0" rtl="0" algn="l">
              <a:lnSpc>
                <a:spcPct val="150000"/>
              </a:lnSpc>
              <a:spcBef>
                <a:spcPts val="1200"/>
              </a:spcBef>
              <a:spcAft>
                <a:spcPts val="0"/>
              </a:spcAft>
              <a:buNone/>
            </a:pPr>
            <a:r>
              <a:rPr lang="en" sz="1600">
                <a:solidFill>
                  <a:schemeClr val="accent3"/>
                </a:solidFill>
                <a:latin typeface="Fira Sans SemiBold"/>
                <a:ea typeface="Fira Sans SemiBold"/>
                <a:cs typeface="Fira Sans SemiBold"/>
                <a:sym typeface="Fira Sans SemiBold"/>
              </a:rPr>
              <a:t>Salario crítico (ŵ): </a:t>
            </a:r>
            <a:r>
              <a:rPr lang="en" sz="1600">
                <a:solidFill>
                  <a:schemeClr val="accent5"/>
                </a:solidFill>
                <a:latin typeface="Fira Sans SemiBold"/>
                <a:ea typeface="Fira Sans SemiBold"/>
                <a:cs typeface="Fira Sans SemiBold"/>
                <a:sym typeface="Fira Sans SemiBold"/>
              </a:rPr>
              <a:t>es la proporción del salario del trabajador por cada unidad de producto vendido</a:t>
            </a:r>
            <a:endParaRPr sz="1600">
              <a:solidFill>
                <a:schemeClr val="accent5"/>
              </a:solidFill>
              <a:latin typeface="Fira Sans SemiBold"/>
              <a:ea typeface="Fira Sans SemiBold"/>
              <a:cs typeface="Fira Sans SemiBold"/>
              <a:sym typeface="Fira Sans SemiBold"/>
            </a:endParaRPr>
          </a:p>
          <a:p>
            <a:pPr indent="0" lvl="0" marL="0" rtl="0" algn="l">
              <a:lnSpc>
                <a:spcPct val="150000"/>
              </a:lnSpc>
              <a:spcBef>
                <a:spcPts val="1200"/>
              </a:spcBef>
              <a:spcAft>
                <a:spcPts val="0"/>
              </a:spcAft>
              <a:buNone/>
            </a:pPr>
            <a:r>
              <a:rPr lang="en" sz="1600">
                <a:solidFill>
                  <a:schemeClr val="accent3"/>
                </a:solidFill>
                <a:latin typeface="Fira Sans SemiBold"/>
                <a:ea typeface="Fira Sans SemiBold"/>
                <a:cs typeface="Fira Sans SemiBold"/>
                <a:sym typeface="Fira Sans SemiBold"/>
              </a:rPr>
              <a:t>Ganancia de cada empresa </a:t>
            </a:r>
            <a:r>
              <a:rPr lang="en" sz="1600">
                <a:solidFill>
                  <a:schemeClr val="accent3"/>
                </a:solidFill>
                <a:latin typeface="Fira Sans SemiBold"/>
                <a:ea typeface="Fira Sans SemiBold"/>
                <a:cs typeface="Fira Sans SemiBold"/>
                <a:sym typeface="Fira Sans SemiBold"/>
              </a:rPr>
              <a:t>(𝜇)</a:t>
            </a:r>
            <a:r>
              <a:rPr lang="en" sz="1600">
                <a:solidFill>
                  <a:schemeClr val="accent3"/>
                </a:solidFill>
                <a:latin typeface="Fira Sans SemiBold"/>
                <a:ea typeface="Fira Sans SemiBold"/>
                <a:cs typeface="Fira Sans SemiBold"/>
                <a:sym typeface="Fira Sans SemiBold"/>
              </a:rPr>
              <a:t>:</a:t>
            </a:r>
            <a:r>
              <a:rPr lang="en" sz="1600">
                <a:solidFill>
                  <a:schemeClr val="accent5"/>
                </a:solidFill>
                <a:latin typeface="Fira Sans SemiBold"/>
                <a:ea typeface="Fira Sans SemiBold"/>
                <a:cs typeface="Fira Sans SemiBold"/>
                <a:sym typeface="Fira Sans SemiBold"/>
              </a:rPr>
              <a:t> no existe un indicador por lo que se debe calcular</a:t>
            </a:r>
            <a:endParaRPr sz="1600">
              <a:solidFill>
                <a:schemeClr val="accent5"/>
              </a:solidFill>
              <a:latin typeface="Fira Sans SemiBold"/>
              <a:ea typeface="Fira Sans SemiBold"/>
              <a:cs typeface="Fira Sans SemiBold"/>
              <a:sym typeface="Fira Sans SemiBold"/>
            </a:endParaRPr>
          </a:p>
          <a:p>
            <a:pPr indent="0" lvl="0" marL="0" rtl="0" algn="l">
              <a:lnSpc>
                <a:spcPct val="150000"/>
              </a:lnSpc>
              <a:spcBef>
                <a:spcPts val="1200"/>
              </a:spcBef>
              <a:spcAft>
                <a:spcPts val="0"/>
              </a:spcAft>
              <a:buNone/>
            </a:pPr>
            <a:r>
              <a:rPr lang="en" sz="1600">
                <a:solidFill>
                  <a:srgbClr val="FF0000"/>
                </a:solidFill>
                <a:latin typeface="Fira Sans SemiBold"/>
                <a:ea typeface="Fira Sans SemiBold"/>
                <a:cs typeface="Fira Sans SemiBold"/>
                <a:sym typeface="Fira Sans SemiBold"/>
              </a:rPr>
              <a:t>Productividad monetaria de cada trabajador </a:t>
            </a:r>
            <a:r>
              <a:rPr lang="en" sz="1600">
                <a:solidFill>
                  <a:srgbClr val="FF0000"/>
                </a:solidFill>
                <a:latin typeface="Fira Sans SemiBold"/>
                <a:ea typeface="Fira Sans SemiBold"/>
                <a:cs typeface="Fira Sans SemiBold"/>
                <a:sym typeface="Fira Sans SemiBold"/>
              </a:rPr>
              <a:t>(λ)</a:t>
            </a:r>
            <a:r>
              <a:rPr lang="en" sz="1600">
                <a:solidFill>
                  <a:srgbClr val="FF0000"/>
                </a:solidFill>
                <a:latin typeface="Fira Sans SemiBold"/>
                <a:ea typeface="Fira Sans SemiBold"/>
                <a:cs typeface="Fira Sans SemiBold"/>
                <a:sym typeface="Fira Sans SemiBold"/>
              </a:rPr>
              <a:t>: </a:t>
            </a:r>
            <a:r>
              <a:rPr lang="en" sz="1600">
                <a:solidFill>
                  <a:schemeClr val="accent5"/>
                </a:solidFill>
                <a:latin typeface="Fira Sans SemiBold"/>
                <a:ea typeface="Fira Sans SemiBold"/>
                <a:cs typeface="Fira Sans SemiBold"/>
                <a:sym typeface="Fira Sans SemiBold"/>
              </a:rPr>
              <a:t> </a:t>
            </a:r>
            <a:r>
              <a:rPr lang="en" sz="1600">
                <a:solidFill>
                  <a:schemeClr val="accent5"/>
                </a:solidFill>
                <a:latin typeface="Fira Sans SemiBold"/>
                <a:ea typeface="Fira Sans SemiBold"/>
                <a:cs typeface="Fira Sans SemiBold"/>
                <a:sym typeface="Fira Sans SemiBold"/>
              </a:rPr>
              <a:t>no existe un indicador por lo que se debe calcular</a:t>
            </a:r>
            <a:endParaRPr sz="1600">
              <a:solidFill>
                <a:schemeClr val="accent5"/>
              </a:solidFill>
              <a:latin typeface="Fira Sans SemiBold"/>
              <a:ea typeface="Fira Sans SemiBold"/>
              <a:cs typeface="Fira Sans SemiBold"/>
              <a:sym typeface="Fira Sans SemiBold"/>
            </a:endParaRPr>
          </a:p>
          <a:p>
            <a:pPr indent="0" lvl="0" marL="0" rtl="0" algn="l">
              <a:lnSpc>
                <a:spcPct val="150000"/>
              </a:lnSpc>
              <a:spcBef>
                <a:spcPts val="1200"/>
              </a:spcBef>
              <a:spcAft>
                <a:spcPts val="1200"/>
              </a:spcAft>
              <a:buNone/>
            </a:pPr>
            <a:r>
              <a:t/>
            </a:r>
            <a:endParaRPr sz="1600">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35"/>
          <p:cNvSpPr txBox="1"/>
          <p:nvPr>
            <p:ph type="title"/>
          </p:nvPr>
        </p:nvSpPr>
        <p:spPr>
          <a:xfrm>
            <a:off x="387900" y="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Pero antes… ¿</a:t>
            </a:r>
            <a:r>
              <a:rPr lang="en" sz="2500"/>
              <a:t>quién</a:t>
            </a:r>
            <a:r>
              <a:rPr lang="en" sz="2500"/>
              <a:t> es la población meta?</a:t>
            </a:r>
            <a:endParaRPr sz="2500"/>
          </a:p>
        </p:txBody>
      </p:sp>
      <p:pic>
        <p:nvPicPr>
          <p:cNvPr id="338" name="Google Shape;338;p35"/>
          <p:cNvPicPr preferRelativeResize="0"/>
          <p:nvPr/>
        </p:nvPicPr>
        <p:blipFill rotWithShape="1">
          <a:blip r:embed="rId3">
            <a:alphaModFix/>
          </a:blip>
          <a:srcRect b="0" l="0" r="3947" t="0"/>
          <a:stretch/>
        </p:blipFill>
        <p:spPr>
          <a:xfrm>
            <a:off x="4384050" y="572700"/>
            <a:ext cx="4371224" cy="2007025"/>
          </a:xfrm>
          <a:prstGeom prst="rect">
            <a:avLst/>
          </a:prstGeom>
          <a:noFill/>
          <a:ln cap="flat" cmpd="sng" w="9525">
            <a:solidFill>
              <a:schemeClr val="lt1"/>
            </a:solidFill>
            <a:prstDash val="solid"/>
            <a:round/>
            <a:headEnd len="sm" w="sm" type="none"/>
            <a:tailEnd len="sm" w="sm" type="none"/>
          </a:ln>
        </p:spPr>
      </p:pic>
      <p:pic>
        <p:nvPicPr>
          <p:cNvPr id="339" name="Google Shape;339;p35"/>
          <p:cNvPicPr preferRelativeResize="0"/>
          <p:nvPr/>
        </p:nvPicPr>
        <p:blipFill>
          <a:blip r:embed="rId4">
            <a:alphaModFix/>
          </a:blip>
          <a:stretch>
            <a:fillRect/>
          </a:stretch>
        </p:blipFill>
        <p:spPr>
          <a:xfrm>
            <a:off x="4384050" y="2690925"/>
            <a:ext cx="4371225" cy="2277400"/>
          </a:xfrm>
          <a:prstGeom prst="rect">
            <a:avLst/>
          </a:prstGeom>
          <a:noFill/>
          <a:ln cap="flat" cmpd="sng" w="9525">
            <a:solidFill>
              <a:schemeClr val="lt1"/>
            </a:solidFill>
            <a:prstDash val="solid"/>
            <a:round/>
            <a:headEnd len="sm" w="sm" type="none"/>
            <a:tailEnd len="sm" w="sm" type="none"/>
          </a:ln>
        </p:spPr>
      </p:pic>
      <p:sp>
        <p:nvSpPr>
          <p:cNvPr id="340" name="Google Shape;340;p35"/>
          <p:cNvSpPr txBox="1"/>
          <p:nvPr>
            <p:ph idx="1" type="body"/>
          </p:nvPr>
        </p:nvSpPr>
        <p:spPr>
          <a:xfrm>
            <a:off x="154950" y="739775"/>
            <a:ext cx="4077000" cy="3828900"/>
          </a:xfrm>
          <a:prstGeom prst="rect">
            <a:avLst/>
          </a:prstGeom>
        </p:spPr>
        <p:txBody>
          <a:bodyPr anchorCtr="0" anchor="t" bIns="91425" lIns="91425" spcFirstLastPara="1" rIns="91425" wrap="square" tIns="91425">
            <a:noAutofit/>
          </a:bodyPr>
          <a:lstStyle/>
          <a:p>
            <a:pPr indent="0" lvl="0" marL="0" rtl="0" algn="just">
              <a:lnSpc>
                <a:spcPct val="130000"/>
              </a:lnSpc>
              <a:spcBef>
                <a:spcPts val="0"/>
              </a:spcBef>
              <a:spcAft>
                <a:spcPts val="0"/>
              </a:spcAft>
              <a:buSzPts val="1018"/>
              <a:buNone/>
            </a:pPr>
            <a:r>
              <a:rPr lang="en" sz="1210">
                <a:solidFill>
                  <a:schemeClr val="accent5"/>
                </a:solidFill>
                <a:latin typeface="Fira Sans SemiBold"/>
                <a:ea typeface="Fira Sans SemiBold"/>
                <a:cs typeface="Fira Sans SemiBold"/>
                <a:sym typeface="Fira Sans SemiBold"/>
              </a:rPr>
              <a:t>Se sabe que: </a:t>
            </a:r>
            <a:r>
              <a:rPr lang="en" sz="1210">
                <a:solidFill>
                  <a:schemeClr val="accent5"/>
                </a:solidFill>
                <a:latin typeface="Fira Sans SemiBold"/>
                <a:ea typeface="Fira Sans SemiBold"/>
                <a:cs typeface="Fira Sans SemiBold"/>
                <a:sym typeface="Fira Sans SemiBold"/>
              </a:rPr>
              <a:t> </a:t>
            </a:r>
            <a:endParaRPr sz="1210">
              <a:solidFill>
                <a:schemeClr val="accent5"/>
              </a:solidFill>
              <a:latin typeface="Fira Sans SemiBold"/>
              <a:ea typeface="Fira Sans SemiBold"/>
              <a:cs typeface="Fira Sans SemiBold"/>
              <a:sym typeface="Fira Sans SemiBold"/>
            </a:endParaRPr>
          </a:p>
          <a:p>
            <a:pPr indent="-305435" lvl="0" marL="457200" rtl="0" algn="just">
              <a:lnSpc>
                <a:spcPct val="130000"/>
              </a:lnSpc>
              <a:spcBef>
                <a:spcPts val="0"/>
              </a:spcBef>
              <a:spcAft>
                <a:spcPts val="0"/>
              </a:spcAft>
              <a:buClr>
                <a:schemeClr val="accent5"/>
              </a:buClr>
              <a:buSzPts val="1210"/>
              <a:buFont typeface="Fira Sans SemiBold"/>
              <a:buChar char="●"/>
            </a:pPr>
            <a:r>
              <a:rPr lang="en" sz="1210">
                <a:solidFill>
                  <a:schemeClr val="accent5"/>
                </a:solidFill>
                <a:latin typeface="Fira Sans SemiBold"/>
                <a:ea typeface="Fira Sans SemiBold"/>
                <a:cs typeface="Fira Sans SemiBold"/>
                <a:sym typeface="Fira Sans SemiBold"/>
              </a:rPr>
              <a:t>51,55% de personas desempleadas con secundaria incompleta o menos en el 2020 y 53,91% en el 2019</a:t>
            </a:r>
            <a:endParaRPr sz="1210">
              <a:solidFill>
                <a:schemeClr val="accent5"/>
              </a:solidFill>
              <a:latin typeface="Fira Sans SemiBold"/>
              <a:ea typeface="Fira Sans SemiBold"/>
              <a:cs typeface="Fira Sans SemiBold"/>
              <a:sym typeface="Fira Sans SemiBold"/>
            </a:endParaRPr>
          </a:p>
          <a:p>
            <a:pPr indent="0" lvl="0" marL="0" rtl="0" algn="just">
              <a:lnSpc>
                <a:spcPct val="130000"/>
              </a:lnSpc>
              <a:spcBef>
                <a:spcPts val="0"/>
              </a:spcBef>
              <a:spcAft>
                <a:spcPts val="0"/>
              </a:spcAft>
              <a:buSzPts val="1018"/>
              <a:buNone/>
            </a:pPr>
            <a:r>
              <a:t/>
            </a:r>
            <a:endParaRPr sz="1210">
              <a:solidFill>
                <a:schemeClr val="accent5"/>
              </a:solidFill>
              <a:latin typeface="Fira Sans SemiBold"/>
              <a:ea typeface="Fira Sans SemiBold"/>
              <a:cs typeface="Fira Sans SemiBold"/>
              <a:sym typeface="Fira Sans SemiBold"/>
            </a:endParaRPr>
          </a:p>
          <a:p>
            <a:pPr indent="0" lvl="0" marL="0" rtl="0" algn="just">
              <a:lnSpc>
                <a:spcPct val="130000"/>
              </a:lnSpc>
              <a:spcBef>
                <a:spcPts val="0"/>
              </a:spcBef>
              <a:spcAft>
                <a:spcPts val="0"/>
              </a:spcAft>
              <a:buSzPts val="1018"/>
              <a:buNone/>
            </a:pPr>
            <a:r>
              <a:rPr lang="en" sz="1210">
                <a:solidFill>
                  <a:schemeClr val="accent5"/>
                </a:solidFill>
                <a:latin typeface="Fira Sans SemiBold"/>
                <a:ea typeface="Fira Sans SemiBold"/>
                <a:cs typeface="Fira Sans SemiBold"/>
                <a:sym typeface="Fira Sans SemiBold"/>
              </a:rPr>
              <a:t>Por lo tanto: </a:t>
            </a:r>
            <a:endParaRPr sz="1210">
              <a:solidFill>
                <a:schemeClr val="accent5"/>
              </a:solidFill>
              <a:latin typeface="Fira Sans SemiBold"/>
              <a:ea typeface="Fira Sans SemiBold"/>
              <a:cs typeface="Fira Sans SemiBold"/>
              <a:sym typeface="Fira Sans SemiBold"/>
            </a:endParaRPr>
          </a:p>
          <a:p>
            <a:pPr indent="0" lvl="0" marL="0" rtl="0" algn="just">
              <a:lnSpc>
                <a:spcPct val="130000"/>
              </a:lnSpc>
              <a:spcBef>
                <a:spcPts val="0"/>
              </a:spcBef>
              <a:spcAft>
                <a:spcPts val="0"/>
              </a:spcAft>
              <a:buSzPts val="1018"/>
              <a:buNone/>
            </a:pPr>
            <a:r>
              <a:t/>
            </a:r>
            <a:endParaRPr sz="1210">
              <a:solidFill>
                <a:schemeClr val="accent5"/>
              </a:solidFill>
              <a:latin typeface="Fira Sans SemiBold"/>
              <a:ea typeface="Fira Sans SemiBold"/>
              <a:cs typeface="Fira Sans SemiBold"/>
              <a:sym typeface="Fira Sans SemiBold"/>
            </a:endParaRPr>
          </a:p>
          <a:p>
            <a:pPr indent="-305435" lvl="0" marL="457200" rtl="0" algn="just">
              <a:lnSpc>
                <a:spcPct val="130000"/>
              </a:lnSpc>
              <a:spcBef>
                <a:spcPts val="0"/>
              </a:spcBef>
              <a:spcAft>
                <a:spcPts val="0"/>
              </a:spcAft>
              <a:buClr>
                <a:schemeClr val="accent5"/>
              </a:buClr>
              <a:buSzPts val="1210"/>
              <a:buFont typeface="Fira Sans SemiBold"/>
              <a:buAutoNum type="arabicPeriod"/>
            </a:pPr>
            <a:r>
              <a:rPr lang="en" sz="1210">
                <a:solidFill>
                  <a:schemeClr val="accent5"/>
                </a:solidFill>
                <a:latin typeface="Fira Sans SemiBold"/>
                <a:ea typeface="Fira Sans SemiBold"/>
                <a:cs typeface="Fira Sans SemiBold"/>
                <a:sym typeface="Fira Sans SemiBold"/>
              </a:rPr>
              <a:t>Al no tener educación secundaria completa, se descarta por completo que tengan educación técnica (que podría darles salidas laterales). Por lo tanto, están destinados a lo que el INEC define como “labores manuales” o “no calificadas”</a:t>
            </a:r>
            <a:endParaRPr sz="1210">
              <a:solidFill>
                <a:schemeClr val="accent5"/>
              </a:solidFill>
              <a:latin typeface="Fira Sans SemiBold"/>
              <a:ea typeface="Fira Sans SemiBold"/>
              <a:cs typeface="Fira Sans SemiBold"/>
              <a:sym typeface="Fira Sans SemiBold"/>
            </a:endParaRPr>
          </a:p>
          <a:p>
            <a:pPr indent="-305435" lvl="0" marL="457200" rtl="0" algn="just">
              <a:lnSpc>
                <a:spcPct val="130000"/>
              </a:lnSpc>
              <a:spcBef>
                <a:spcPts val="0"/>
              </a:spcBef>
              <a:spcAft>
                <a:spcPts val="0"/>
              </a:spcAft>
              <a:buClr>
                <a:schemeClr val="accent5"/>
              </a:buClr>
              <a:buSzPts val="1210"/>
              <a:buFont typeface="Fira Sans SemiBold"/>
              <a:buAutoNum type="arabicPeriod"/>
            </a:pPr>
            <a:r>
              <a:rPr lang="en" sz="1210">
                <a:solidFill>
                  <a:schemeClr val="accent5"/>
                </a:solidFill>
                <a:latin typeface="Fira Sans SemiBold"/>
                <a:ea typeface="Fira Sans SemiBold"/>
                <a:cs typeface="Fira Sans SemiBold"/>
                <a:sym typeface="Fira Sans SemiBold"/>
              </a:rPr>
              <a:t>Son personas con un mínimo de  1 año de educación, en el mejor de los casos. En otras palabras, necesitan una respuesta inmediata.</a:t>
            </a:r>
            <a:endParaRPr sz="1210">
              <a:solidFill>
                <a:schemeClr val="accent5"/>
              </a:solidFill>
              <a:latin typeface="Fira Sans SemiBold"/>
              <a:ea typeface="Fira Sans SemiBold"/>
              <a:cs typeface="Fira Sans SemiBold"/>
              <a:sym typeface="Fira Sans SemiBold"/>
            </a:endParaRPr>
          </a:p>
          <a:p>
            <a:pPr indent="-305435" lvl="0" marL="457200" rtl="0" algn="just">
              <a:lnSpc>
                <a:spcPct val="130000"/>
              </a:lnSpc>
              <a:spcBef>
                <a:spcPts val="0"/>
              </a:spcBef>
              <a:spcAft>
                <a:spcPts val="0"/>
              </a:spcAft>
              <a:buClr>
                <a:schemeClr val="accent5"/>
              </a:buClr>
              <a:buSzPts val="1210"/>
              <a:buFont typeface="Fira Sans SemiBold"/>
              <a:buAutoNum type="arabicPeriod"/>
            </a:pPr>
            <a:r>
              <a:rPr lang="en" sz="1210">
                <a:solidFill>
                  <a:schemeClr val="accent5"/>
                </a:solidFill>
                <a:latin typeface="Fira Sans SemiBold"/>
                <a:ea typeface="Fira Sans SemiBold"/>
                <a:cs typeface="Fira Sans SemiBold"/>
                <a:sym typeface="Fira Sans SemiBold"/>
              </a:rPr>
              <a:t>Seis sectores son los únicos que podrían emplearlos. </a:t>
            </a:r>
            <a:endParaRPr sz="1210">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3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500"/>
              <a:t>No se toca: el salario de los trabajadores (W)</a:t>
            </a:r>
            <a:endParaRPr sz="2500"/>
          </a:p>
        </p:txBody>
      </p:sp>
      <p:sp>
        <p:nvSpPr>
          <p:cNvPr id="346" name="Google Shape;346;p36"/>
          <p:cNvSpPr txBox="1"/>
          <p:nvPr>
            <p:ph idx="1" type="body"/>
          </p:nvPr>
        </p:nvSpPr>
        <p:spPr>
          <a:xfrm>
            <a:off x="311700" y="1085100"/>
            <a:ext cx="3293400" cy="3567000"/>
          </a:xfrm>
          <a:prstGeom prst="rect">
            <a:avLst/>
          </a:prstGeom>
          <a:noFill/>
        </p:spPr>
        <p:txBody>
          <a:bodyPr anchorCtr="0" anchor="t" bIns="91425" lIns="91425" spcFirstLastPara="1" rIns="91425" wrap="square" tIns="91425">
            <a:normAutofit/>
          </a:bodyPr>
          <a:lstStyle/>
          <a:p>
            <a:pPr indent="0" lvl="0" marL="0" rtl="0" algn="just">
              <a:lnSpc>
                <a:spcPct val="150000"/>
              </a:lnSpc>
              <a:spcBef>
                <a:spcPts val="0"/>
              </a:spcBef>
              <a:spcAft>
                <a:spcPts val="0"/>
              </a:spcAft>
              <a:buNone/>
            </a:pPr>
            <a:r>
              <a:rPr lang="en">
                <a:solidFill>
                  <a:schemeClr val="accent5"/>
                </a:solidFill>
                <a:latin typeface="Fira Sans SemiBold"/>
                <a:ea typeface="Fira Sans SemiBold"/>
                <a:cs typeface="Fira Sans SemiBold"/>
                <a:sym typeface="Fira Sans SemiBold"/>
              </a:rPr>
              <a:t>El salario mínimo y cargas sociales</a:t>
            </a:r>
            <a:endParaRPr>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1200"/>
              </a:spcBef>
              <a:spcAft>
                <a:spcPts val="0"/>
              </a:spcAft>
              <a:buNone/>
            </a:pPr>
            <a:r>
              <a:rPr lang="en">
                <a:solidFill>
                  <a:schemeClr val="accent5"/>
                </a:solidFill>
                <a:latin typeface="Fira Sans SemiBold"/>
                <a:ea typeface="Fira Sans SemiBold"/>
                <a:cs typeface="Fira Sans SemiBold"/>
                <a:sym typeface="Fira Sans SemiBold"/>
              </a:rPr>
              <a:t>Las 8 horas de trabajo </a:t>
            </a:r>
            <a:endParaRPr>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1200"/>
              </a:spcBef>
              <a:spcAft>
                <a:spcPts val="0"/>
              </a:spcAft>
              <a:buNone/>
            </a:pPr>
            <a:r>
              <a:rPr lang="en">
                <a:solidFill>
                  <a:schemeClr val="accent5"/>
                </a:solidFill>
                <a:latin typeface="Fira Sans SemiBold"/>
                <a:ea typeface="Fira Sans SemiBold"/>
                <a:cs typeface="Fira Sans SemiBold"/>
                <a:sym typeface="Fira Sans SemiBold"/>
              </a:rPr>
              <a:t>Los 7 días de trabajo semanales</a:t>
            </a:r>
            <a:endParaRPr>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1200"/>
              </a:spcBef>
              <a:spcAft>
                <a:spcPts val="1200"/>
              </a:spcAft>
              <a:buNone/>
            </a:pPr>
            <a:r>
              <a:rPr lang="en">
                <a:solidFill>
                  <a:schemeClr val="accent5"/>
                </a:solidFill>
                <a:latin typeface="Fira Sans SemiBold"/>
                <a:ea typeface="Fira Sans SemiBold"/>
                <a:cs typeface="Fira Sans SemiBold"/>
                <a:sym typeface="Fira Sans SemiBold"/>
              </a:rPr>
              <a:t>Las vacaciones y los días </a:t>
            </a:r>
            <a:r>
              <a:rPr lang="en">
                <a:solidFill>
                  <a:schemeClr val="accent5"/>
                </a:solidFill>
                <a:latin typeface="Fira Sans SemiBold"/>
                <a:ea typeface="Fira Sans SemiBold"/>
                <a:cs typeface="Fira Sans SemiBold"/>
                <a:sym typeface="Fira Sans SemiBold"/>
              </a:rPr>
              <a:t>feriados</a:t>
            </a:r>
            <a:r>
              <a:rPr lang="en">
                <a:solidFill>
                  <a:schemeClr val="accent5"/>
                </a:solidFill>
                <a:latin typeface="Fira Sans SemiBold"/>
                <a:ea typeface="Fira Sans SemiBold"/>
                <a:cs typeface="Fira Sans SemiBold"/>
                <a:sym typeface="Fira Sans SemiBold"/>
              </a:rPr>
              <a:t>. </a:t>
            </a:r>
            <a:endParaRPr>
              <a:solidFill>
                <a:schemeClr val="accent5"/>
              </a:solidFill>
              <a:latin typeface="Fira Sans SemiBold"/>
              <a:ea typeface="Fira Sans SemiBold"/>
              <a:cs typeface="Fira Sans SemiBold"/>
              <a:sym typeface="Fira Sans SemiBold"/>
            </a:endParaRPr>
          </a:p>
        </p:txBody>
      </p:sp>
      <p:pic>
        <p:nvPicPr>
          <p:cNvPr id="347" name="Google Shape;347;p36"/>
          <p:cNvPicPr preferRelativeResize="0"/>
          <p:nvPr/>
        </p:nvPicPr>
        <p:blipFill>
          <a:blip r:embed="rId3">
            <a:alphaModFix/>
          </a:blip>
          <a:stretch>
            <a:fillRect/>
          </a:stretch>
        </p:blipFill>
        <p:spPr>
          <a:xfrm>
            <a:off x="3710000" y="1085100"/>
            <a:ext cx="5484176" cy="22035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37"/>
          <p:cNvSpPr txBox="1"/>
          <p:nvPr>
            <p:ph type="title"/>
          </p:nvPr>
        </p:nvSpPr>
        <p:spPr>
          <a:xfrm>
            <a:off x="311700" y="735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No se toca: las ganancias de las empresas </a:t>
            </a:r>
            <a:r>
              <a:rPr lang="en" sz="2500"/>
              <a:t>(𝜇)</a:t>
            </a:r>
            <a:r>
              <a:rPr lang="en" sz="2500"/>
              <a:t>. </a:t>
            </a:r>
            <a:endParaRPr sz="2500"/>
          </a:p>
        </p:txBody>
      </p:sp>
      <p:sp>
        <p:nvSpPr>
          <p:cNvPr id="353" name="Google Shape;353;p37"/>
          <p:cNvSpPr txBox="1"/>
          <p:nvPr>
            <p:ph idx="1" type="body"/>
          </p:nvPr>
        </p:nvSpPr>
        <p:spPr>
          <a:xfrm>
            <a:off x="264075" y="712625"/>
            <a:ext cx="4365000" cy="3662400"/>
          </a:xfrm>
          <a:prstGeom prst="rect">
            <a:avLst/>
          </a:prstGeom>
        </p:spPr>
        <p:txBody>
          <a:bodyPr anchorCtr="0" anchor="t" bIns="91425" lIns="91425" spcFirstLastPara="1" rIns="91425" wrap="square" tIns="91425">
            <a:noAutofit/>
          </a:bodyPr>
          <a:lstStyle/>
          <a:p>
            <a:pPr indent="-314325" lvl="0" marL="457200" rtl="0" algn="l">
              <a:lnSpc>
                <a:spcPct val="150000"/>
              </a:lnSpc>
              <a:spcBef>
                <a:spcPts val="0"/>
              </a:spcBef>
              <a:spcAft>
                <a:spcPts val="0"/>
              </a:spcAft>
              <a:buClr>
                <a:schemeClr val="accent5"/>
              </a:buClr>
              <a:buSzPts val="1350"/>
              <a:buFont typeface="Fira Sans SemiBold"/>
              <a:buChar char="●"/>
            </a:pPr>
            <a:r>
              <a:rPr lang="en" sz="1350">
                <a:solidFill>
                  <a:schemeClr val="accent5"/>
                </a:solidFill>
                <a:latin typeface="Fira Sans SemiBold"/>
                <a:ea typeface="Fira Sans SemiBold"/>
                <a:cs typeface="Fira Sans SemiBold"/>
                <a:sym typeface="Fira Sans SemiBold"/>
              </a:rPr>
              <a:t>Las empresas ganarán lo mismo que antes de implementar la política. </a:t>
            </a:r>
            <a:endParaRPr sz="1350">
              <a:solidFill>
                <a:schemeClr val="accent5"/>
              </a:solidFill>
              <a:latin typeface="Fira Sans SemiBold"/>
              <a:ea typeface="Fira Sans SemiBold"/>
              <a:cs typeface="Fira Sans SemiBold"/>
              <a:sym typeface="Fira Sans SemiBold"/>
            </a:endParaRPr>
          </a:p>
          <a:p>
            <a:pPr indent="-314325" lvl="0" marL="457200" rtl="0" algn="l">
              <a:lnSpc>
                <a:spcPct val="150000"/>
              </a:lnSpc>
              <a:spcBef>
                <a:spcPts val="0"/>
              </a:spcBef>
              <a:spcAft>
                <a:spcPts val="0"/>
              </a:spcAft>
              <a:buClr>
                <a:schemeClr val="accent5"/>
              </a:buClr>
              <a:buSzPts val="1350"/>
              <a:buFont typeface="Fira Sans SemiBold"/>
              <a:buChar char="●"/>
            </a:pPr>
            <a:r>
              <a:rPr lang="en" sz="1350">
                <a:solidFill>
                  <a:schemeClr val="accent5"/>
                </a:solidFill>
                <a:latin typeface="Fira Sans SemiBold"/>
                <a:ea typeface="Fira Sans SemiBold"/>
                <a:cs typeface="Fira Sans SemiBold"/>
                <a:sym typeface="Fira Sans SemiBold"/>
              </a:rPr>
              <a:t>No existe una base de datos que determine la ganancia estimada de cada sector. </a:t>
            </a:r>
            <a:endParaRPr sz="1350">
              <a:solidFill>
                <a:schemeClr val="accent5"/>
              </a:solidFill>
              <a:latin typeface="Fira Sans SemiBold"/>
              <a:ea typeface="Fira Sans SemiBold"/>
              <a:cs typeface="Fira Sans SemiBold"/>
              <a:sym typeface="Fira Sans SemiBold"/>
            </a:endParaRPr>
          </a:p>
          <a:p>
            <a:pPr indent="-314325" lvl="0" marL="457200" rtl="0" algn="l">
              <a:lnSpc>
                <a:spcPct val="150000"/>
              </a:lnSpc>
              <a:spcBef>
                <a:spcPts val="0"/>
              </a:spcBef>
              <a:spcAft>
                <a:spcPts val="0"/>
              </a:spcAft>
              <a:buClr>
                <a:schemeClr val="accent5"/>
              </a:buClr>
              <a:buSzPts val="1350"/>
              <a:buFont typeface="Fira Sans SemiBold"/>
              <a:buChar char="●"/>
            </a:pPr>
            <a:r>
              <a:rPr lang="en" sz="1350">
                <a:solidFill>
                  <a:schemeClr val="accent5"/>
                </a:solidFill>
                <a:latin typeface="Fira Sans SemiBold"/>
                <a:ea typeface="Fira Sans SemiBold"/>
                <a:cs typeface="Fira Sans SemiBold"/>
                <a:sym typeface="Fira Sans SemiBold"/>
              </a:rPr>
              <a:t>Sin embargo, Carlin y Soskice estiman que se puede estimar a partir de las elasticidades de empleo de cada sector donde: </a:t>
            </a:r>
            <a:endParaRPr sz="1350">
              <a:solidFill>
                <a:schemeClr val="accent5"/>
              </a:solidFill>
              <a:latin typeface="Fira Sans SemiBold"/>
              <a:ea typeface="Fira Sans SemiBold"/>
              <a:cs typeface="Fira Sans SemiBold"/>
              <a:sym typeface="Fira Sans SemiBold"/>
            </a:endParaRPr>
          </a:p>
          <a:p>
            <a:pPr indent="0" lvl="0" marL="0" rtl="0" algn="l">
              <a:lnSpc>
                <a:spcPct val="150000"/>
              </a:lnSpc>
              <a:spcBef>
                <a:spcPts val="1200"/>
              </a:spcBef>
              <a:spcAft>
                <a:spcPts val="0"/>
              </a:spcAft>
              <a:buNone/>
            </a:pPr>
            <a:r>
              <a:t/>
            </a:r>
            <a:endParaRPr sz="1350">
              <a:solidFill>
                <a:schemeClr val="accent5"/>
              </a:solidFill>
              <a:latin typeface="Fira Sans SemiBold"/>
              <a:ea typeface="Fira Sans SemiBold"/>
              <a:cs typeface="Fira Sans SemiBold"/>
              <a:sym typeface="Fira Sans SemiBold"/>
            </a:endParaRPr>
          </a:p>
          <a:p>
            <a:pPr indent="-314325" lvl="1" marL="914400" rtl="0" algn="l">
              <a:lnSpc>
                <a:spcPct val="150000"/>
              </a:lnSpc>
              <a:spcBef>
                <a:spcPts val="1200"/>
              </a:spcBef>
              <a:spcAft>
                <a:spcPts val="0"/>
              </a:spcAft>
              <a:buClr>
                <a:schemeClr val="accent5"/>
              </a:buClr>
              <a:buSzPts val="1350"/>
              <a:buFont typeface="Fira Sans SemiBold"/>
              <a:buChar char="○"/>
            </a:pPr>
            <a:r>
              <a:rPr lang="en" sz="1350">
                <a:solidFill>
                  <a:schemeClr val="accent5"/>
                </a:solidFill>
                <a:latin typeface="Fira Sans SemiBold"/>
                <a:ea typeface="Fira Sans SemiBold"/>
                <a:cs typeface="Fira Sans SemiBold"/>
                <a:sym typeface="Fira Sans SemiBold"/>
              </a:rPr>
              <a:t>n= elasticidad de la demanda</a:t>
            </a:r>
            <a:endParaRPr sz="1350">
              <a:solidFill>
                <a:schemeClr val="accent5"/>
              </a:solidFill>
              <a:latin typeface="Fira Sans SemiBold"/>
              <a:ea typeface="Fira Sans SemiBold"/>
              <a:cs typeface="Fira Sans SemiBold"/>
              <a:sym typeface="Fira Sans SemiBold"/>
            </a:endParaRPr>
          </a:p>
          <a:p>
            <a:pPr indent="-314325" lvl="1" marL="914400" rtl="0" algn="l">
              <a:lnSpc>
                <a:spcPct val="150000"/>
              </a:lnSpc>
              <a:spcBef>
                <a:spcPts val="0"/>
              </a:spcBef>
              <a:spcAft>
                <a:spcPts val="0"/>
              </a:spcAft>
              <a:buClr>
                <a:schemeClr val="accent5"/>
              </a:buClr>
              <a:buSzPts val="1350"/>
              <a:buFont typeface="Fira Sans SemiBold"/>
              <a:buChar char="○"/>
            </a:pPr>
            <a:r>
              <a:rPr lang="en" sz="1350">
                <a:solidFill>
                  <a:schemeClr val="accent5"/>
                </a:solidFill>
                <a:latin typeface="Fira Sans SemiBold"/>
                <a:ea typeface="Fira Sans SemiBold"/>
                <a:cs typeface="Fira Sans SemiBold"/>
                <a:sym typeface="Fira Sans SemiBold"/>
              </a:rPr>
              <a:t>𝜇= ganancia o proporción de la ganancia obtenida por la empresa por cada unidad de producto vendido.</a:t>
            </a:r>
            <a:endParaRPr sz="1350">
              <a:solidFill>
                <a:schemeClr val="accent5"/>
              </a:solidFill>
              <a:latin typeface="Fira Sans SemiBold"/>
              <a:ea typeface="Fira Sans SemiBold"/>
              <a:cs typeface="Fira Sans SemiBold"/>
              <a:sym typeface="Fira Sans SemiBold"/>
            </a:endParaRPr>
          </a:p>
        </p:txBody>
      </p:sp>
      <p:pic>
        <p:nvPicPr>
          <p:cNvPr id="354" name="Google Shape;354;p37"/>
          <p:cNvPicPr preferRelativeResize="0"/>
          <p:nvPr/>
        </p:nvPicPr>
        <p:blipFill>
          <a:blip r:embed="rId3">
            <a:alphaModFix/>
          </a:blip>
          <a:stretch>
            <a:fillRect/>
          </a:stretch>
        </p:blipFill>
        <p:spPr>
          <a:xfrm>
            <a:off x="5611150" y="4375025"/>
            <a:ext cx="2281150" cy="618825"/>
          </a:xfrm>
          <a:prstGeom prst="rect">
            <a:avLst/>
          </a:prstGeom>
          <a:noFill/>
          <a:ln>
            <a:noFill/>
          </a:ln>
        </p:spPr>
      </p:pic>
      <p:pic>
        <p:nvPicPr>
          <p:cNvPr id="355" name="Google Shape;355;p37"/>
          <p:cNvPicPr preferRelativeResize="0"/>
          <p:nvPr/>
        </p:nvPicPr>
        <p:blipFill>
          <a:blip r:embed="rId4">
            <a:alphaModFix/>
          </a:blip>
          <a:stretch>
            <a:fillRect/>
          </a:stretch>
        </p:blipFill>
        <p:spPr>
          <a:xfrm>
            <a:off x="5010238" y="612124"/>
            <a:ext cx="4000412" cy="1790125"/>
          </a:xfrm>
          <a:prstGeom prst="rect">
            <a:avLst/>
          </a:prstGeom>
          <a:noFill/>
          <a:ln>
            <a:noFill/>
          </a:ln>
        </p:spPr>
      </p:pic>
      <p:pic>
        <p:nvPicPr>
          <p:cNvPr id="356" name="Google Shape;356;p37"/>
          <p:cNvPicPr preferRelativeResize="0"/>
          <p:nvPr/>
        </p:nvPicPr>
        <p:blipFill rotWithShape="1">
          <a:blip r:embed="rId5">
            <a:alphaModFix/>
          </a:blip>
          <a:srcRect b="0" l="-7928" r="10879" t="0"/>
          <a:stretch/>
        </p:blipFill>
        <p:spPr>
          <a:xfrm>
            <a:off x="4629075" y="2571750"/>
            <a:ext cx="4447899" cy="18391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38"/>
          <p:cNvSpPr txBox="1"/>
          <p:nvPr>
            <p:ph type="title"/>
          </p:nvPr>
        </p:nvSpPr>
        <p:spPr>
          <a:xfrm>
            <a:off x="311700" y="3212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¿Cuanto es el precio </a:t>
            </a:r>
            <a:r>
              <a:rPr lang="en" sz="2500"/>
              <a:t>(P) </a:t>
            </a:r>
            <a:r>
              <a:rPr lang="en" sz="2500"/>
              <a:t>por hora? </a:t>
            </a:r>
            <a:endParaRPr sz="2500"/>
          </a:p>
        </p:txBody>
      </p:sp>
      <p:sp>
        <p:nvSpPr>
          <p:cNvPr id="362" name="Google Shape;362;p38"/>
          <p:cNvSpPr txBox="1"/>
          <p:nvPr>
            <p:ph idx="1" type="body"/>
          </p:nvPr>
        </p:nvSpPr>
        <p:spPr>
          <a:xfrm>
            <a:off x="111675" y="1115700"/>
            <a:ext cx="3872400" cy="3416400"/>
          </a:xfrm>
          <a:prstGeom prst="rect">
            <a:avLst/>
          </a:prstGeom>
        </p:spPr>
        <p:txBody>
          <a:bodyPr anchorCtr="0" anchor="t" bIns="91425" lIns="91425" spcFirstLastPara="1" rIns="91425" wrap="square" tIns="91425">
            <a:normAutofit/>
          </a:bodyPr>
          <a:lstStyle/>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Se divide el PIB de cada sector entre el número de trabajadores por sector</a:t>
            </a:r>
            <a:endParaRPr>
              <a:solidFill>
                <a:schemeClr val="accent5"/>
              </a:solidFill>
              <a:latin typeface="Fira Sans SemiBold"/>
              <a:ea typeface="Fira Sans SemiBold"/>
              <a:cs typeface="Fira Sans SemiBold"/>
              <a:sym typeface="Fira Sans SemiBold"/>
            </a:endParaRPr>
          </a:p>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Ese número se divide entre los días laborales del 2019 y el 2020</a:t>
            </a:r>
            <a:endParaRPr>
              <a:solidFill>
                <a:schemeClr val="accent5"/>
              </a:solidFill>
              <a:latin typeface="Fira Sans SemiBold"/>
              <a:ea typeface="Fira Sans SemiBold"/>
              <a:cs typeface="Fira Sans SemiBold"/>
              <a:sym typeface="Fira Sans SemiBold"/>
            </a:endParaRPr>
          </a:p>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Finalmente, se divide entre las horas laboradas. </a:t>
            </a:r>
            <a:endParaRPr>
              <a:solidFill>
                <a:schemeClr val="accent5"/>
              </a:solidFill>
              <a:latin typeface="Fira Sans SemiBold"/>
              <a:ea typeface="Fira Sans SemiBold"/>
              <a:cs typeface="Fira Sans SemiBold"/>
              <a:sym typeface="Fira Sans SemiBold"/>
            </a:endParaRPr>
          </a:p>
        </p:txBody>
      </p:sp>
      <p:pic>
        <p:nvPicPr>
          <p:cNvPr id="363" name="Google Shape;363;p38"/>
          <p:cNvPicPr preferRelativeResize="0"/>
          <p:nvPr/>
        </p:nvPicPr>
        <p:blipFill>
          <a:blip r:embed="rId3">
            <a:alphaModFix/>
          </a:blip>
          <a:stretch>
            <a:fillRect/>
          </a:stretch>
        </p:blipFill>
        <p:spPr>
          <a:xfrm>
            <a:off x="4098300" y="1315725"/>
            <a:ext cx="4734001" cy="270382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9"/>
          <p:cNvSpPr txBox="1"/>
          <p:nvPr>
            <p:ph type="title"/>
          </p:nvPr>
        </p:nvSpPr>
        <p:spPr>
          <a:xfrm>
            <a:off x="311700" y="3447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¿Cuál es el salario crítico?</a:t>
            </a:r>
            <a:endParaRPr sz="2500"/>
          </a:p>
        </p:txBody>
      </p:sp>
      <p:sp>
        <p:nvSpPr>
          <p:cNvPr id="369" name="Google Shape;369;p39"/>
          <p:cNvSpPr txBox="1"/>
          <p:nvPr>
            <p:ph idx="1" type="body"/>
          </p:nvPr>
        </p:nvSpPr>
        <p:spPr>
          <a:xfrm>
            <a:off x="311700" y="1152475"/>
            <a:ext cx="31104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solidFill>
                  <a:schemeClr val="accent5"/>
                </a:solidFill>
                <a:latin typeface="Fira Sans SemiBold"/>
                <a:ea typeface="Fira Sans SemiBold"/>
                <a:cs typeface="Fira Sans SemiBold"/>
                <a:sym typeface="Fira Sans SemiBold"/>
              </a:rPr>
              <a:t>Dado el P y dado el W</a:t>
            </a:r>
            <a:endParaRPr>
              <a:solidFill>
                <a:schemeClr val="accent5"/>
              </a:solidFill>
              <a:latin typeface="Fira Sans SemiBold"/>
              <a:ea typeface="Fira Sans SemiBold"/>
              <a:cs typeface="Fira Sans SemiBold"/>
              <a:sym typeface="Fira Sans SemiBold"/>
            </a:endParaRPr>
          </a:p>
        </p:txBody>
      </p:sp>
      <p:pic>
        <p:nvPicPr>
          <p:cNvPr id="370" name="Google Shape;370;p39"/>
          <p:cNvPicPr preferRelativeResize="0"/>
          <p:nvPr/>
        </p:nvPicPr>
        <p:blipFill>
          <a:blip r:embed="rId3">
            <a:alphaModFix/>
          </a:blip>
          <a:stretch>
            <a:fillRect/>
          </a:stretch>
        </p:blipFill>
        <p:spPr>
          <a:xfrm>
            <a:off x="507300" y="2243150"/>
            <a:ext cx="1333177" cy="572700"/>
          </a:xfrm>
          <a:prstGeom prst="rect">
            <a:avLst/>
          </a:prstGeom>
          <a:noFill/>
          <a:ln>
            <a:noFill/>
          </a:ln>
        </p:spPr>
      </p:pic>
      <p:pic>
        <p:nvPicPr>
          <p:cNvPr id="371" name="Google Shape;371;p39"/>
          <p:cNvPicPr preferRelativeResize="0"/>
          <p:nvPr/>
        </p:nvPicPr>
        <p:blipFill>
          <a:blip r:embed="rId4">
            <a:alphaModFix/>
          </a:blip>
          <a:stretch>
            <a:fillRect/>
          </a:stretch>
        </p:blipFill>
        <p:spPr>
          <a:xfrm>
            <a:off x="2759688" y="1176338"/>
            <a:ext cx="5993776" cy="279082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40"/>
          <p:cNvSpPr txBox="1"/>
          <p:nvPr>
            <p:ph type="title"/>
          </p:nvPr>
        </p:nvSpPr>
        <p:spPr>
          <a:xfrm>
            <a:off x="311700" y="2640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400"/>
              <a:t>¿Cuál es la productividad monetaria por trabajador</a:t>
            </a:r>
            <a:endParaRPr sz="2400"/>
          </a:p>
        </p:txBody>
      </p:sp>
      <p:sp>
        <p:nvSpPr>
          <p:cNvPr id="377" name="Google Shape;377;p40"/>
          <p:cNvSpPr txBox="1"/>
          <p:nvPr>
            <p:ph idx="1" type="body"/>
          </p:nvPr>
        </p:nvSpPr>
        <p:spPr>
          <a:xfrm>
            <a:off x="368850" y="988250"/>
            <a:ext cx="2748300" cy="377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accent5"/>
                </a:solidFill>
                <a:latin typeface="Fira Sans SemiBold"/>
                <a:ea typeface="Fira Sans SemiBold"/>
                <a:cs typeface="Fira Sans SemiBold"/>
                <a:sym typeface="Fira Sans SemiBold"/>
              </a:rPr>
              <a:t>Dado el </a:t>
            </a:r>
            <a:r>
              <a:rPr lang="en" sz="1700">
                <a:solidFill>
                  <a:schemeClr val="accent5"/>
                </a:solidFill>
                <a:latin typeface="Fira Sans SemiBold"/>
                <a:ea typeface="Fira Sans SemiBold"/>
                <a:cs typeface="Fira Sans SemiBold"/>
                <a:sym typeface="Fira Sans SemiBold"/>
              </a:rPr>
              <a:t>Salario crítico (ŵ) </a:t>
            </a:r>
            <a:endParaRPr sz="1700">
              <a:solidFill>
                <a:schemeClr val="accent5"/>
              </a:solidFill>
              <a:latin typeface="Fira Sans SemiBold"/>
              <a:ea typeface="Fira Sans SemiBold"/>
              <a:cs typeface="Fira Sans SemiBold"/>
              <a:sym typeface="Fira Sans SemiBold"/>
            </a:endParaRPr>
          </a:p>
          <a:p>
            <a:pPr indent="0" lvl="0" marL="0" rtl="0" algn="l">
              <a:spcBef>
                <a:spcPts val="1200"/>
              </a:spcBef>
              <a:spcAft>
                <a:spcPts val="0"/>
              </a:spcAft>
              <a:buNone/>
            </a:pPr>
            <a:r>
              <a:rPr lang="en" sz="1700">
                <a:solidFill>
                  <a:schemeClr val="accent5"/>
                </a:solidFill>
                <a:latin typeface="Fira Sans SemiBold"/>
                <a:ea typeface="Fira Sans SemiBold"/>
                <a:cs typeface="Fira Sans SemiBold"/>
                <a:sym typeface="Fira Sans SemiBold"/>
              </a:rPr>
              <a:t> la Ganancia de cada empresa (𝜇):</a:t>
            </a:r>
            <a:endParaRPr sz="1700">
              <a:solidFill>
                <a:schemeClr val="accent5"/>
              </a:solidFill>
              <a:latin typeface="Fira Sans SemiBold"/>
              <a:ea typeface="Fira Sans SemiBold"/>
              <a:cs typeface="Fira Sans SemiBold"/>
              <a:sym typeface="Fira Sans SemiBold"/>
            </a:endParaRPr>
          </a:p>
          <a:p>
            <a:pPr indent="0" lvl="0" marL="0" rtl="0" algn="l">
              <a:spcBef>
                <a:spcPts val="1200"/>
              </a:spcBef>
              <a:spcAft>
                <a:spcPts val="0"/>
              </a:spcAft>
              <a:buNone/>
            </a:pPr>
            <a:r>
              <a:t/>
            </a:r>
            <a:endParaRPr sz="1700">
              <a:solidFill>
                <a:schemeClr val="accent5"/>
              </a:solidFill>
              <a:latin typeface="Fira Sans SemiBold"/>
              <a:ea typeface="Fira Sans SemiBold"/>
              <a:cs typeface="Fira Sans SemiBold"/>
              <a:sym typeface="Fira Sans SemiBold"/>
            </a:endParaRPr>
          </a:p>
          <a:p>
            <a:pPr indent="0" lvl="0" marL="0" rtl="0" algn="l">
              <a:spcBef>
                <a:spcPts val="1200"/>
              </a:spcBef>
              <a:spcAft>
                <a:spcPts val="0"/>
              </a:spcAft>
              <a:buNone/>
            </a:pPr>
            <a:r>
              <a:rPr lang="en" sz="1700">
                <a:solidFill>
                  <a:schemeClr val="accent5"/>
                </a:solidFill>
                <a:latin typeface="Fira Sans SemiBold"/>
                <a:ea typeface="Fira Sans SemiBold"/>
                <a:cs typeface="Fira Sans SemiBold"/>
                <a:sym typeface="Fira Sans SemiBold"/>
              </a:rPr>
              <a:t>Ejem.  cada trabajador en Agricultura produce 0,68 unidades monetarias por hora en el 2019 y 2020</a:t>
            </a:r>
            <a:endParaRPr sz="1700">
              <a:solidFill>
                <a:schemeClr val="accent5"/>
              </a:solidFill>
              <a:latin typeface="Fira Sans SemiBold"/>
              <a:ea typeface="Fira Sans SemiBold"/>
              <a:cs typeface="Fira Sans SemiBold"/>
              <a:sym typeface="Fira Sans SemiBold"/>
            </a:endParaRPr>
          </a:p>
          <a:p>
            <a:pPr indent="0" lvl="0" marL="0" rtl="0" algn="l">
              <a:spcBef>
                <a:spcPts val="1200"/>
              </a:spcBef>
              <a:spcAft>
                <a:spcPts val="0"/>
              </a:spcAft>
              <a:buNone/>
            </a:pPr>
            <a:r>
              <a:t/>
            </a:r>
            <a:endParaRPr sz="1700">
              <a:solidFill>
                <a:schemeClr val="accent5"/>
              </a:solidFill>
              <a:latin typeface="Fira Sans SemiBold"/>
              <a:ea typeface="Fira Sans SemiBold"/>
              <a:cs typeface="Fira Sans SemiBold"/>
              <a:sym typeface="Fira Sans SemiBold"/>
            </a:endParaRPr>
          </a:p>
          <a:p>
            <a:pPr indent="0" lvl="0" marL="0" rtl="0" algn="l">
              <a:spcBef>
                <a:spcPts val="1200"/>
              </a:spcBef>
              <a:spcAft>
                <a:spcPts val="0"/>
              </a:spcAft>
              <a:buNone/>
            </a:pPr>
            <a:r>
              <a:t/>
            </a:r>
            <a:endParaRPr sz="1700">
              <a:solidFill>
                <a:schemeClr val="accent5"/>
              </a:solidFill>
              <a:latin typeface="Fira Sans SemiBold"/>
              <a:ea typeface="Fira Sans SemiBold"/>
              <a:cs typeface="Fira Sans SemiBold"/>
              <a:sym typeface="Fira Sans SemiBold"/>
            </a:endParaRPr>
          </a:p>
          <a:p>
            <a:pPr indent="0" lvl="0" marL="0" rtl="0" algn="l">
              <a:spcBef>
                <a:spcPts val="1200"/>
              </a:spcBef>
              <a:spcAft>
                <a:spcPts val="0"/>
              </a:spcAft>
              <a:buNone/>
            </a:pPr>
            <a:r>
              <a:t/>
            </a:r>
            <a:endParaRPr sz="1700">
              <a:solidFill>
                <a:schemeClr val="accent5"/>
              </a:solidFill>
              <a:latin typeface="Fira Sans SemiBold"/>
              <a:ea typeface="Fira Sans SemiBold"/>
              <a:cs typeface="Fira Sans SemiBold"/>
              <a:sym typeface="Fira Sans SemiBold"/>
            </a:endParaRPr>
          </a:p>
          <a:p>
            <a:pPr indent="0" lvl="0" marL="0" rtl="0" algn="l">
              <a:spcBef>
                <a:spcPts val="1200"/>
              </a:spcBef>
              <a:spcAft>
                <a:spcPts val="0"/>
              </a:spcAft>
              <a:buNone/>
            </a:pPr>
            <a:r>
              <a:t/>
            </a:r>
            <a:endParaRPr sz="1700">
              <a:solidFill>
                <a:schemeClr val="accent5"/>
              </a:solidFill>
              <a:latin typeface="Fira Sans SemiBold"/>
              <a:ea typeface="Fira Sans SemiBold"/>
              <a:cs typeface="Fira Sans SemiBold"/>
              <a:sym typeface="Fira Sans SemiBold"/>
            </a:endParaRPr>
          </a:p>
          <a:p>
            <a:pPr indent="0" lvl="0" marL="0" rtl="0" algn="l">
              <a:spcBef>
                <a:spcPts val="1200"/>
              </a:spcBef>
              <a:spcAft>
                <a:spcPts val="0"/>
              </a:spcAft>
              <a:buNone/>
            </a:pPr>
            <a:r>
              <a:t/>
            </a:r>
            <a:endParaRPr sz="1700">
              <a:solidFill>
                <a:schemeClr val="accent5"/>
              </a:solidFill>
              <a:latin typeface="Fira Sans SemiBold"/>
              <a:ea typeface="Fira Sans SemiBold"/>
              <a:cs typeface="Fira Sans SemiBold"/>
              <a:sym typeface="Fira Sans SemiBold"/>
            </a:endParaRPr>
          </a:p>
          <a:p>
            <a:pPr indent="0" lvl="0" marL="0" rtl="0" algn="l">
              <a:spcBef>
                <a:spcPts val="1200"/>
              </a:spcBef>
              <a:spcAft>
                <a:spcPts val="1200"/>
              </a:spcAft>
              <a:buNone/>
            </a:pPr>
            <a:r>
              <a:t/>
            </a:r>
            <a:endParaRPr sz="1700">
              <a:solidFill>
                <a:schemeClr val="accent5"/>
              </a:solidFill>
              <a:latin typeface="Fira Sans SemiBold"/>
              <a:ea typeface="Fira Sans SemiBold"/>
              <a:cs typeface="Fira Sans SemiBold"/>
              <a:sym typeface="Fira Sans SemiBold"/>
            </a:endParaRPr>
          </a:p>
        </p:txBody>
      </p:sp>
      <p:pic>
        <p:nvPicPr>
          <p:cNvPr id="378" name="Google Shape;378;p40"/>
          <p:cNvPicPr preferRelativeResize="0"/>
          <p:nvPr/>
        </p:nvPicPr>
        <p:blipFill>
          <a:blip r:embed="rId3">
            <a:alphaModFix/>
          </a:blip>
          <a:stretch>
            <a:fillRect/>
          </a:stretch>
        </p:blipFill>
        <p:spPr>
          <a:xfrm>
            <a:off x="5140875" y="3819525"/>
            <a:ext cx="2352675" cy="866775"/>
          </a:xfrm>
          <a:prstGeom prst="rect">
            <a:avLst/>
          </a:prstGeom>
          <a:noFill/>
          <a:ln>
            <a:noFill/>
          </a:ln>
        </p:spPr>
      </p:pic>
      <p:pic>
        <p:nvPicPr>
          <p:cNvPr id="379" name="Google Shape;379;p40"/>
          <p:cNvPicPr preferRelativeResize="0"/>
          <p:nvPr/>
        </p:nvPicPr>
        <p:blipFill rotWithShape="1">
          <a:blip r:embed="rId4">
            <a:alphaModFix/>
          </a:blip>
          <a:srcRect b="0" l="0" r="5944" t="0"/>
          <a:stretch/>
        </p:blipFill>
        <p:spPr>
          <a:xfrm>
            <a:off x="3474000" y="1130125"/>
            <a:ext cx="5567775" cy="2576200"/>
          </a:xfrm>
          <a:prstGeom prst="rect">
            <a:avLst/>
          </a:prstGeom>
          <a:noFill/>
          <a:ln>
            <a:noFill/>
          </a:ln>
        </p:spPr>
      </p:pic>
      <p:sp>
        <p:nvSpPr>
          <p:cNvPr id="380" name="Google Shape;380;p40"/>
          <p:cNvSpPr txBox="1"/>
          <p:nvPr/>
        </p:nvSpPr>
        <p:spPr>
          <a:xfrm>
            <a:off x="201825" y="2817500"/>
            <a:ext cx="3272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41"/>
          <p:cNvSpPr txBox="1"/>
          <p:nvPr>
            <p:ph type="title"/>
          </p:nvPr>
        </p:nvSpPr>
        <p:spPr>
          <a:xfrm>
            <a:off x="311700" y="2354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¿Qué significa esto en la realidad?</a:t>
            </a:r>
            <a:endParaRPr sz="2500"/>
          </a:p>
        </p:txBody>
      </p:sp>
      <p:sp>
        <p:nvSpPr>
          <p:cNvPr id="386" name="Google Shape;386;p41"/>
          <p:cNvSpPr txBox="1"/>
          <p:nvPr>
            <p:ph idx="1" type="body"/>
          </p:nvPr>
        </p:nvSpPr>
        <p:spPr>
          <a:xfrm>
            <a:off x="311700" y="877575"/>
            <a:ext cx="2777100" cy="40290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Que en el año 2020, por cada unidad de producto </a:t>
            </a:r>
            <a:r>
              <a:rPr lang="en">
                <a:solidFill>
                  <a:schemeClr val="accent5"/>
                </a:solidFill>
                <a:latin typeface="Fira Sans SemiBold"/>
                <a:ea typeface="Fira Sans SemiBold"/>
                <a:cs typeface="Fira Sans SemiBold"/>
                <a:sym typeface="Fira Sans SemiBold"/>
              </a:rPr>
              <a:t>agrícola</a:t>
            </a:r>
            <a:r>
              <a:rPr lang="en">
                <a:solidFill>
                  <a:schemeClr val="accent5"/>
                </a:solidFill>
                <a:latin typeface="Fira Sans SemiBold"/>
                <a:ea typeface="Fira Sans SemiBold"/>
                <a:cs typeface="Fira Sans SemiBold"/>
                <a:sym typeface="Fira Sans SemiBold"/>
              </a:rPr>
              <a:t> vendida a 2.606,52 CRC</a:t>
            </a:r>
            <a:endParaRPr>
              <a:solidFill>
                <a:schemeClr val="accent5"/>
              </a:solidFill>
              <a:latin typeface="Fira Sans SemiBold"/>
              <a:ea typeface="Fira Sans SemiBold"/>
              <a:cs typeface="Fira Sans SemiBold"/>
              <a:sym typeface="Fira Sans SemiBold"/>
            </a:endParaRPr>
          </a:p>
          <a:p>
            <a:pPr indent="-342900" lvl="0" marL="457200" rtl="0" algn="l">
              <a:spcBef>
                <a:spcPts val="120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134,36 CRC fueron ganancia de la empresa</a:t>
            </a:r>
            <a:endParaRPr>
              <a:solidFill>
                <a:schemeClr val="accent5"/>
              </a:solidFill>
              <a:latin typeface="Fira Sans SemiBold"/>
              <a:ea typeface="Fira Sans SemiBold"/>
              <a:cs typeface="Fira Sans SemiBold"/>
              <a:sym typeface="Fira Sans SemiBold"/>
            </a:endParaRPr>
          </a:p>
          <a:p>
            <a:pPr indent="-342900" lvl="0" marL="457200" rtl="0" algn="l">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2.472,17 CRC representó la proporción del salario del trabajador</a:t>
            </a:r>
            <a:endParaRPr>
              <a:solidFill>
                <a:schemeClr val="accent5"/>
              </a:solidFill>
              <a:latin typeface="Fira Sans SemiBold"/>
              <a:ea typeface="Fira Sans SemiBold"/>
              <a:cs typeface="Fira Sans SemiBold"/>
              <a:sym typeface="Fira Sans SemiBold"/>
            </a:endParaRPr>
          </a:p>
        </p:txBody>
      </p:sp>
      <p:pic>
        <p:nvPicPr>
          <p:cNvPr id="387" name="Google Shape;387;p41"/>
          <p:cNvPicPr preferRelativeResize="0"/>
          <p:nvPr/>
        </p:nvPicPr>
        <p:blipFill>
          <a:blip r:embed="rId3">
            <a:alphaModFix/>
          </a:blip>
          <a:stretch>
            <a:fillRect/>
          </a:stretch>
        </p:blipFill>
        <p:spPr>
          <a:xfrm>
            <a:off x="3193423" y="939925"/>
            <a:ext cx="5941075" cy="2654050"/>
          </a:xfrm>
          <a:prstGeom prst="rect">
            <a:avLst/>
          </a:prstGeom>
          <a:noFill/>
          <a:ln>
            <a:noFill/>
          </a:ln>
        </p:spPr>
      </p:pic>
      <p:sp>
        <p:nvSpPr>
          <p:cNvPr id="388" name="Google Shape;388;p41"/>
          <p:cNvSpPr txBox="1"/>
          <p:nvPr/>
        </p:nvSpPr>
        <p:spPr>
          <a:xfrm>
            <a:off x="3545850" y="3918575"/>
            <a:ext cx="4943400" cy="615600"/>
          </a:xfrm>
          <a:prstGeom prst="rect">
            <a:avLst/>
          </a:prstGeom>
          <a:solidFill>
            <a:srgbClr val="FFFF00"/>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La proporción del salario del trabajador = Costo Marginal Monetario (CM)</a:t>
            </a:r>
            <a:endParaRPr>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5"/>
          <p:cNvSpPr txBox="1"/>
          <p:nvPr>
            <p:ph idx="1" type="body"/>
          </p:nvPr>
        </p:nvSpPr>
        <p:spPr>
          <a:xfrm>
            <a:off x="311700" y="890850"/>
            <a:ext cx="8520600" cy="3068400"/>
          </a:xfrm>
          <a:prstGeom prst="rect">
            <a:avLst/>
          </a:prstGeom>
          <a:noFill/>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p>
            <a:pPr indent="-368300" lvl="0" marL="457200" rtl="0" algn="l">
              <a:lnSpc>
                <a:spcPct val="150000"/>
              </a:lnSpc>
              <a:spcBef>
                <a:spcPts val="0"/>
              </a:spcBef>
              <a:spcAft>
                <a:spcPts val="0"/>
              </a:spcAft>
              <a:buClr>
                <a:schemeClr val="accent5"/>
              </a:buClr>
              <a:buSzPts val="2200"/>
              <a:buFont typeface="Fira Sans SemiBold"/>
              <a:buChar char="●"/>
            </a:pPr>
            <a:r>
              <a:rPr lang="en" sz="2200">
                <a:solidFill>
                  <a:schemeClr val="accent5"/>
                </a:solidFill>
                <a:latin typeface="Fira Sans SemiBold"/>
                <a:ea typeface="Fira Sans SemiBold"/>
                <a:cs typeface="Fira Sans SemiBold"/>
                <a:sym typeface="Fira Sans SemiBold"/>
              </a:rPr>
              <a:t>La crisis económica causada por la enfermedad de la Covid-19 </a:t>
            </a:r>
            <a:endParaRPr sz="2200">
              <a:solidFill>
                <a:schemeClr val="accent5"/>
              </a:solidFill>
              <a:latin typeface="Fira Sans SemiBold"/>
              <a:ea typeface="Fira Sans SemiBold"/>
              <a:cs typeface="Fira Sans SemiBold"/>
              <a:sym typeface="Fira Sans SemiBold"/>
            </a:endParaRPr>
          </a:p>
          <a:p>
            <a:pPr indent="-368300" lvl="0" marL="457200" rtl="0" algn="l">
              <a:lnSpc>
                <a:spcPct val="150000"/>
              </a:lnSpc>
              <a:spcBef>
                <a:spcPts val="0"/>
              </a:spcBef>
              <a:spcAft>
                <a:spcPts val="0"/>
              </a:spcAft>
              <a:buClr>
                <a:schemeClr val="accent5"/>
              </a:buClr>
              <a:buSzPts val="2200"/>
              <a:buFont typeface="Fira Sans SemiBold"/>
              <a:buChar char="●"/>
            </a:pPr>
            <a:r>
              <a:rPr lang="en" sz="2200">
                <a:solidFill>
                  <a:schemeClr val="accent5"/>
                </a:solidFill>
                <a:latin typeface="Fira Sans SemiBold"/>
                <a:ea typeface="Fira Sans SemiBold"/>
                <a:cs typeface="Fira Sans SemiBold"/>
                <a:sym typeface="Fira Sans SemiBold"/>
              </a:rPr>
              <a:t>Caída de producción e ingresos de los hogares en Costa Rica (CR)</a:t>
            </a:r>
            <a:endParaRPr sz="2200">
              <a:solidFill>
                <a:schemeClr val="accent5"/>
              </a:solidFill>
              <a:latin typeface="Fira Sans SemiBold"/>
              <a:ea typeface="Fira Sans SemiBold"/>
              <a:cs typeface="Fira Sans SemiBold"/>
              <a:sym typeface="Fira Sans SemiBold"/>
            </a:endParaRPr>
          </a:p>
          <a:p>
            <a:pPr indent="-368300" lvl="0" marL="457200" rtl="0" algn="l">
              <a:lnSpc>
                <a:spcPct val="150000"/>
              </a:lnSpc>
              <a:spcBef>
                <a:spcPts val="0"/>
              </a:spcBef>
              <a:spcAft>
                <a:spcPts val="0"/>
              </a:spcAft>
              <a:buClr>
                <a:schemeClr val="accent5"/>
              </a:buClr>
              <a:buSzPts val="2200"/>
              <a:buFont typeface="Fira Sans SemiBold"/>
              <a:buChar char="●"/>
            </a:pPr>
            <a:r>
              <a:rPr lang="en" sz="2200">
                <a:solidFill>
                  <a:schemeClr val="accent5"/>
                </a:solidFill>
                <a:latin typeface="Fira Sans SemiBold"/>
                <a:ea typeface="Fira Sans SemiBold"/>
                <a:cs typeface="Fira Sans SemiBold"/>
                <a:sym typeface="Fira Sans SemiBold"/>
              </a:rPr>
              <a:t>D</a:t>
            </a:r>
            <a:r>
              <a:rPr lang="en" sz="2200">
                <a:solidFill>
                  <a:schemeClr val="accent5"/>
                </a:solidFill>
                <a:latin typeface="Fira Sans SemiBold"/>
                <a:ea typeface="Fira Sans SemiBold"/>
                <a:cs typeface="Fira Sans SemiBold"/>
                <a:sym typeface="Fira Sans SemiBold"/>
              </a:rPr>
              <a:t>éficit fiscal: 5,24% (2016) y 8,34% (2020) </a:t>
            </a:r>
            <a:endParaRPr sz="2200">
              <a:solidFill>
                <a:schemeClr val="accent5"/>
              </a:solidFill>
              <a:latin typeface="Fira Sans SemiBold"/>
              <a:ea typeface="Fira Sans SemiBold"/>
              <a:cs typeface="Fira Sans SemiBold"/>
              <a:sym typeface="Fira Sans SemiBold"/>
            </a:endParaRPr>
          </a:p>
          <a:p>
            <a:pPr indent="-368300" lvl="0" marL="457200" rtl="0" algn="l">
              <a:lnSpc>
                <a:spcPct val="150000"/>
              </a:lnSpc>
              <a:spcBef>
                <a:spcPts val="0"/>
              </a:spcBef>
              <a:spcAft>
                <a:spcPts val="0"/>
              </a:spcAft>
              <a:buClr>
                <a:schemeClr val="accent5"/>
              </a:buClr>
              <a:buSzPts val="2200"/>
              <a:buFont typeface="Fira Sans SemiBold"/>
              <a:buChar char="●"/>
            </a:pPr>
            <a:r>
              <a:rPr lang="en" sz="2200">
                <a:solidFill>
                  <a:schemeClr val="accent5"/>
                </a:solidFill>
                <a:latin typeface="Fira Sans SemiBold"/>
                <a:ea typeface="Fira Sans SemiBold"/>
                <a:cs typeface="Fira Sans SemiBold"/>
                <a:sym typeface="Fira Sans SemiBold"/>
              </a:rPr>
              <a:t>Desempleo: 12% (2019) y 18,69% (2020) </a:t>
            </a:r>
            <a:endParaRPr sz="2200">
              <a:solidFill>
                <a:schemeClr val="accent5"/>
              </a:solidFill>
              <a:latin typeface="Fira Sans SemiBold"/>
              <a:ea typeface="Fira Sans SemiBold"/>
              <a:cs typeface="Fira Sans SemiBold"/>
              <a:sym typeface="Fira Sans SemiBold"/>
            </a:endParaRPr>
          </a:p>
          <a:p>
            <a:pPr indent="-368300" lvl="0" marL="457200" rtl="0" algn="l">
              <a:lnSpc>
                <a:spcPct val="150000"/>
              </a:lnSpc>
              <a:spcBef>
                <a:spcPts val="0"/>
              </a:spcBef>
              <a:spcAft>
                <a:spcPts val="0"/>
              </a:spcAft>
              <a:buClr>
                <a:schemeClr val="accent5"/>
              </a:buClr>
              <a:buSzPts val="2200"/>
              <a:buFont typeface="Fira Sans SemiBold"/>
              <a:buChar char="●"/>
            </a:pPr>
            <a:r>
              <a:rPr lang="en" sz="2200">
                <a:solidFill>
                  <a:schemeClr val="accent5"/>
                </a:solidFill>
                <a:latin typeface="Fira Sans SemiBold"/>
                <a:ea typeface="Fira Sans SemiBold"/>
                <a:cs typeface="Fira Sans SemiBold"/>
                <a:sym typeface="Fira Sans SemiBold"/>
              </a:rPr>
              <a:t>Pobreza: 26,2% (2020) y tendencia del 20% desde los 2000</a:t>
            </a:r>
            <a:endParaRPr sz="2200">
              <a:solidFill>
                <a:schemeClr val="accent5"/>
              </a:solidFill>
              <a:latin typeface="Fira Sans SemiBold"/>
              <a:ea typeface="Fira Sans SemiBold"/>
              <a:cs typeface="Fira Sans SemiBold"/>
              <a:sym typeface="Fira Sans SemiBold"/>
            </a:endParaRPr>
          </a:p>
        </p:txBody>
      </p:sp>
      <p:sp>
        <p:nvSpPr>
          <p:cNvPr id="206" name="Google Shape;206;p15"/>
          <p:cNvSpPr txBox="1"/>
          <p:nvPr>
            <p:ph type="title"/>
          </p:nvPr>
        </p:nvSpPr>
        <p:spPr>
          <a:xfrm>
            <a:off x="311700" y="146700"/>
            <a:ext cx="3996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Hechos relevantes</a:t>
            </a:r>
            <a:endParaRPr sz="2500"/>
          </a:p>
        </p:txBody>
      </p:sp>
      <p:sp>
        <p:nvSpPr>
          <p:cNvPr id="207" name="Google Shape;207;p15"/>
          <p:cNvSpPr txBox="1"/>
          <p:nvPr/>
        </p:nvSpPr>
        <p:spPr>
          <a:xfrm>
            <a:off x="7279650" y="41925"/>
            <a:ext cx="18642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latin typeface="Fira Sans SemiBold"/>
                <a:ea typeface="Fira Sans SemiBold"/>
                <a:cs typeface="Fira Sans SemiBold"/>
                <a:sym typeface="Fira Sans SemiBold"/>
              </a:rPr>
              <a:t>Ariel Calderon González-Abril 2022 </a:t>
            </a:r>
            <a:endParaRPr sz="800">
              <a:latin typeface="Fira Sans SemiBold"/>
              <a:ea typeface="Fira Sans SemiBold"/>
              <a:cs typeface="Fira Sans SemiBold"/>
              <a:sym typeface="Fira Sans SemiBo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42"/>
          <p:cNvSpPr txBox="1"/>
          <p:nvPr>
            <p:ph type="title"/>
          </p:nvPr>
        </p:nvSpPr>
        <p:spPr>
          <a:xfrm>
            <a:off x="311700" y="1783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¿Cómo se calcula el SS?</a:t>
            </a:r>
            <a:endParaRPr sz="2500"/>
          </a:p>
        </p:txBody>
      </p:sp>
      <p:sp>
        <p:nvSpPr>
          <p:cNvPr id="394" name="Google Shape;394;p42"/>
          <p:cNvSpPr txBox="1"/>
          <p:nvPr>
            <p:ph idx="1" type="body"/>
          </p:nvPr>
        </p:nvSpPr>
        <p:spPr>
          <a:xfrm>
            <a:off x="311700" y="906150"/>
            <a:ext cx="3615000" cy="3662700"/>
          </a:xfrm>
          <a:prstGeom prst="rect">
            <a:avLst/>
          </a:prstGeom>
          <a:noFill/>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en" sz="1700">
                <a:solidFill>
                  <a:schemeClr val="accent5"/>
                </a:solidFill>
                <a:latin typeface="Fira Sans SemiBold"/>
                <a:ea typeface="Fira Sans SemiBold"/>
                <a:cs typeface="Fira Sans SemiBold"/>
                <a:sym typeface="Fira Sans SemiBold"/>
              </a:rPr>
              <a:t>Hay que determinar la distancia t. </a:t>
            </a:r>
            <a:endParaRPr sz="1700">
              <a:solidFill>
                <a:schemeClr val="accent5"/>
              </a:solidFill>
              <a:latin typeface="Fira Sans SemiBold"/>
              <a:ea typeface="Fira Sans SemiBold"/>
              <a:cs typeface="Fira Sans SemiBold"/>
              <a:sym typeface="Fira Sans SemiBold"/>
            </a:endParaRPr>
          </a:p>
          <a:p>
            <a:pPr indent="0" lvl="0" marL="0" rtl="0" algn="l">
              <a:lnSpc>
                <a:spcPct val="150000"/>
              </a:lnSpc>
              <a:spcBef>
                <a:spcPts val="1200"/>
              </a:spcBef>
              <a:spcAft>
                <a:spcPts val="0"/>
              </a:spcAft>
              <a:buNone/>
            </a:pPr>
            <a:r>
              <a:rPr lang="en" sz="1700">
                <a:solidFill>
                  <a:schemeClr val="accent5"/>
                </a:solidFill>
                <a:latin typeface="Fira Sans SemiBold"/>
                <a:ea typeface="Fira Sans SemiBold"/>
                <a:cs typeface="Fira Sans SemiBold"/>
                <a:sym typeface="Fira Sans SemiBold"/>
              </a:rPr>
              <a:t>Es la diferencia entre el costo marginal monetario meta (la meta a alcanzar) y el costo marginal monetario actual</a:t>
            </a:r>
            <a:endParaRPr sz="1700">
              <a:solidFill>
                <a:schemeClr val="accent5"/>
              </a:solidFill>
              <a:latin typeface="Fira Sans SemiBold"/>
              <a:ea typeface="Fira Sans SemiBold"/>
              <a:cs typeface="Fira Sans SemiBold"/>
              <a:sym typeface="Fira Sans SemiBold"/>
            </a:endParaRPr>
          </a:p>
          <a:p>
            <a:pPr indent="0" lvl="0" marL="0" rtl="0" algn="l">
              <a:lnSpc>
                <a:spcPct val="150000"/>
              </a:lnSpc>
              <a:spcBef>
                <a:spcPts val="1200"/>
              </a:spcBef>
              <a:spcAft>
                <a:spcPts val="0"/>
              </a:spcAft>
              <a:buNone/>
            </a:pPr>
            <a:r>
              <a:t/>
            </a:r>
            <a:endParaRPr sz="1700">
              <a:solidFill>
                <a:schemeClr val="accent5"/>
              </a:solidFill>
              <a:latin typeface="Fira Sans SemiBold"/>
              <a:ea typeface="Fira Sans SemiBold"/>
              <a:cs typeface="Fira Sans SemiBold"/>
              <a:sym typeface="Fira Sans SemiBold"/>
            </a:endParaRPr>
          </a:p>
          <a:p>
            <a:pPr indent="0" lvl="0" marL="0" rtl="0" algn="l">
              <a:lnSpc>
                <a:spcPct val="150000"/>
              </a:lnSpc>
              <a:spcBef>
                <a:spcPts val="1200"/>
              </a:spcBef>
              <a:spcAft>
                <a:spcPts val="1200"/>
              </a:spcAft>
              <a:buNone/>
            </a:pPr>
            <a:r>
              <a:rPr lang="en" sz="1700">
                <a:solidFill>
                  <a:schemeClr val="accent5"/>
                </a:solidFill>
                <a:latin typeface="Fira Sans SemiBold"/>
                <a:ea typeface="Fira Sans SemiBold"/>
                <a:cs typeface="Fira Sans SemiBold"/>
                <a:sym typeface="Fira Sans SemiBold"/>
              </a:rPr>
              <a:t>(7) t= CM</a:t>
            </a:r>
            <a:r>
              <a:rPr baseline="-25000" lang="en" sz="1700">
                <a:solidFill>
                  <a:schemeClr val="accent5"/>
                </a:solidFill>
                <a:latin typeface="Fira Sans SemiBold"/>
                <a:ea typeface="Fira Sans SemiBold"/>
                <a:cs typeface="Fira Sans SemiBold"/>
                <a:sym typeface="Fira Sans SemiBold"/>
              </a:rPr>
              <a:t>2 </a:t>
            </a:r>
            <a:r>
              <a:rPr lang="en" sz="1700">
                <a:solidFill>
                  <a:schemeClr val="accent5"/>
                </a:solidFill>
                <a:latin typeface="Fira Sans SemiBold"/>
                <a:ea typeface="Fira Sans SemiBold"/>
                <a:cs typeface="Fira Sans SemiBold"/>
                <a:sym typeface="Fira Sans SemiBold"/>
              </a:rPr>
              <a:t>- CM</a:t>
            </a:r>
            <a:r>
              <a:rPr baseline="-25000" lang="en" sz="1700">
                <a:solidFill>
                  <a:schemeClr val="accent5"/>
                </a:solidFill>
                <a:latin typeface="Fira Sans SemiBold"/>
                <a:ea typeface="Fira Sans SemiBold"/>
                <a:cs typeface="Fira Sans SemiBold"/>
                <a:sym typeface="Fira Sans SemiBold"/>
              </a:rPr>
              <a:t>1</a:t>
            </a:r>
            <a:r>
              <a:rPr lang="en" sz="1700">
                <a:solidFill>
                  <a:schemeClr val="accent5"/>
                </a:solidFill>
                <a:latin typeface="Fira Sans SemiBold"/>
                <a:ea typeface="Fira Sans SemiBold"/>
                <a:cs typeface="Fira Sans SemiBold"/>
                <a:sym typeface="Fira Sans SemiBold"/>
              </a:rPr>
              <a:t> </a:t>
            </a:r>
            <a:endParaRPr sz="1700">
              <a:solidFill>
                <a:schemeClr val="accent5"/>
              </a:solidFill>
              <a:latin typeface="Fira Sans SemiBold"/>
              <a:ea typeface="Fira Sans SemiBold"/>
              <a:cs typeface="Fira Sans SemiBold"/>
              <a:sym typeface="Fira Sans SemiBold"/>
            </a:endParaRPr>
          </a:p>
        </p:txBody>
      </p:sp>
      <p:pic>
        <p:nvPicPr>
          <p:cNvPr id="395" name="Google Shape;395;p42"/>
          <p:cNvPicPr preferRelativeResize="0"/>
          <p:nvPr/>
        </p:nvPicPr>
        <p:blipFill rotWithShape="1">
          <a:blip r:embed="rId3">
            <a:alphaModFix/>
          </a:blip>
          <a:srcRect b="21108" l="33724" r="35280" t="40338"/>
          <a:stretch/>
        </p:blipFill>
        <p:spPr>
          <a:xfrm>
            <a:off x="4222125" y="1301875"/>
            <a:ext cx="4248400" cy="2981125"/>
          </a:xfrm>
          <a:prstGeom prst="rect">
            <a:avLst/>
          </a:prstGeom>
          <a:noFill/>
          <a:ln cap="flat" cmpd="sng" w="12700">
            <a:solidFill>
              <a:srgbClr val="000000"/>
            </a:solidFill>
            <a:prstDash val="solid"/>
            <a:miter lim="8000"/>
            <a:headEnd len="sm" w="sm" type="none"/>
            <a:tailEnd len="sm" w="sm" type="none"/>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43"/>
          <p:cNvSpPr txBox="1"/>
          <p:nvPr>
            <p:ph type="title"/>
          </p:nvPr>
        </p:nvSpPr>
        <p:spPr>
          <a:xfrm>
            <a:off x="397425" y="1211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Pero antes…¿</a:t>
            </a:r>
            <a:r>
              <a:rPr lang="en" sz="2500"/>
              <a:t>cuántas</a:t>
            </a:r>
            <a:r>
              <a:rPr lang="en" sz="2500"/>
              <a:t> personas beneficiar? </a:t>
            </a:r>
            <a:endParaRPr sz="2500"/>
          </a:p>
        </p:txBody>
      </p:sp>
      <p:sp>
        <p:nvSpPr>
          <p:cNvPr id="401" name="Google Shape;401;p43"/>
          <p:cNvSpPr txBox="1"/>
          <p:nvPr>
            <p:ph idx="1" type="body"/>
          </p:nvPr>
        </p:nvSpPr>
        <p:spPr>
          <a:xfrm>
            <a:off x="359225" y="693875"/>
            <a:ext cx="7968300" cy="1924800"/>
          </a:xfrm>
          <a:prstGeom prst="rect">
            <a:avLst/>
          </a:prstGeom>
        </p:spPr>
        <p:txBody>
          <a:bodyPr anchorCtr="0" anchor="t" bIns="91425" lIns="91425" spcFirstLastPara="1" rIns="91425" wrap="square" tIns="91425">
            <a:normAutofit/>
          </a:bodyPr>
          <a:lstStyle/>
          <a:p>
            <a:pPr indent="0" lvl="0" marL="0" rtl="0" algn="just">
              <a:lnSpc>
                <a:spcPct val="140000"/>
              </a:lnSpc>
              <a:spcBef>
                <a:spcPts val="0"/>
              </a:spcBef>
              <a:spcAft>
                <a:spcPts val="0"/>
              </a:spcAft>
              <a:buNone/>
            </a:pPr>
            <a:r>
              <a:rPr lang="en" sz="1600">
                <a:solidFill>
                  <a:schemeClr val="accent5"/>
                </a:solidFill>
                <a:latin typeface="Fira Sans SemiBold"/>
                <a:ea typeface="Fira Sans SemiBold"/>
                <a:cs typeface="Fira Sans SemiBold"/>
                <a:sym typeface="Fira Sans SemiBold"/>
              </a:rPr>
              <a:t>Se </a:t>
            </a:r>
            <a:r>
              <a:rPr lang="en" sz="1600">
                <a:solidFill>
                  <a:schemeClr val="accent5"/>
                </a:solidFill>
                <a:latin typeface="Fira Sans SemiBold"/>
                <a:ea typeface="Fira Sans SemiBold"/>
                <a:cs typeface="Fira Sans SemiBold"/>
                <a:sym typeface="Fira Sans SemiBold"/>
              </a:rPr>
              <a:t>fijó la meta de </a:t>
            </a:r>
            <a:r>
              <a:rPr lang="en" sz="1600">
                <a:solidFill>
                  <a:schemeClr val="accent5"/>
                </a:solidFill>
                <a:latin typeface="Fira Sans SemiBold"/>
                <a:ea typeface="Fira Sans SemiBold"/>
                <a:cs typeface="Fira Sans SemiBold"/>
                <a:sym typeface="Fira Sans SemiBold"/>
              </a:rPr>
              <a:t>25% de reducción del desempleo (MRD) de las personas con secundaria incompleta o menos. </a:t>
            </a:r>
            <a:endParaRPr sz="1600">
              <a:solidFill>
                <a:schemeClr val="accent5"/>
              </a:solidFill>
              <a:latin typeface="Fira Sans SemiBold"/>
              <a:ea typeface="Fira Sans SemiBold"/>
              <a:cs typeface="Fira Sans SemiBold"/>
              <a:sym typeface="Fira Sans SemiBold"/>
            </a:endParaRPr>
          </a:p>
          <a:p>
            <a:pPr indent="0" lvl="0" marL="0" rtl="0" algn="just">
              <a:lnSpc>
                <a:spcPct val="140000"/>
              </a:lnSpc>
              <a:spcBef>
                <a:spcPts val="1200"/>
              </a:spcBef>
              <a:spcAft>
                <a:spcPts val="0"/>
              </a:spcAft>
              <a:buNone/>
            </a:pPr>
            <a:r>
              <a:rPr lang="en" sz="1600">
                <a:solidFill>
                  <a:schemeClr val="accent5"/>
                </a:solidFill>
                <a:latin typeface="Fira Sans SemiBold"/>
                <a:ea typeface="Fira Sans SemiBold"/>
                <a:cs typeface="Fira Sans SemiBold"/>
                <a:sym typeface="Fira Sans SemiBold"/>
              </a:rPr>
              <a:t>MRD (2019)=42.338 </a:t>
            </a:r>
            <a:endParaRPr sz="1600">
              <a:solidFill>
                <a:schemeClr val="accent5"/>
              </a:solidFill>
              <a:latin typeface="Fira Sans SemiBold"/>
              <a:ea typeface="Fira Sans SemiBold"/>
              <a:cs typeface="Fira Sans SemiBold"/>
              <a:sym typeface="Fira Sans SemiBold"/>
            </a:endParaRPr>
          </a:p>
          <a:p>
            <a:pPr indent="0" lvl="0" marL="0" rtl="0" algn="just">
              <a:lnSpc>
                <a:spcPct val="140000"/>
              </a:lnSpc>
              <a:spcBef>
                <a:spcPts val="1200"/>
              </a:spcBef>
              <a:spcAft>
                <a:spcPts val="1200"/>
              </a:spcAft>
              <a:buNone/>
            </a:pPr>
            <a:r>
              <a:rPr lang="en" sz="1600">
                <a:solidFill>
                  <a:schemeClr val="accent5"/>
                </a:solidFill>
                <a:latin typeface="Fira Sans SemiBold"/>
                <a:ea typeface="Fira Sans SemiBold"/>
                <a:cs typeface="Fira Sans SemiBold"/>
                <a:sym typeface="Fira Sans SemiBold"/>
              </a:rPr>
              <a:t>MRD (2020)=59.029 </a:t>
            </a:r>
            <a:endParaRPr sz="1600">
              <a:solidFill>
                <a:schemeClr val="accent5"/>
              </a:solidFill>
              <a:latin typeface="Fira Sans SemiBold"/>
              <a:ea typeface="Fira Sans SemiBold"/>
              <a:cs typeface="Fira Sans SemiBold"/>
              <a:sym typeface="Fira Sans SemiBold"/>
            </a:endParaRPr>
          </a:p>
        </p:txBody>
      </p:sp>
      <p:pic>
        <p:nvPicPr>
          <p:cNvPr id="402" name="Google Shape;402;p43"/>
          <p:cNvPicPr preferRelativeResize="0"/>
          <p:nvPr/>
        </p:nvPicPr>
        <p:blipFill>
          <a:blip r:embed="rId3">
            <a:alphaModFix/>
          </a:blip>
          <a:stretch>
            <a:fillRect/>
          </a:stretch>
        </p:blipFill>
        <p:spPr>
          <a:xfrm>
            <a:off x="2938550" y="1923350"/>
            <a:ext cx="5761233" cy="289155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44"/>
          <p:cNvSpPr txBox="1"/>
          <p:nvPr>
            <p:ph type="title"/>
          </p:nvPr>
        </p:nvSpPr>
        <p:spPr>
          <a:xfrm>
            <a:off x="311700" y="1878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¿Cómo afecta esto la producción? (A)</a:t>
            </a:r>
            <a:endParaRPr sz="2500"/>
          </a:p>
        </p:txBody>
      </p:sp>
      <p:sp>
        <p:nvSpPr>
          <p:cNvPr id="408" name="Google Shape;408;p44"/>
          <p:cNvSpPr txBox="1"/>
          <p:nvPr>
            <p:ph idx="1" type="body"/>
          </p:nvPr>
        </p:nvSpPr>
        <p:spPr>
          <a:xfrm>
            <a:off x="359325" y="760550"/>
            <a:ext cx="2595900" cy="3296400"/>
          </a:xfrm>
          <a:prstGeom prst="rect">
            <a:avLst/>
          </a:prstGeom>
        </p:spPr>
        <p:txBody>
          <a:bodyPr anchorCtr="0" anchor="t" bIns="91425" lIns="91425" spcFirstLastPara="1" rIns="91425" wrap="square" tIns="91425">
            <a:noAutofit/>
          </a:bodyPr>
          <a:lstStyle/>
          <a:p>
            <a:pPr indent="0" lvl="0" marL="0" rtl="0" algn="just">
              <a:lnSpc>
                <a:spcPct val="150000"/>
              </a:lnSpc>
              <a:spcBef>
                <a:spcPts val="0"/>
              </a:spcBef>
              <a:spcAft>
                <a:spcPts val="0"/>
              </a:spcAft>
              <a:buNone/>
            </a:pPr>
            <a:r>
              <a:rPr lang="en" sz="1100">
                <a:solidFill>
                  <a:schemeClr val="accent5"/>
                </a:solidFill>
                <a:latin typeface="Fira Sans SemiBold"/>
                <a:ea typeface="Fira Sans SemiBold"/>
                <a:cs typeface="Fira Sans SemiBold"/>
                <a:sym typeface="Fira Sans SemiBold"/>
              </a:rPr>
              <a:t>Como hay un aumento en el número de personas trabajando en el mismo sector</a:t>
            </a:r>
            <a:endParaRPr sz="11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1200"/>
              </a:spcBef>
              <a:spcAft>
                <a:spcPts val="0"/>
              </a:spcAft>
              <a:buNone/>
            </a:pPr>
            <a:r>
              <a:rPr lang="en" sz="1100">
                <a:solidFill>
                  <a:schemeClr val="accent5"/>
                </a:solidFill>
                <a:latin typeface="Fira Sans SemiBold"/>
                <a:ea typeface="Fira Sans SemiBold"/>
                <a:cs typeface="Fira Sans SemiBold"/>
                <a:sym typeface="Fira Sans SemiBold"/>
              </a:rPr>
              <a:t>Se asume aumento en la producción dado, donde: </a:t>
            </a:r>
            <a:endParaRPr sz="11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1200"/>
              </a:spcBef>
              <a:spcAft>
                <a:spcPts val="0"/>
              </a:spcAft>
              <a:buClr>
                <a:schemeClr val="dk1"/>
              </a:buClr>
              <a:buSzPts val="1100"/>
              <a:buFont typeface="Arial"/>
              <a:buNone/>
            </a:pPr>
            <a:r>
              <a:rPr lang="en" sz="1100">
                <a:solidFill>
                  <a:schemeClr val="accent5"/>
                </a:solidFill>
                <a:latin typeface="Fira Sans SemiBold"/>
                <a:ea typeface="Fira Sans SemiBold"/>
                <a:cs typeface="Fira Sans SemiBold"/>
                <a:sym typeface="Fira Sans SemiBold"/>
              </a:rPr>
              <a:t>TPM= Total de personas empleadas por rama de actividad meta</a:t>
            </a:r>
            <a:endParaRPr sz="11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Clr>
                <a:schemeClr val="dk1"/>
              </a:buClr>
              <a:buSzPts val="1100"/>
              <a:buFont typeface="Arial"/>
              <a:buNone/>
            </a:pPr>
            <a:r>
              <a:rPr lang="en" sz="1100">
                <a:solidFill>
                  <a:schemeClr val="accent5"/>
                </a:solidFill>
                <a:latin typeface="Fira Sans SemiBold"/>
                <a:ea typeface="Fira Sans SemiBold"/>
                <a:cs typeface="Fira Sans SemiBold"/>
                <a:sym typeface="Fira Sans SemiBold"/>
              </a:rPr>
              <a:t>TPE= Número de personas empleadas actualmente en cada rama de actividad</a:t>
            </a:r>
            <a:endParaRPr sz="11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None/>
            </a:pPr>
            <a:r>
              <a:rPr lang="en" sz="1100">
                <a:solidFill>
                  <a:schemeClr val="accent5"/>
                </a:solidFill>
                <a:latin typeface="Fira Sans SemiBold"/>
                <a:ea typeface="Fira Sans SemiBold"/>
                <a:cs typeface="Fira Sans SemiBold"/>
                <a:sym typeface="Fira Sans SemiBold"/>
              </a:rPr>
              <a:t>FAP= Factor de Aumento de producción</a:t>
            </a:r>
            <a:endParaRPr sz="1100">
              <a:solidFill>
                <a:schemeClr val="accent5"/>
              </a:solidFill>
              <a:latin typeface="Fira Sans SemiBold"/>
              <a:ea typeface="Fira Sans SemiBold"/>
              <a:cs typeface="Fira Sans SemiBold"/>
              <a:sym typeface="Fira Sans SemiBold"/>
            </a:endParaRPr>
          </a:p>
        </p:txBody>
      </p:sp>
      <p:pic>
        <p:nvPicPr>
          <p:cNvPr id="409" name="Google Shape;409;p44"/>
          <p:cNvPicPr preferRelativeResize="0"/>
          <p:nvPr/>
        </p:nvPicPr>
        <p:blipFill>
          <a:blip r:embed="rId3">
            <a:alphaModFix/>
          </a:blip>
          <a:stretch>
            <a:fillRect/>
          </a:stretch>
        </p:blipFill>
        <p:spPr>
          <a:xfrm>
            <a:off x="3060000" y="1170125"/>
            <a:ext cx="5931601" cy="2421425"/>
          </a:xfrm>
          <a:prstGeom prst="rect">
            <a:avLst/>
          </a:prstGeom>
          <a:noFill/>
          <a:ln>
            <a:noFill/>
          </a:ln>
        </p:spPr>
      </p:pic>
      <p:sp>
        <p:nvSpPr>
          <p:cNvPr id="410" name="Google Shape;410;p44"/>
          <p:cNvSpPr txBox="1"/>
          <p:nvPr/>
        </p:nvSpPr>
        <p:spPr>
          <a:xfrm>
            <a:off x="3933825" y="3810000"/>
            <a:ext cx="3000000" cy="13698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0"/>
              </a:spcAft>
              <a:buNone/>
            </a:pPr>
            <a:r>
              <a:rPr lang="en">
                <a:solidFill>
                  <a:schemeClr val="accent5"/>
                </a:solidFill>
                <a:latin typeface="Fira Sans SemiBold"/>
                <a:ea typeface="Fira Sans SemiBold"/>
                <a:cs typeface="Fira Sans SemiBold"/>
                <a:sym typeface="Fira Sans SemiBold"/>
              </a:rPr>
              <a:t>(11) TPM/TPE =FAP</a:t>
            </a:r>
            <a:endParaRPr>
              <a:solidFill>
                <a:schemeClr val="accent5"/>
              </a:solidFill>
              <a:latin typeface="Fira Sans SemiBold"/>
              <a:ea typeface="Fira Sans SemiBold"/>
              <a:cs typeface="Fira Sans SemiBold"/>
              <a:sym typeface="Fira Sans SemiBold"/>
            </a:endParaRPr>
          </a:p>
          <a:p>
            <a:pPr indent="0" lvl="0" marL="0" rtl="0" algn="ctr">
              <a:lnSpc>
                <a:spcPct val="150000"/>
              </a:lnSpc>
              <a:spcBef>
                <a:spcPts val="0"/>
              </a:spcBef>
              <a:spcAft>
                <a:spcPts val="0"/>
              </a:spcAft>
              <a:buNone/>
            </a:pPr>
            <a:r>
              <a:t/>
            </a:r>
            <a:endParaRPr>
              <a:solidFill>
                <a:schemeClr val="accent5"/>
              </a:solidFill>
              <a:latin typeface="Fira Sans SemiBold"/>
              <a:ea typeface="Fira Sans SemiBold"/>
              <a:cs typeface="Fira Sans SemiBold"/>
              <a:sym typeface="Fira Sans SemiBold"/>
            </a:endParaRPr>
          </a:p>
          <a:p>
            <a:pPr indent="0" lvl="0" marL="0" rtl="0" algn="ctr">
              <a:lnSpc>
                <a:spcPct val="150000"/>
              </a:lnSpc>
              <a:spcBef>
                <a:spcPts val="0"/>
              </a:spcBef>
              <a:spcAft>
                <a:spcPts val="0"/>
              </a:spcAft>
              <a:buNone/>
            </a:pPr>
            <a:r>
              <a:rPr lang="en">
                <a:solidFill>
                  <a:schemeClr val="accent5"/>
                </a:solidFill>
                <a:latin typeface="Fira Sans SemiBold"/>
                <a:ea typeface="Fira Sans SemiBold"/>
                <a:cs typeface="Fira Sans SemiBold"/>
                <a:sym typeface="Fira Sans SemiBold"/>
              </a:rPr>
              <a:t>FAP (2019)= 1.03</a:t>
            </a:r>
            <a:endParaRPr>
              <a:solidFill>
                <a:schemeClr val="accent5"/>
              </a:solidFill>
              <a:latin typeface="Fira Sans SemiBold"/>
              <a:ea typeface="Fira Sans SemiBold"/>
              <a:cs typeface="Fira Sans SemiBold"/>
              <a:sym typeface="Fira Sans SemiBold"/>
            </a:endParaRPr>
          </a:p>
          <a:p>
            <a:pPr indent="0" lvl="0" marL="0" rtl="0" algn="ctr">
              <a:lnSpc>
                <a:spcPct val="150000"/>
              </a:lnSpc>
              <a:spcBef>
                <a:spcPts val="0"/>
              </a:spcBef>
              <a:spcAft>
                <a:spcPts val="0"/>
              </a:spcAft>
              <a:buNone/>
            </a:pPr>
            <a:r>
              <a:rPr lang="en">
                <a:solidFill>
                  <a:schemeClr val="accent5"/>
                </a:solidFill>
                <a:latin typeface="Fira Sans SemiBold"/>
                <a:ea typeface="Fira Sans SemiBold"/>
                <a:cs typeface="Fira Sans SemiBold"/>
                <a:sym typeface="Fira Sans SemiBold"/>
              </a:rPr>
              <a:t>FAP (2020)= 1.05</a:t>
            </a:r>
            <a:endParaRPr>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45"/>
          <p:cNvSpPr txBox="1"/>
          <p:nvPr>
            <p:ph type="title"/>
          </p:nvPr>
        </p:nvSpPr>
        <p:spPr>
          <a:xfrm>
            <a:off x="311700" y="2354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¿Cómo afecta esto la producción? (B)</a:t>
            </a:r>
            <a:endParaRPr sz="2500"/>
          </a:p>
        </p:txBody>
      </p:sp>
      <p:sp>
        <p:nvSpPr>
          <p:cNvPr id="416" name="Google Shape;416;p45"/>
          <p:cNvSpPr txBox="1"/>
          <p:nvPr>
            <p:ph idx="1" type="body"/>
          </p:nvPr>
        </p:nvSpPr>
        <p:spPr>
          <a:xfrm>
            <a:off x="311700" y="874400"/>
            <a:ext cx="3000000" cy="4063200"/>
          </a:xfrm>
          <a:prstGeom prst="rect">
            <a:avLst/>
          </a:prstGeom>
        </p:spPr>
        <p:txBody>
          <a:bodyPr anchorCtr="0" anchor="t" bIns="91425" lIns="91425" spcFirstLastPara="1" rIns="91425" wrap="square" tIns="91425">
            <a:normAutofit lnSpcReduction="20000"/>
          </a:bodyPr>
          <a:lstStyle/>
          <a:p>
            <a:pPr indent="0" lvl="0" marL="0" rtl="0" algn="l">
              <a:lnSpc>
                <a:spcPct val="150000"/>
              </a:lnSpc>
              <a:spcBef>
                <a:spcPts val="0"/>
              </a:spcBef>
              <a:spcAft>
                <a:spcPts val="0"/>
              </a:spcAft>
              <a:buNone/>
            </a:pPr>
            <a:r>
              <a:rPr lang="en" sz="1200">
                <a:solidFill>
                  <a:schemeClr val="accent5"/>
                </a:solidFill>
                <a:latin typeface="Fira Sans SemiBold"/>
                <a:ea typeface="Fira Sans SemiBold"/>
                <a:cs typeface="Fira Sans SemiBold"/>
                <a:sym typeface="Fira Sans SemiBold"/>
              </a:rPr>
              <a:t>como no se afecta: </a:t>
            </a:r>
            <a:endParaRPr sz="1200">
              <a:solidFill>
                <a:schemeClr val="accent5"/>
              </a:solidFill>
              <a:latin typeface="Fira Sans SemiBold"/>
              <a:ea typeface="Fira Sans SemiBold"/>
              <a:cs typeface="Fira Sans SemiBold"/>
              <a:sym typeface="Fira Sans SemiBold"/>
            </a:endParaRPr>
          </a:p>
          <a:p>
            <a:pPr indent="-304800" lvl="0" marL="457200" rtl="0" algn="l">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Ni tecnología</a:t>
            </a:r>
            <a:endParaRPr sz="1200">
              <a:solidFill>
                <a:schemeClr val="accent5"/>
              </a:solidFill>
              <a:latin typeface="Fira Sans SemiBold"/>
              <a:ea typeface="Fira Sans SemiBold"/>
              <a:cs typeface="Fira Sans SemiBold"/>
              <a:sym typeface="Fira Sans SemiBold"/>
            </a:endParaRPr>
          </a:p>
          <a:p>
            <a:pPr indent="-304800" lvl="0" marL="457200" rtl="0" algn="l">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Ni demanda</a:t>
            </a:r>
            <a:endParaRPr sz="1200">
              <a:solidFill>
                <a:schemeClr val="accent5"/>
              </a:solidFill>
              <a:latin typeface="Fira Sans SemiBold"/>
              <a:ea typeface="Fira Sans SemiBold"/>
              <a:cs typeface="Fira Sans SemiBold"/>
              <a:sym typeface="Fira Sans SemiBold"/>
            </a:endParaRPr>
          </a:p>
          <a:p>
            <a:pPr indent="-304800" lvl="0" marL="457200" rtl="0" algn="l">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Ni ganancia de empresa</a:t>
            </a:r>
            <a:endParaRPr sz="1200">
              <a:solidFill>
                <a:schemeClr val="accent5"/>
              </a:solidFill>
              <a:latin typeface="Fira Sans SemiBold"/>
              <a:ea typeface="Fira Sans SemiBold"/>
              <a:cs typeface="Fira Sans SemiBold"/>
              <a:sym typeface="Fira Sans SemiBold"/>
            </a:endParaRPr>
          </a:p>
          <a:p>
            <a:pPr indent="-304800" lvl="0" marL="457200" rtl="0" algn="l">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Ni salario del trabajador</a:t>
            </a:r>
            <a:endParaRPr sz="1200">
              <a:solidFill>
                <a:schemeClr val="accent5"/>
              </a:solidFill>
              <a:latin typeface="Fira Sans SemiBold"/>
              <a:ea typeface="Fira Sans SemiBold"/>
              <a:cs typeface="Fira Sans SemiBold"/>
              <a:sym typeface="Fira Sans SemiBold"/>
            </a:endParaRPr>
          </a:p>
          <a:p>
            <a:pPr indent="0" lvl="0" marL="0" rtl="0" algn="l">
              <a:lnSpc>
                <a:spcPct val="150000"/>
              </a:lnSpc>
              <a:spcBef>
                <a:spcPts val="0"/>
              </a:spcBef>
              <a:spcAft>
                <a:spcPts val="0"/>
              </a:spcAft>
              <a:buNone/>
            </a:pPr>
            <a:r>
              <a:t/>
            </a:r>
            <a:endParaRPr sz="1200">
              <a:solidFill>
                <a:schemeClr val="accent5"/>
              </a:solidFill>
              <a:latin typeface="Fira Sans SemiBold"/>
              <a:ea typeface="Fira Sans SemiBold"/>
              <a:cs typeface="Fira Sans SemiBold"/>
              <a:sym typeface="Fira Sans SemiBold"/>
            </a:endParaRPr>
          </a:p>
          <a:p>
            <a:pPr indent="0" lvl="0" marL="0" rtl="0" algn="l">
              <a:lnSpc>
                <a:spcPct val="150000"/>
              </a:lnSpc>
              <a:spcBef>
                <a:spcPts val="0"/>
              </a:spcBef>
              <a:spcAft>
                <a:spcPts val="0"/>
              </a:spcAft>
              <a:buNone/>
            </a:pPr>
            <a:r>
              <a:rPr lang="en" sz="1200">
                <a:solidFill>
                  <a:schemeClr val="accent5"/>
                </a:solidFill>
                <a:latin typeface="Fira Sans SemiBold"/>
                <a:ea typeface="Fira Sans SemiBold"/>
                <a:cs typeface="Fira Sans SemiBold"/>
                <a:sym typeface="Fira Sans SemiBold"/>
              </a:rPr>
              <a:t>Cada trabajador deberá producir más unidades monetarias que antes, dado que: </a:t>
            </a:r>
            <a:endParaRPr sz="1200">
              <a:solidFill>
                <a:schemeClr val="accent5"/>
              </a:solidFill>
              <a:latin typeface="Fira Sans SemiBold"/>
              <a:ea typeface="Fira Sans SemiBold"/>
              <a:cs typeface="Fira Sans SemiBold"/>
              <a:sym typeface="Fira Sans SemiBold"/>
            </a:endParaRPr>
          </a:p>
          <a:p>
            <a:pPr indent="0" lvl="0" marL="0" rtl="0" algn="l">
              <a:lnSpc>
                <a:spcPct val="150000"/>
              </a:lnSpc>
              <a:spcBef>
                <a:spcPts val="0"/>
              </a:spcBef>
              <a:spcAft>
                <a:spcPts val="0"/>
              </a:spcAft>
              <a:buNone/>
            </a:pPr>
            <a:r>
              <a:t/>
            </a:r>
            <a:endParaRPr sz="12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Clr>
                <a:schemeClr val="dk1"/>
              </a:buClr>
              <a:buSzPts val="1100"/>
              <a:buFont typeface="Arial"/>
              <a:buNone/>
            </a:pPr>
            <a:r>
              <a:rPr lang="en" sz="1200">
                <a:solidFill>
                  <a:schemeClr val="accent5"/>
                </a:solidFill>
                <a:latin typeface="Fira Sans SemiBold"/>
                <a:ea typeface="Fira Sans SemiBold"/>
                <a:cs typeface="Fira Sans SemiBold"/>
                <a:sym typeface="Fira Sans SemiBold"/>
              </a:rPr>
              <a:t>λ= productividad monetaria del trabajador</a:t>
            </a:r>
            <a:endParaRPr sz="1200">
              <a:solidFill>
                <a:schemeClr val="accent5"/>
              </a:solidFill>
              <a:latin typeface="Fira Sans SemiBold"/>
              <a:ea typeface="Fira Sans SemiBold"/>
              <a:cs typeface="Fira Sans SemiBold"/>
              <a:sym typeface="Fira Sans SemiBold"/>
            </a:endParaRPr>
          </a:p>
          <a:p>
            <a:pPr indent="0" lvl="0" marL="457200" rtl="0" algn="l">
              <a:lnSpc>
                <a:spcPct val="150000"/>
              </a:lnSpc>
              <a:spcBef>
                <a:spcPts val="0"/>
              </a:spcBef>
              <a:spcAft>
                <a:spcPts val="0"/>
              </a:spcAft>
              <a:buClr>
                <a:schemeClr val="dk1"/>
              </a:buClr>
              <a:buSzPts val="1100"/>
              <a:buFont typeface="Arial"/>
              <a:buNone/>
            </a:pPr>
            <a:r>
              <a:rPr lang="en" sz="1200">
                <a:solidFill>
                  <a:schemeClr val="accent5"/>
                </a:solidFill>
                <a:latin typeface="Fira Sans SemiBold"/>
                <a:ea typeface="Fira Sans SemiBold"/>
                <a:cs typeface="Fira Sans SemiBold"/>
                <a:sym typeface="Fira Sans SemiBold"/>
              </a:rPr>
              <a:t>FAP= Factor de Aumento de producción</a:t>
            </a:r>
            <a:endParaRPr sz="12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None/>
            </a:pPr>
            <a:r>
              <a:rPr lang="en" sz="1200">
                <a:solidFill>
                  <a:schemeClr val="accent5"/>
                </a:solidFill>
                <a:latin typeface="Fira Sans SemiBold"/>
                <a:ea typeface="Fira Sans SemiBold"/>
                <a:cs typeface="Fira Sans SemiBold"/>
                <a:sym typeface="Fira Sans SemiBold"/>
              </a:rPr>
              <a:t>λ</a:t>
            </a:r>
            <a:r>
              <a:rPr baseline="-25000" lang="en" sz="1200">
                <a:solidFill>
                  <a:schemeClr val="accent5"/>
                </a:solidFill>
                <a:latin typeface="Fira Sans SemiBold"/>
                <a:ea typeface="Fira Sans SemiBold"/>
                <a:cs typeface="Fira Sans SemiBold"/>
                <a:sym typeface="Fira Sans SemiBold"/>
              </a:rPr>
              <a:t>2</a:t>
            </a:r>
            <a:r>
              <a:rPr lang="en" sz="1200">
                <a:solidFill>
                  <a:schemeClr val="accent5"/>
                </a:solidFill>
                <a:latin typeface="Fira Sans SemiBold"/>
                <a:ea typeface="Fira Sans SemiBold"/>
                <a:cs typeface="Fira Sans SemiBold"/>
                <a:sym typeface="Fira Sans SemiBold"/>
              </a:rPr>
              <a:t>= productividad monetaria del trabajador meta</a:t>
            </a:r>
            <a:endParaRPr sz="1200">
              <a:solidFill>
                <a:schemeClr val="accent5"/>
              </a:solidFill>
              <a:latin typeface="Fira Sans SemiBold"/>
              <a:ea typeface="Fira Sans SemiBold"/>
              <a:cs typeface="Fira Sans SemiBold"/>
              <a:sym typeface="Fira Sans SemiBold"/>
            </a:endParaRPr>
          </a:p>
        </p:txBody>
      </p:sp>
      <p:sp>
        <p:nvSpPr>
          <p:cNvPr id="417" name="Google Shape;417;p45"/>
          <p:cNvSpPr txBox="1"/>
          <p:nvPr/>
        </p:nvSpPr>
        <p:spPr>
          <a:xfrm>
            <a:off x="4007400" y="3829050"/>
            <a:ext cx="3000000" cy="369300"/>
          </a:xfrm>
          <a:prstGeom prst="rect">
            <a:avLst/>
          </a:prstGeom>
          <a:noFill/>
          <a:ln>
            <a:noFill/>
          </a:ln>
        </p:spPr>
        <p:txBody>
          <a:bodyPr anchorCtr="0" anchor="t" bIns="91425" lIns="91425" spcFirstLastPara="1" rIns="91425" wrap="square" tIns="91425">
            <a:spAutoFit/>
          </a:bodyPr>
          <a:lstStyle/>
          <a:p>
            <a:pPr indent="457200" lvl="0" marL="0" rtl="0" algn="ctr">
              <a:lnSpc>
                <a:spcPct val="150000"/>
              </a:lnSpc>
              <a:spcBef>
                <a:spcPts val="0"/>
              </a:spcBef>
              <a:spcAft>
                <a:spcPts val="0"/>
              </a:spcAft>
              <a:buNone/>
            </a:pPr>
            <a:r>
              <a:rPr lang="en" sz="1200">
                <a:solidFill>
                  <a:schemeClr val="accent5"/>
                </a:solidFill>
                <a:latin typeface="Fira Sans SemiBold"/>
                <a:ea typeface="Fira Sans SemiBold"/>
                <a:cs typeface="Fira Sans SemiBold"/>
                <a:sym typeface="Fira Sans SemiBold"/>
              </a:rPr>
              <a:t>(12) λ * FAP = λ</a:t>
            </a:r>
            <a:r>
              <a:rPr baseline="-25000" lang="en" sz="1200">
                <a:solidFill>
                  <a:schemeClr val="accent5"/>
                </a:solidFill>
                <a:latin typeface="Fira Sans SemiBold"/>
                <a:ea typeface="Fira Sans SemiBold"/>
                <a:cs typeface="Fira Sans SemiBold"/>
                <a:sym typeface="Fira Sans SemiBold"/>
              </a:rPr>
              <a:t>2</a:t>
            </a:r>
            <a:endParaRPr sz="1200">
              <a:solidFill>
                <a:schemeClr val="accent5"/>
              </a:solidFill>
              <a:latin typeface="Fira Sans SemiBold"/>
              <a:ea typeface="Fira Sans SemiBold"/>
              <a:cs typeface="Fira Sans SemiBold"/>
              <a:sym typeface="Fira Sans SemiBold"/>
            </a:endParaRPr>
          </a:p>
        </p:txBody>
      </p:sp>
      <p:pic>
        <p:nvPicPr>
          <p:cNvPr id="418" name="Google Shape;418;p45"/>
          <p:cNvPicPr preferRelativeResize="0"/>
          <p:nvPr/>
        </p:nvPicPr>
        <p:blipFill>
          <a:blip r:embed="rId3">
            <a:alphaModFix/>
          </a:blip>
          <a:stretch>
            <a:fillRect/>
          </a:stretch>
        </p:blipFill>
        <p:spPr>
          <a:xfrm>
            <a:off x="3311700" y="1152475"/>
            <a:ext cx="5931600" cy="2475006"/>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sp>
        <p:nvSpPr>
          <p:cNvPr id="423" name="Google Shape;423;p46"/>
          <p:cNvSpPr txBox="1"/>
          <p:nvPr>
            <p:ph type="title"/>
          </p:nvPr>
        </p:nvSpPr>
        <p:spPr>
          <a:xfrm>
            <a:off x="311700" y="2354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¿Cuál es el salario crítico nuevo? (ŵ</a:t>
            </a:r>
            <a:r>
              <a:rPr baseline="30000" lang="en" sz="2500"/>
              <a:t>2</a:t>
            </a:r>
            <a:r>
              <a:rPr lang="en" sz="2500"/>
              <a:t>)</a:t>
            </a:r>
            <a:endParaRPr sz="2500"/>
          </a:p>
        </p:txBody>
      </p:sp>
      <p:sp>
        <p:nvSpPr>
          <p:cNvPr id="424" name="Google Shape;424;p46"/>
          <p:cNvSpPr txBox="1"/>
          <p:nvPr>
            <p:ph idx="1" type="body"/>
          </p:nvPr>
        </p:nvSpPr>
        <p:spPr>
          <a:xfrm>
            <a:off x="311700" y="972825"/>
            <a:ext cx="2862600" cy="3917400"/>
          </a:xfrm>
          <a:prstGeom prst="rect">
            <a:avLst/>
          </a:prstGeom>
        </p:spPr>
        <p:txBody>
          <a:bodyPr anchorCtr="0" anchor="t" bIns="91425" lIns="91425" spcFirstLastPara="1" rIns="91425" wrap="square" tIns="91425">
            <a:normAutofit/>
          </a:bodyPr>
          <a:lstStyle/>
          <a:p>
            <a:pPr indent="-349250" lvl="0" marL="457200" rtl="0" algn="l">
              <a:lnSpc>
                <a:spcPct val="150000"/>
              </a:lnSpc>
              <a:spcBef>
                <a:spcPts val="0"/>
              </a:spcBef>
              <a:spcAft>
                <a:spcPts val="0"/>
              </a:spcAft>
              <a:buClr>
                <a:schemeClr val="accent5"/>
              </a:buClr>
              <a:buSzPts val="1900"/>
              <a:buChar char="●"/>
            </a:pPr>
            <a:r>
              <a:rPr lang="en" sz="1900">
                <a:solidFill>
                  <a:schemeClr val="accent5"/>
                </a:solidFill>
                <a:latin typeface="Fira Sans SemiBold"/>
                <a:ea typeface="Fira Sans SemiBold"/>
                <a:cs typeface="Fira Sans SemiBold"/>
                <a:sym typeface="Fira Sans SemiBold"/>
              </a:rPr>
              <a:t>Si la ganancia no cambia </a:t>
            </a:r>
            <a:r>
              <a:rPr lang="en" sz="1900">
                <a:solidFill>
                  <a:schemeClr val="accent5"/>
                </a:solidFill>
                <a:latin typeface="Fira Sans SemiBold"/>
                <a:ea typeface="Fira Sans SemiBold"/>
                <a:cs typeface="Fira Sans SemiBold"/>
                <a:sym typeface="Fira Sans SemiBold"/>
              </a:rPr>
              <a:t>(</a:t>
            </a:r>
            <a:r>
              <a:rPr lang="en" sz="1900">
                <a:solidFill>
                  <a:schemeClr val="accent5"/>
                </a:solidFill>
                <a:latin typeface="Fira Sans SemiBold"/>
                <a:ea typeface="Fira Sans SemiBold"/>
                <a:cs typeface="Fira Sans SemiBold"/>
                <a:sym typeface="Fira Sans SemiBold"/>
              </a:rPr>
              <a:t>𝜇</a:t>
            </a:r>
            <a:r>
              <a:rPr lang="en" sz="1900">
                <a:solidFill>
                  <a:schemeClr val="accent5"/>
                </a:solidFill>
                <a:latin typeface="Fira Sans SemiBold"/>
                <a:ea typeface="Fira Sans SemiBold"/>
                <a:cs typeface="Fira Sans SemiBold"/>
                <a:sym typeface="Fira Sans SemiBold"/>
              </a:rPr>
              <a:t>)</a:t>
            </a:r>
            <a:endParaRPr sz="1900">
              <a:solidFill>
                <a:schemeClr val="accent5"/>
              </a:solidFill>
              <a:latin typeface="Fira Sans SemiBold"/>
              <a:ea typeface="Fira Sans SemiBold"/>
              <a:cs typeface="Fira Sans SemiBold"/>
              <a:sym typeface="Fira Sans SemiBold"/>
            </a:endParaRPr>
          </a:p>
          <a:p>
            <a:pPr indent="-349250" lvl="0" marL="457200" rtl="0" algn="l">
              <a:lnSpc>
                <a:spcPct val="150000"/>
              </a:lnSpc>
              <a:spcBef>
                <a:spcPts val="0"/>
              </a:spcBef>
              <a:spcAft>
                <a:spcPts val="0"/>
              </a:spcAft>
              <a:buClr>
                <a:schemeClr val="accent5"/>
              </a:buClr>
              <a:buSzPts val="1900"/>
              <a:buChar char="●"/>
            </a:pPr>
            <a:r>
              <a:rPr lang="en" sz="1900">
                <a:solidFill>
                  <a:schemeClr val="accent5"/>
                </a:solidFill>
                <a:latin typeface="Fira Sans SemiBold"/>
                <a:ea typeface="Fira Sans SemiBold"/>
                <a:cs typeface="Fira Sans SemiBold"/>
                <a:sym typeface="Fira Sans SemiBold"/>
              </a:rPr>
              <a:t>Y se muestra un cambio en la producción (</a:t>
            </a:r>
            <a:r>
              <a:rPr lang="en" sz="1900">
                <a:solidFill>
                  <a:schemeClr val="accent5"/>
                </a:solidFill>
                <a:latin typeface="Fira Sans SemiBold"/>
                <a:ea typeface="Fira Sans SemiBold"/>
                <a:cs typeface="Fira Sans SemiBold"/>
                <a:sym typeface="Fira Sans SemiBold"/>
              </a:rPr>
              <a:t>λ</a:t>
            </a:r>
            <a:r>
              <a:rPr baseline="-25000" lang="en" sz="1900">
                <a:solidFill>
                  <a:schemeClr val="accent5"/>
                </a:solidFill>
                <a:latin typeface="Fira Sans SemiBold"/>
                <a:ea typeface="Fira Sans SemiBold"/>
                <a:cs typeface="Fira Sans SemiBold"/>
                <a:sym typeface="Fira Sans SemiBold"/>
              </a:rPr>
              <a:t>2</a:t>
            </a:r>
            <a:r>
              <a:rPr lang="en" sz="1900">
                <a:solidFill>
                  <a:schemeClr val="accent5"/>
                </a:solidFill>
                <a:latin typeface="Fira Sans SemiBold"/>
                <a:ea typeface="Fira Sans SemiBold"/>
                <a:cs typeface="Fira Sans SemiBold"/>
                <a:sym typeface="Fira Sans SemiBold"/>
              </a:rPr>
              <a:t> )</a:t>
            </a:r>
            <a:endParaRPr sz="1900">
              <a:solidFill>
                <a:schemeClr val="accent5"/>
              </a:solidFill>
              <a:latin typeface="Fira Sans SemiBold"/>
              <a:ea typeface="Fira Sans SemiBold"/>
              <a:cs typeface="Fira Sans SemiBold"/>
              <a:sym typeface="Fira Sans SemiBold"/>
            </a:endParaRPr>
          </a:p>
          <a:p>
            <a:pPr indent="-349250" lvl="0" marL="457200" rtl="0" algn="l">
              <a:lnSpc>
                <a:spcPct val="150000"/>
              </a:lnSpc>
              <a:spcBef>
                <a:spcPts val="0"/>
              </a:spcBef>
              <a:spcAft>
                <a:spcPts val="0"/>
              </a:spcAft>
              <a:buClr>
                <a:schemeClr val="accent5"/>
              </a:buClr>
              <a:buSzPts val="1900"/>
              <a:buFont typeface="Fira Sans SemiBold"/>
              <a:buChar char="●"/>
            </a:pPr>
            <a:r>
              <a:rPr lang="en" sz="1900">
                <a:solidFill>
                  <a:schemeClr val="accent5"/>
                </a:solidFill>
                <a:latin typeface="Fira Sans SemiBold"/>
                <a:ea typeface="Fira Sans SemiBold"/>
                <a:cs typeface="Fira Sans SemiBold"/>
                <a:sym typeface="Fira Sans SemiBold"/>
              </a:rPr>
              <a:t> Se puede entonces calcular el salario crítico nuevo (</a:t>
            </a:r>
            <a:r>
              <a:rPr lang="en" sz="1900">
                <a:solidFill>
                  <a:schemeClr val="accent5"/>
                </a:solidFill>
                <a:latin typeface="Fira Sans SemiBold"/>
                <a:ea typeface="Fira Sans SemiBold"/>
                <a:cs typeface="Fira Sans SemiBold"/>
                <a:sym typeface="Fira Sans SemiBold"/>
              </a:rPr>
              <a:t>ŵ</a:t>
            </a:r>
            <a:r>
              <a:rPr baseline="30000" lang="en" sz="1900">
                <a:solidFill>
                  <a:schemeClr val="accent5"/>
                </a:solidFill>
                <a:latin typeface="Fira Sans SemiBold"/>
                <a:ea typeface="Fira Sans SemiBold"/>
                <a:cs typeface="Fira Sans SemiBold"/>
                <a:sym typeface="Fira Sans SemiBold"/>
              </a:rPr>
              <a:t>2</a:t>
            </a:r>
            <a:r>
              <a:rPr lang="en" sz="1900">
                <a:solidFill>
                  <a:schemeClr val="accent5"/>
                </a:solidFill>
                <a:latin typeface="Fira Sans SemiBold"/>
                <a:ea typeface="Fira Sans SemiBold"/>
                <a:cs typeface="Fira Sans SemiBold"/>
                <a:sym typeface="Fira Sans SemiBold"/>
              </a:rPr>
              <a:t>)</a:t>
            </a:r>
            <a:endParaRPr sz="1900">
              <a:solidFill>
                <a:schemeClr val="accent5"/>
              </a:solidFill>
              <a:latin typeface="Fira Sans SemiBold"/>
              <a:ea typeface="Fira Sans SemiBold"/>
              <a:cs typeface="Fira Sans SemiBold"/>
              <a:sym typeface="Fira Sans SemiBold"/>
            </a:endParaRPr>
          </a:p>
        </p:txBody>
      </p:sp>
      <p:sp>
        <p:nvSpPr>
          <p:cNvPr id="425" name="Google Shape;425;p46"/>
          <p:cNvSpPr txBox="1"/>
          <p:nvPr/>
        </p:nvSpPr>
        <p:spPr>
          <a:xfrm>
            <a:off x="4305300" y="3629025"/>
            <a:ext cx="3000000" cy="477000"/>
          </a:xfrm>
          <a:prstGeom prst="rect">
            <a:avLst/>
          </a:prstGeom>
          <a:noFill/>
          <a:ln>
            <a:noFill/>
          </a:ln>
        </p:spPr>
        <p:txBody>
          <a:bodyPr anchorCtr="0" anchor="t" bIns="91425" lIns="91425" spcFirstLastPara="1" rIns="91425" wrap="square" tIns="91425">
            <a:spAutoFit/>
          </a:bodyPr>
          <a:lstStyle/>
          <a:p>
            <a:pPr indent="0" lvl="0" marL="0" rtl="0" algn="just">
              <a:lnSpc>
                <a:spcPct val="150000"/>
              </a:lnSpc>
              <a:spcBef>
                <a:spcPts val="0"/>
              </a:spcBef>
              <a:spcAft>
                <a:spcPts val="0"/>
              </a:spcAft>
              <a:buNone/>
            </a:pPr>
            <a:r>
              <a:rPr lang="en" sz="1900">
                <a:solidFill>
                  <a:schemeClr val="accent5"/>
                </a:solidFill>
                <a:latin typeface="Fira Sans SemiBold"/>
                <a:ea typeface="Fira Sans SemiBold"/>
                <a:cs typeface="Fira Sans SemiBold"/>
                <a:sym typeface="Fira Sans SemiBold"/>
              </a:rPr>
              <a:t>(6)  ŵ = λ (1-𝜇) </a:t>
            </a:r>
            <a:endParaRPr sz="1900">
              <a:solidFill>
                <a:schemeClr val="accent5"/>
              </a:solidFill>
              <a:highlight>
                <a:srgbClr val="FFFF00"/>
              </a:highlight>
              <a:latin typeface="Fira Sans SemiBold"/>
              <a:ea typeface="Fira Sans SemiBold"/>
              <a:cs typeface="Fira Sans SemiBold"/>
              <a:sym typeface="Fira Sans SemiBold"/>
            </a:endParaRPr>
          </a:p>
        </p:txBody>
      </p:sp>
      <p:pic>
        <p:nvPicPr>
          <p:cNvPr id="426" name="Google Shape;426;p46"/>
          <p:cNvPicPr preferRelativeResize="0"/>
          <p:nvPr/>
        </p:nvPicPr>
        <p:blipFill>
          <a:blip r:embed="rId3">
            <a:alphaModFix/>
          </a:blip>
          <a:stretch>
            <a:fillRect/>
          </a:stretch>
        </p:blipFill>
        <p:spPr>
          <a:xfrm>
            <a:off x="3326700" y="1170125"/>
            <a:ext cx="5664900" cy="2020639"/>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47"/>
          <p:cNvSpPr txBox="1"/>
          <p:nvPr>
            <p:ph type="title"/>
          </p:nvPr>
        </p:nvSpPr>
        <p:spPr>
          <a:xfrm>
            <a:off x="311700" y="206900"/>
            <a:ext cx="85491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100"/>
              <a:t>¿Cuál es el precio nuevo (</a:t>
            </a:r>
            <a:r>
              <a:rPr lang="en" sz="2100"/>
              <a:t>P</a:t>
            </a:r>
            <a:r>
              <a:rPr baseline="-25000" lang="en" sz="2100"/>
              <a:t>2</a:t>
            </a:r>
            <a:r>
              <a:rPr lang="en" sz="2100"/>
              <a:t>)  y el costo marginal meta (</a:t>
            </a:r>
            <a:r>
              <a:rPr lang="en" sz="2100"/>
              <a:t>CM</a:t>
            </a:r>
            <a:r>
              <a:rPr baseline="-25000" lang="en" sz="2100"/>
              <a:t>2</a:t>
            </a:r>
            <a:r>
              <a:rPr lang="en" sz="2100"/>
              <a:t>)?</a:t>
            </a:r>
            <a:endParaRPr sz="2100"/>
          </a:p>
        </p:txBody>
      </p:sp>
      <p:sp>
        <p:nvSpPr>
          <p:cNvPr id="432" name="Google Shape;432;p47"/>
          <p:cNvSpPr txBox="1"/>
          <p:nvPr>
            <p:ph idx="1" type="body"/>
          </p:nvPr>
        </p:nvSpPr>
        <p:spPr>
          <a:xfrm>
            <a:off x="311700" y="1152475"/>
            <a:ext cx="2604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600">
                <a:solidFill>
                  <a:schemeClr val="accent5"/>
                </a:solidFill>
                <a:latin typeface="Fira Sans SemiBold"/>
                <a:ea typeface="Fira Sans SemiBold"/>
                <a:cs typeface="Fira Sans SemiBold"/>
                <a:sym typeface="Fira Sans SemiBold"/>
              </a:rPr>
              <a:t>Con esta información se puede calcular el precio meta (P</a:t>
            </a:r>
            <a:r>
              <a:rPr baseline="-25000" lang="en" sz="1600">
                <a:solidFill>
                  <a:schemeClr val="accent5"/>
                </a:solidFill>
                <a:latin typeface="Fira Sans SemiBold"/>
                <a:ea typeface="Fira Sans SemiBold"/>
                <a:cs typeface="Fira Sans SemiBold"/>
                <a:sym typeface="Fira Sans SemiBold"/>
              </a:rPr>
              <a:t>2</a:t>
            </a:r>
            <a:r>
              <a:rPr lang="en" sz="1600">
                <a:solidFill>
                  <a:schemeClr val="accent5"/>
                </a:solidFill>
                <a:latin typeface="Fira Sans SemiBold"/>
                <a:ea typeface="Fira Sans SemiBold"/>
                <a:cs typeface="Fira Sans SemiBold"/>
                <a:sym typeface="Fira Sans SemiBold"/>
              </a:rPr>
              <a:t>), </a:t>
            </a:r>
            <a:endParaRPr sz="1600">
              <a:solidFill>
                <a:schemeClr val="accent5"/>
              </a:solidFill>
              <a:latin typeface="Fira Sans SemiBold"/>
              <a:ea typeface="Fira Sans SemiBold"/>
              <a:cs typeface="Fira Sans SemiBold"/>
              <a:sym typeface="Fira Sans SemiBold"/>
            </a:endParaRPr>
          </a:p>
          <a:p>
            <a:pPr indent="0" lvl="0" marL="0" rtl="0" algn="l">
              <a:spcBef>
                <a:spcPts val="1200"/>
              </a:spcBef>
              <a:spcAft>
                <a:spcPts val="0"/>
              </a:spcAft>
              <a:buNone/>
            </a:pPr>
            <a:r>
              <a:rPr lang="en" sz="1600">
                <a:solidFill>
                  <a:schemeClr val="accent5"/>
                </a:solidFill>
                <a:latin typeface="Fira Sans SemiBold"/>
                <a:ea typeface="Fira Sans SemiBold"/>
                <a:cs typeface="Fira Sans SemiBold"/>
                <a:sym typeface="Fira Sans SemiBold"/>
              </a:rPr>
              <a:t>Y el Costo Marginal Meta (CM</a:t>
            </a:r>
            <a:r>
              <a:rPr baseline="-25000" lang="en" sz="1600">
                <a:solidFill>
                  <a:schemeClr val="accent5"/>
                </a:solidFill>
                <a:latin typeface="Fira Sans SemiBold"/>
                <a:ea typeface="Fira Sans SemiBold"/>
                <a:cs typeface="Fira Sans SemiBold"/>
                <a:sym typeface="Fira Sans SemiBold"/>
              </a:rPr>
              <a:t>2</a:t>
            </a:r>
            <a:r>
              <a:rPr lang="en" sz="1600">
                <a:solidFill>
                  <a:schemeClr val="accent5"/>
                </a:solidFill>
                <a:latin typeface="Fira Sans SemiBold"/>
                <a:ea typeface="Fira Sans SemiBold"/>
                <a:cs typeface="Fira Sans SemiBold"/>
                <a:sym typeface="Fira Sans SemiBold"/>
              </a:rPr>
              <a:t>), con las siguientes ecuaciones:</a:t>
            </a:r>
            <a:endParaRPr sz="1600">
              <a:solidFill>
                <a:schemeClr val="accent5"/>
              </a:solidFill>
              <a:latin typeface="Fira Sans SemiBold"/>
              <a:ea typeface="Fira Sans SemiBold"/>
              <a:cs typeface="Fira Sans SemiBold"/>
              <a:sym typeface="Fira Sans SemiBold"/>
            </a:endParaRPr>
          </a:p>
          <a:p>
            <a:pPr indent="0" lvl="0" marL="0" rtl="0" algn="l">
              <a:spcBef>
                <a:spcPts val="1200"/>
              </a:spcBef>
              <a:spcAft>
                <a:spcPts val="0"/>
              </a:spcAft>
              <a:buClr>
                <a:schemeClr val="dk1"/>
              </a:buClr>
              <a:buSzPts val="1100"/>
              <a:buFont typeface="Arial"/>
              <a:buNone/>
            </a:pPr>
            <a:r>
              <a:t/>
            </a:r>
            <a:endParaRPr sz="1600">
              <a:solidFill>
                <a:schemeClr val="accent5"/>
              </a:solidFill>
              <a:latin typeface="Fira Sans SemiBold"/>
              <a:ea typeface="Fira Sans SemiBold"/>
              <a:cs typeface="Fira Sans SemiBold"/>
              <a:sym typeface="Fira Sans SemiBold"/>
            </a:endParaRPr>
          </a:p>
          <a:p>
            <a:pPr indent="0" lvl="0" marL="0" rtl="0" algn="ctr">
              <a:lnSpc>
                <a:spcPct val="150000"/>
              </a:lnSpc>
              <a:spcBef>
                <a:spcPts val="1200"/>
              </a:spcBef>
              <a:spcAft>
                <a:spcPts val="0"/>
              </a:spcAft>
              <a:buClr>
                <a:schemeClr val="dk1"/>
              </a:buClr>
              <a:buSzPts val="1100"/>
              <a:buFont typeface="Arial"/>
              <a:buNone/>
            </a:pPr>
            <a:r>
              <a:rPr lang="en" sz="1600">
                <a:solidFill>
                  <a:schemeClr val="accent5"/>
                </a:solidFill>
                <a:latin typeface="Fira Sans SemiBold"/>
                <a:ea typeface="Fira Sans SemiBold"/>
                <a:cs typeface="Fira Sans SemiBold"/>
                <a:sym typeface="Fira Sans SemiBold"/>
              </a:rPr>
              <a:t>(13) w/ ŵ</a:t>
            </a:r>
            <a:r>
              <a:rPr baseline="-25000" lang="en" sz="1600">
                <a:solidFill>
                  <a:schemeClr val="accent5"/>
                </a:solidFill>
                <a:latin typeface="Fira Sans SemiBold"/>
                <a:ea typeface="Fira Sans SemiBold"/>
                <a:cs typeface="Fira Sans SemiBold"/>
                <a:sym typeface="Fira Sans SemiBold"/>
              </a:rPr>
              <a:t>2 </a:t>
            </a:r>
            <a:r>
              <a:rPr lang="en" sz="1600">
                <a:solidFill>
                  <a:schemeClr val="accent5"/>
                </a:solidFill>
                <a:latin typeface="Fira Sans SemiBold"/>
                <a:ea typeface="Fira Sans SemiBold"/>
                <a:cs typeface="Fira Sans SemiBold"/>
                <a:sym typeface="Fira Sans SemiBold"/>
              </a:rPr>
              <a:t>= P</a:t>
            </a:r>
            <a:r>
              <a:rPr baseline="-25000" lang="en" sz="1600">
                <a:solidFill>
                  <a:schemeClr val="accent5"/>
                </a:solidFill>
                <a:latin typeface="Fira Sans SemiBold"/>
                <a:ea typeface="Fira Sans SemiBold"/>
                <a:cs typeface="Fira Sans SemiBold"/>
                <a:sym typeface="Fira Sans SemiBold"/>
              </a:rPr>
              <a:t>2</a:t>
            </a:r>
            <a:endParaRPr baseline="-25000" sz="1600">
              <a:solidFill>
                <a:schemeClr val="accent5"/>
              </a:solidFill>
              <a:latin typeface="Fira Sans SemiBold"/>
              <a:ea typeface="Fira Sans SemiBold"/>
              <a:cs typeface="Fira Sans SemiBold"/>
              <a:sym typeface="Fira Sans SemiBold"/>
            </a:endParaRPr>
          </a:p>
          <a:p>
            <a:pPr indent="0" lvl="0" marL="0" rtl="0" algn="ctr">
              <a:lnSpc>
                <a:spcPct val="150000"/>
              </a:lnSpc>
              <a:spcBef>
                <a:spcPts val="0"/>
              </a:spcBef>
              <a:spcAft>
                <a:spcPts val="0"/>
              </a:spcAft>
              <a:buNone/>
            </a:pPr>
            <a:r>
              <a:rPr lang="en" sz="1600">
                <a:solidFill>
                  <a:schemeClr val="accent5"/>
                </a:solidFill>
                <a:latin typeface="Fira Sans SemiBold"/>
                <a:ea typeface="Fira Sans SemiBold"/>
                <a:cs typeface="Fira Sans SemiBold"/>
                <a:sym typeface="Fira Sans SemiBold"/>
              </a:rPr>
              <a:t>(14) w/ λ</a:t>
            </a:r>
            <a:r>
              <a:rPr baseline="-25000" lang="en" sz="1600">
                <a:solidFill>
                  <a:schemeClr val="accent5"/>
                </a:solidFill>
                <a:latin typeface="Fira Sans SemiBold"/>
                <a:ea typeface="Fira Sans SemiBold"/>
                <a:cs typeface="Fira Sans SemiBold"/>
                <a:sym typeface="Fira Sans SemiBold"/>
              </a:rPr>
              <a:t>2</a:t>
            </a:r>
            <a:r>
              <a:rPr lang="en" sz="1600">
                <a:solidFill>
                  <a:schemeClr val="accent5"/>
                </a:solidFill>
                <a:latin typeface="Fira Sans SemiBold"/>
                <a:ea typeface="Fira Sans SemiBold"/>
                <a:cs typeface="Fira Sans SemiBold"/>
                <a:sym typeface="Fira Sans SemiBold"/>
              </a:rPr>
              <a:t>= CM</a:t>
            </a:r>
            <a:r>
              <a:rPr baseline="-25000" lang="en" sz="1600">
                <a:solidFill>
                  <a:schemeClr val="accent5"/>
                </a:solidFill>
                <a:latin typeface="Fira Sans SemiBold"/>
                <a:ea typeface="Fira Sans SemiBold"/>
                <a:cs typeface="Fira Sans SemiBold"/>
                <a:sym typeface="Fira Sans SemiBold"/>
              </a:rPr>
              <a:t>2</a:t>
            </a:r>
            <a:endParaRPr sz="1600">
              <a:solidFill>
                <a:schemeClr val="accent5"/>
              </a:solidFill>
              <a:latin typeface="Fira Sans SemiBold"/>
              <a:ea typeface="Fira Sans SemiBold"/>
              <a:cs typeface="Fira Sans SemiBold"/>
              <a:sym typeface="Fira Sans SemiBold"/>
            </a:endParaRPr>
          </a:p>
        </p:txBody>
      </p:sp>
      <p:pic>
        <p:nvPicPr>
          <p:cNvPr id="433" name="Google Shape;433;p47"/>
          <p:cNvPicPr preferRelativeResize="0"/>
          <p:nvPr/>
        </p:nvPicPr>
        <p:blipFill>
          <a:blip r:embed="rId3">
            <a:alphaModFix/>
          </a:blip>
          <a:stretch>
            <a:fillRect/>
          </a:stretch>
        </p:blipFill>
        <p:spPr>
          <a:xfrm>
            <a:off x="3069000" y="1170125"/>
            <a:ext cx="5922599" cy="2200713"/>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48"/>
          <p:cNvSpPr txBox="1"/>
          <p:nvPr>
            <p:ph type="title"/>
          </p:nvPr>
        </p:nvSpPr>
        <p:spPr>
          <a:xfrm>
            <a:off x="311700" y="2069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¿Cuál es el monto del subsidio?</a:t>
            </a:r>
            <a:endParaRPr sz="2500"/>
          </a:p>
        </p:txBody>
      </p:sp>
      <p:sp>
        <p:nvSpPr>
          <p:cNvPr id="439" name="Google Shape;439;p48"/>
          <p:cNvSpPr txBox="1"/>
          <p:nvPr>
            <p:ph idx="1" type="body"/>
          </p:nvPr>
        </p:nvSpPr>
        <p:spPr>
          <a:xfrm>
            <a:off x="311700" y="996900"/>
            <a:ext cx="2938800" cy="3416400"/>
          </a:xfrm>
          <a:prstGeom prst="rect">
            <a:avLst/>
          </a:prstGeom>
        </p:spPr>
        <p:txBody>
          <a:bodyPr anchorCtr="0" anchor="t" bIns="91425" lIns="91425" spcFirstLastPara="1" rIns="91425" wrap="square" tIns="91425">
            <a:noAutofit/>
          </a:bodyPr>
          <a:lstStyle/>
          <a:p>
            <a:pPr indent="0" lvl="0" marL="0" rtl="0" algn="l">
              <a:lnSpc>
                <a:spcPct val="130000"/>
              </a:lnSpc>
              <a:spcBef>
                <a:spcPts val="0"/>
              </a:spcBef>
              <a:spcAft>
                <a:spcPts val="0"/>
              </a:spcAft>
              <a:buSzPts val="688"/>
              <a:buNone/>
            </a:pPr>
            <a:r>
              <a:rPr lang="en" sz="1425">
                <a:solidFill>
                  <a:schemeClr val="accent5"/>
                </a:solidFill>
                <a:latin typeface="Fira Sans SemiBold"/>
                <a:ea typeface="Fira Sans SemiBold"/>
                <a:cs typeface="Fira Sans SemiBold"/>
                <a:sym typeface="Fira Sans SemiBold"/>
              </a:rPr>
              <a:t>Si t=CM</a:t>
            </a:r>
            <a:r>
              <a:rPr baseline="-25000" lang="en" sz="1425">
                <a:solidFill>
                  <a:schemeClr val="accent5"/>
                </a:solidFill>
                <a:latin typeface="Fira Sans SemiBold"/>
                <a:ea typeface="Fira Sans SemiBold"/>
                <a:cs typeface="Fira Sans SemiBold"/>
                <a:sym typeface="Fira Sans SemiBold"/>
              </a:rPr>
              <a:t>2</a:t>
            </a:r>
            <a:r>
              <a:rPr lang="en" sz="1425">
                <a:solidFill>
                  <a:schemeClr val="accent5"/>
                </a:solidFill>
                <a:latin typeface="Fira Sans SemiBold"/>
                <a:ea typeface="Fira Sans SemiBold"/>
                <a:cs typeface="Fira Sans SemiBold"/>
                <a:sym typeface="Fira Sans SemiBold"/>
              </a:rPr>
              <a:t>-CM</a:t>
            </a:r>
            <a:r>
              <a:rPr baseline="-25000" lang="en" sz="1425">
                <a:solidFill>
                  <a:schemeClr val="accent5"/>
                </a:solidFill>
                <a:latin typeface="Fira Sans SemiBold"/>
                <a:ea typeface="Fira Sans SemiBold"/>
                <a:cs typeface="Fira Sans SemiBold"/>
                <a:sym typeface="Fira Sans SemiBold"/>
              </a:rPr>
              <a:t>1</a:t>
            </a:r>
            <a:endParaRPr baseline="-25000" sz="1425">
              <a:solidFill>
                <a:schemeClr val="accent5"/>
              </a:solidFill>
              <a:latin typeface="Fira Sans SemiBold"/>
              <a:ea typeface="Fira Sans SemiBold"/>
              <a:cs typeface="Fira Sans SemiBold"/>
              <a:sym typeface="Fira Sans SemiBold"/>
            </a:endParaRPr>
          </a:p>
          <a:p>
            <a:pPr indent="0" lvl="0" marL="0" rtl="0" algn="l">
              <a:lnSpc>
                <a:spcPct val="130000"/>
              </a:lnSpc>
              <a:spcBef>
                <a:spcPts val="1200"/>
              </a:spcBef>
              <a:spcAft>
                <a:spcPts val="0"/>
              </a:spcAft>
              <a:buSzPts val="688"/>
              <a:buNone/>
            </a:pPr>
            <a:r>
              <a:rPr lang="en" sz="1425">
                <a:solidFill>
                  <a:schemeClr val="accent5"/>
                </a:solidFill>
                <a:latin typeface="Fira Sans SemiBold"/>
                <a:ea typeface="Fira Sans SemiBold"/>
                <a:cs typeface="Fira Sans SemiBold"/>
                <a:sym typeface="Fira Sans SemiBold"/>
              </a:rPr>
              <a:t>t</a:t>
            </a:r>
            <a:r>
              <a:rPr lang="en" sz="1425">
                <a:solidFill>
                  <a:schemeClr val="accent5"/>
                </a:solidFill>
                <a:latin typeface="Fira Sans SemiBold"/>
                <a:ea typeface="Fira Sans SemiBold"/>
                <a:cs typeface="Fira Sans SemiBold"/>
                <a:sym typeface="Fira Sans SemiBold"/>
              </a:rPr>
              <a:t> está calculado en horas, pero se puede expresar</a:t>
            </a:r>
            <a:endParaRPr sz="1425">
              <a:solidFill>
                <a:schemeClr val="accent5"/>
              </a:solidFill>
              <a:latin typeface="Fira Sans SemiBold"/>
              <a:ea typeface="Fira Sans SemiBold"/>
              <a:cs typeface="Fira Sans SemiBold"/>
              <a:sym typeface="Fira Sans SemiBold"/>
            </a:endParaRPr>
          </a:p>
          <a:p>
            <a:pPr indent="-319087" lvl="0" marL="457200" rtl="0" algn="l">
              <a:lnSpc>
                <a:spcPct val="130000"/>
              </a:lnSpc>
              <a:spcBef>
                <a:spcPts val="1200"/>
              </a:spcBef>
              <a:spcAft>
                <a:spcPts val="0"/>
              </a:spcAft>
              <a:buClr>
                <a:schemeClr val="accent5"/>
              </a:buClr>
              <a:buSzPts val="1425"/>
              <a:buFont typeface="Fira Sans SemiBold"/>
              <a:buChar char="●"/>
            </a:pPr>
            <a:r>
              <a:rPr lang="en" sz="1425">
                <a:solidFill>
                  <a:schemeClr val="accent5"/>
                </a:solidFill>
                <a:latin typeface="Fira Sans SemiBold"/>
                <a:ea typeface="Fira Sans SemiBold"/>
                <a:cs typeface="Fira Sans SemiBold"/>
                <a:sym typeface="Fira Sans SemiBold"/>
              </a:rPr>
              <a:t>Monto al día (t</a:t>
            </a:r>
            <a:r>
              <a:rPr baseline="-25000" lang="en" sz="1425">
                <a:solidFill>
                  <a:schemeClr val="accent5"/>
                </a:solidFill>
                <a:latin typeface="Fira Sans SemiBold"/>
                <a:ea typeface="Fira Sans SemiBold"/>
                <a:cs typeface="Fira Sans SemiBold"/>
                <a:sym typeface="Fira Sans SemiBold"/>
              </a:rPr>
              <a:t>h</a:t>
            </a:r>
            <a:r>
              <a:rPr lang="en" sz="1425">
                <a:solidFill>
                  <a:schemeClr val="accent5"/>
                </a:solidFill>
                <a:latin typeface="Fira Sans SemiBold"/>
                <a:ea typeface="Fira Sans SemiBold"/>
                <a:cs typeface="Fira Sans SemiBold"/>
                <a:sym typeface="Fira Sans SemiBold"/>
              </a:rPr>
              <a:t>)</a:t>
            </a:r>
            <a:endParaRPr sz="1425">
              <a:solidFill>
                <a:schemeClr val="accent5"/>
              </a:solidFill>
              <a:latin typeface="Fira Sans SemiBold"/>
              <a:ea typeface="Fira Sans SemiBold"/>
              <a:cs typeface="Fira Sans SemiBold"/>
              <a:sym typeface="Fira Sans SemiBold"/>
            </a:endParaRPr>
          </a:p>
          <a:p>
            <a:pPr indent="-319087" lvl="0" marL="457200" rtl="0" algn="l">
              <a:lnSpc>
                <a:spcPct val="130000"/>
              </a:lnSpc>
              <a:spcBef>
                <a:spcPts val="0"/>
              </a:spcBef>
              <a:spcAft>
                <a:spcPts val="0"/>
              </a:spcAft>
              <a:buClr>
                <a:schemeClr val="accent5"/>
              </a:buClr>
              <a:buSzPts val="1425"/>
              <a:buFont typeface="Fira Sans SemiBold"/>
              <a:buChar char="●"/>
            </a:pPr>
            <a:r>
              <a:rPr lang="en" sz="1425">
                <a:solidFill>
                  <a:schemeClr val="accent5"/>
                </a:solidFill>
                <a:latin typeface="Fira Sans SemiBold"/>
                <a:ea typeface="Fira Sans SemiBold"/>
                <a:cs typeface="Fira Sans SemiBold"/>
                <a:sym typeface="Fira Sans SemiBold"/>
              </a:rPr>
              <a:t>Monto al Año (t</a:t>
            </a:r>
            <a:r>
              <a:rPr baseline="-25000" lang="en" sz="1425">
                <a:solidFill>
                  <a:schemeClr val="accent5"/>
                </a:solidFill>
                <a:latin typeface="Fira Sans SemiBold"/>
                <a:ea typeface="Fira Sans SemiBold"/>
                <a:cs typeface="Fira Sans SemiBold"/>
                <a:sym typeface="Fira Sans SemiBold"/>
              </a:rPr>
              <a:t>a</a:t>
            </a:r>
            <a:r>
              <a:rPr lang="en" sz="1425">
                <a:solidFill>
                  <a:schemeClr val="accent5"/>
                </a:solidFill>
                <a:latin typeface="Fira Sans SemiBold"/>
                <a:ea typeface="Fira Sans SemiBold"/>
                <a:cs typeface="Fira Sans SemiBold"/>
                <a:sym typeface="Fira Sans SemiBold"/>
              </a:rPr>
              <a:t>)</a:t>
            </a:r>
            <a:endParaRPr sz="1425">
              <a:solidFill>
                <a:schemeClr val="accent5"/>
              </a:solidFill>
              <a:latin typeface="Fira Sans SemiBold"/>
              <a:ea typeface="Fira Sans SemiBold"/>
              <a:cs typeface="Fira Sans SemiBold"/>
              <a:sym typeface="Fira Sans SemiBold"/>
            </a:endParaRPr>
          </a:p>
          <a:p>
            <a:pPr indent="0" lvl="0" marL="0" rtl="0" algn="l">
              <a:lnSpc>
                <a:spcPct val="130000"/>
              </a:lnSpc>
              <a:spcBef>
                <a:spcPts val="1200"/>
              </a:spcBef>
              <a:spcAft>
                <a:spcPts val="0"/>
              </a:spcAft>
              <a:buSzPts val="688"/>
              <a:buNone/>
            </a:pPr>
            <a:r>
              <a:rPr lang="en" sz="1425">
                <a:solidFill>
                  <a:schemeClr val="accent5"/>
                </a:solidFill>
                <a:latin typeface="Fira Sans SemiBold"/>
                <a:ea typeface="Fira Sans SemiBold"/>
                <a:cs typeface="Fira Sans SemiBold"/>
                <a:sym typeface="Fira Sans SemiBold"/>
              </a:rPr>
              <a:t>Como el monto anual es el necesario a nivel presupuestario, debe también multiplicarse por el número de personas que se desean emplear (MRD):</a:t>
            </a:r>
            <a:endParaRPr sz="1425">
              <a:solidFill>
                <a:schemeClr val="accent5"/>
              </a:solidFill>
              <a:latin typeface="Fira Sans SemiBold"/>
              <a:ea typeface="Fira Sans SemiBold"/>
              <a:cs typeface="Fira Sans SemiBold"/>
              <a:sym typeface="Fira Sans SemiBold"/>
            </a:endParaRPr>
          </a:p>
          <a:p>
            <a:pPr indent="0" lvl="0" marL="0" rtl="0" algn="l">
              <a:lnSpc>
                <a:spcPct val="130000"/>
              </a:lnSpc>
              <a:spcBef>
                <a:spcPts val="1200"/>
              </a:spcBef>
              <a:spcAft>
                <a:spcPts val="1200"/>
              </a:spcAft>
              <a:buSzPts val="688"/>
              <a:buNone/>
            </a:pPr>
            <a:r>
              <a:rPr lang="en" sz="1425">
                <a:solidFill>
                  <a:schemeClr val="accent5"/>
                </a:solidFill>
                <a:highlight>
                  <a:srgbClr val="FFFF00"/>
                </a:highlight>
                <a:latin typeface="Fira Sans SemiBold"/>
                <a:ea typeface="Fira Sans SemiBold"/>
                <a:cs typeface="Fira Sans SemiBold"/>
                <a:sym typeface="Fira Sans SemiBold"/>
              </a:rPr>
              <a:t>t*8h*dias al año*MRD</a:t>
            </a:r>
            <a:endParaRPr baseline="-25000" sz="1425">
              <a:solidFill>
                <a:schemeClr val="accent5"/>
              </a:solidFill>
              <a:highlight>
                <a:srgbClr val="FFFF00"/>
              </a:highlight>
              <a:latin typeface="Fira Sans SemiBold"/>
              <a:ea typeface="Fira Sans SemiBold"/>
              <a:cs typeface="Fira Sans SemiBold"/>
              <a:sym typeface="Fira Sans SemiBold"/>
            </a:endParaRPr>
          </a:p>
        </p:txBody>
      </p:sp>
      <p:pic>
        <p:nvPicPr>
          <p:cNvPr id="440" name="Google Shape;440;p48"/>
          <p:cNvPicPr preferRelativeResize="0"/>
          <p:nvPr/>
        </p:nvPicPr>
        <p:blipFill>
          <a:blip r:embed="rId3">
            <a:alphaModFix/>
          </a:blip>
          <a:stretch>
            <a:fillRect/>
          </a:stretch>
        </p:blipFill>
        <p:spPr>
          <a:xfrm>
            <a:off x="3317250" y="1084400"/>
            <a:ext cx="5769601" cy="3735801"/>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49"/>
          <p:cNvSpPr txBox="1"/>
          <p:nvPr>
            <p:ph type="title"/>
          </p:nvPr>
        </p:nvSpPr>
        <p:spPr>
          <a:xfrm>
            <a:off x="311700" y="2354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200"/>
              <a:t>¿Cómo se compara con otras medidas de gasto social?</a:t>
            </a:r>
            <a:endParaRPr sz="2200"/>
          </a:p>
        </p:txBody>
      </p:sp>
      <p:pic>
        <p:nvPicPr>
          <p:cNvPr id="446" name="Google Shape;446;p49"/>
          <p:cNvPicPr preferRelativeResize="0"/>
          <p:nvPr/>
        </p:nvPicPr>
        <p:blipFill>
          <a:blip r:embed="rId3">
            <a:alphaModFix/>
          </a:blip>
          <a:stretch>
            <a:fillRect/>
          </a:stretch>
        </p:blipFill>
        <p:spPr>
          <a:xfrm>
            <a:off x="1805650" y="1141550"/>
            <a:ext cx="5532706" cy="382097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50"/>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500"/>
              <a:t>¿Cuánto sería el porcentaje de salario?</a:t>
            </a:r>
            <a:endParaRPr sz="2500"/>
          </a:p>
        </p:txBody>
      </p:sp>
      <p:pic>
        <p:nvPicPr>
          <p:cNvPr id="452" name="Google Shape;452;p50"/>
          <p:cNvPicPr preferRelativeResize="0"/>
          <p:nvPr/>
        </p:nvPicPr>
        <p:blipFill>
          <a:blip r:embed="rId3">
            <a:alphaModFix/>
          </a:blip>
          <a:stretch>
            <a:fillRect/>
          </a:stretch>
        </p:blipFill>
        <p:spPr>
          <a:xfrm>
            <a:off x="3302675" y="1436825"/>
            <a:ext cx="5529626" cy="2688775"/>
          </a:xfrm>
          <a:prstGeom prst="rect">
            <a:avLst/>
          </a:prstGeom>
          <a:noFill/>
          <a:ln>
            <a:noFill/>
          </a:ln>
        </p:spPr>
      </p:pic>
      <p:sp>
        <p:nvSpPr>
          <p:cNvPr id="453" name="Google Shape;453;p50"/>
          <p:cNvSpPr txBox="1"/>
          <p:nvPr>
            <p:ph idx="1" type="body"/>
          </p:nvPr>
        </p:nvSpPr>
        <p:spPr>
          <a:xfrm>
            <a:off x="311700" y="1152475"/>
            <a:ext cx="2910300" cy="3416400"/>
          </a:xfrm>
          <a:prstGeom prst="rect">
            <a:avLst/>
          </a:prstGeom>
        </p:spPr>
        <p:txBody>
          <a:bodyPr anchorCtr="0" anchor="t" bIns="91425" lIns="91425" spcFirstLastPara="1" rIns="91425" wrap="square" tIns="91425">
            <a:normAutofit lnSpcReduction="10000"/>
          </a:bodyPr>
          <a:lstStyle/>
          <a:p>
            <a:pPr indent="0" lvl="0" marL="0" rtl="0" algn="just">
              <a:spcBef>
                <a:spcPts val="0"/>
              </a:spcBef>
              <a:spcAft>
                <a:spcPts val="0"/>
              </a:spcAft>
              <a:buNone/>
            </a:pPr>
            <a:r>
              <a:rPr lang="en">
                <a:solidFill>
                  <a:schemeClr val="accent5"/>
                </a:solidFill>
                <a:latin typeface="Fira Sans SemiBold"/>
                <a:ea typeface="Fira Sans SemiBold"/>
                <a:cs typeface="Fira Sans SemiBold"/>
                <a:sym typeface="Fira Sans SemiBold"/>
              </a:rPr>
              <a:t>2 caminos:</a:t>
            </a:r>
            <a:endParaRPr>
              <a:solidFill>
                <a:schemeClr val="accent5"/>
              </a:solidFill>
              <a:latin typeface="Fira Sans SemiBold"/>
              <a:ea typeface="Fira Sans SemiBold"/>
              <a:cs typeface="Fira Sans SemiBold"/>
              <a:sym typeface="Fira Sans SemiBold"/>
            </a:endParaRPr>
          </a:p>
          <a:p>
            <a:pPr indent="-342900" lvl="0" marL="457200" rtl="0" algn="just">
              <a:spcBef>
                <a:spcPts val="120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Se aplica un porcentaje a cada industria según  los supuestos</a:t>
            </a:r>
            <a:endParaRPr>
              <a:solidFill>
                <a:schemeClr val="accent5"/>
              </a:solidFill>
              <a:latin typeface="Fira Sans SemiBold"/>
              <a:ea typeface="Fira Sans SemiBold"/>
              <a:cs typeface="Fira Sans SemiBold"/>
              <a:sym typeface="Fira Sans SemiBold"/>
            </a:endParaRPr>
          </a:p>
          <a:p>
            <a:pPr indent="0" lvl="0" marL="457200" rtl="0" algn="just">
              <a:spcBef>
                <a:spcPts val="1200"/>
              </a:spcBef>
              <a:spcAft>
                <a:spcPts val="0"/>
              </a:spcAft>
              <a:buNone/>
            </a:pPr>
            <a:r>
              <a:t/>
            </a:r>
            <a:endParaRPr>
              <a:solidFill>
                <a:schemeClr val="accent5"/>
              </a:solidFill>
              <a:latin typeface="Fira Sans SemiBold"/>
              <a:ea typeface="Fira Sans SemiBold"/>
              <a:cs typeface="Fira Sans SemiBold"/>
              <a:sym typeface="Fira Sans SemiBold"/>
            </a:endParaRPr>
          </a:p>
          <a:p>
            <a:pPr indent="-342900" lvl="0" marL="457200" rtl="0" algn="just">
              <a:spcBef>
                <a:spcPts val="120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O se aplica un promedio uniforme a todos</a:t>
            </a:r>
            <a:endParaRPr>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p51"/>
          <p:cNvSpPr txBox="1"/>
          <p:nvPr>
            <p:ph type="title"/>
          </p:nvPr>
        </p:nvSpPr>
        <p:spPr>
          <a:xfrm>
            <a:off x="311700" y="3402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¿Funciona el modelo?</a:t>
            </a:r>
            <a:endParaRPr sz="2500"/>
          </a:p>
        </p:txBody>
      </p:sp>
      <p:graphicFrame>
        <p:nvGraphicFramePr>
          <p:cNvPr id="459" name="Google Shape;459;p51"/>
          <p:cNvGraphicFramePr/>
          <p:nvPr/>
        </p:nvGraphicFramePr>
        <p:xfrm>
          <a:off x="485775" y="912950"/>
          <a:ext cx="3000000" cy="3000000"/>
        </p:xfrm>
        <a:graphic>
          <a:graphicData uri="http://schemas.openxmlformats.org/drawingml/2006/table">
            <a:tbl>
              <a:tblPr>
                <a:noFill/>
                <a:tableStyleId>{9A25F723-9241-4185-BC4D-E8394EA3EED2}</a:tableStyleId>
              </a:tblPr>
              <a:tblGrid>
                <a:gridCol w="1788425"/>
                <a:gridCol w="1905075"/>
              </a:tblGrid>
              <a:tr h="457825">
                <a:tc gridSpan="2">
                  <a:txBody>
                    <a:bodyPr/>
                    <a:lstStyle/>
                    <a:p>
                      <a:pPr indent="0" lvl="0" marL="0" rtl="0" algn="ctr">
                        <a:spcBef>
                          <a:spcPts val="0"/>
                        </a:spcBef>
                        <a:spcAft>
                          <a:spcPts val="0"/>
                        </a:spcAft>
                        <a:buNone/>
                      </a:pPr>
                      <a:r>
                        <a:rPr lang="en">
                          <a:solidFill>
                            <a:schemeClr val="accent5"/>
                          </a:solidFill>
                          <a:latin typeface="Fira Sans SemiBold"/>
                          <a:ea typeface="Fira Sans SemiBold"/>
                          <a:cs typeface="Fira Sans SemiBold"/>
                          <a:sym typeface="Fira Sans SemiBold"/>
                        </a:rPr>
                        <a:t>2020</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457825">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Previo al SS</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B7B7B7"/>
                    </a:solidFill>
                  </a:tcPr>
                </a:tc>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Posterior al SS </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B7B7B7"/>
                    </a:solidFill>
                  </a:tcPr>
                </a:tc>
              </a:tr>
              <a:tr h="457825">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Costo marginal</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Costo Marginal</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D9D9D9"/>
                    </a:solidFill>
                  </a:tcPr>
                </a:tc>
              </a:tr>
              <a:tr h="457825">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4.517,06</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4.298,30</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704375">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Salario Crítico</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Salario Crítico</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chemeClr val="lt2"/>
                    </a:solidFill>
                  </a:tcPr>
                </a:tc>
              </a:tr>
              <a:tr h="457825">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0,35</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0,37</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457825">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Productividad</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Productividad</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chemeClr val="lt2"/>
                    </a:solidFill>
                  </a:tcPr>
                </a:tc>
              </a:tr>
              <a:tr h="457825">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0,37</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accent5"/>
                          </a:solidFill>
                          <a:latin typeface="Fira Sans SemiBold"/>
                          <a:ea typeface="Fira Sans SemiBold"/>
                          <a:cs typeface="Fira Sans SemiBold"/>
                          <a:sym typeface="Fira Sans SemiBold"/>
                        </a:rPr>
                        <a:t>0,39</a:t>
                      </a:r>
                      <a:endParaRPr>
                        <a:solidFill>
                          <a:schemeClr val="accent5"/>
                        </a:solidFill>
                        <a:latin typeface="Fira Sans SemiBold"/>
                        <a:ea typeface="Fira Sans SemiBold"/>
                        <a:cs typeface="Fira Sans SemiBold"/>
                        <a:sym typeface="Fira Sans SemiBold"/>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460" name="Google Shape;460;p51"/>
          <p:cNvPicPr preferRelativeResize="0"/>
          <p:nvPr/>
        </p:nvPicPr>
        <p:blipFill rotWithShape="1">
          <a:blip r:embed="rId3">
            <a:alphaModFix/>
          </a:blip>
          <a:srcRect b="21108" l="33724" r="35280" t="40338"/>
          <a:stretch/>
        </p:blipFill>
        <p:spPr>
          <a:xfrm>
            <a:off x="5167350" y="1301875"/>
            <a:ext cx="3303175" cy="2317850"/>
          </a:xfrm>
          <a:prstGeom prst="rect">
            <a:avLst/>
          </a:prstGeom>
          <a:noFill/>
          <a:ln cap="flat" cmpd="sng" w="12700">
            <a:solidFill>
              <a:srgbClr val="000000"/>
            </a:solidFill>
            <a:prstDash val="solid"/>
            <a:miter lim="8000"/>
            <a:headEnd len="sm" w="sm" type="none"/>
            <a:tailEnd len="sm" w="sm" type="none"/>
          </a:ln>
        </p:spPr>
      </p:pic>
      <p:sp>
        <p:nvSpPr>
          <p:cNvPr id="461" name="Google Shape;461;p51"/>
          <p:cNvSpPr/>
          <p:nvPr/>
        </p:nvSpPr>
        <p:spPr>
          <a:xfrm>
            <a:off x="3402975" y="2411100"/>
            <a:ext cx="238200" cy="238200"/>
          </a:xfrm>
          <a:prstGeom prst="downArrow">
            <a:avLst>
              <a:gd fmla="val 50000" name="adj1"/>
              <a:gd fmla="val 50000" name="adj2"/>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51"/>
          <p:cNvSpPr/>
          <p:nvPr/>
        </p:nvSpPr>
        <p:spPr>
          <a:xfrm>
            <a:off x="3402975" y="3516050"/>
            <a:ext cx="238200" cy="238200"/>
          </a:xfrm>
          <a:prstGeom prst="upArrow">
            <a:avLst>
              <a:gd fmla="val 50000" name="adj1"/>
              <a:gd fmla="val 50000" name="adj2"/>
            </a:avLst>
          </a:prstGeom>
          <a:solidFill>
            <a:srgbClr val="4A86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3" name="Google Shape;463;p51"/>
          <p:cNvSpPr/>
          <p:nvPr/>
        </p:nvSpPr>
        <p:spPr>
          <a:xfrm>
            <a:off x="3402975" y="4478075"/>
            <a:ext cx="238200" cy="238200"/>
          </a:xfrm>
          <a:prstGeom prst="upArrow">
            <a:avLst>
              <a:gd fmla="val 50000" name="adj1"/>
              <a:gd fmla="val 50000" name="adj2"/>
            </a:avLst>
          </a:prstGeom>
          <a:solidFill>
            <a:srgbClr val="4A86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6"/>
          <p:cNvSpPr txBox="1"/>
          <p:nvPr>
            <p:ph type="title"/>
          </p:nvPr>
        </p:nvSpPr>
        <p:spPr>
          <a:xfrm>
            <a:off x="453300" y="629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Casto social </a:t>
            </a:r>
            <a:endParaRPr sz="2500"/>
          </a:p>
        </p:txBody>
      </p:sp>
      <p:sp>
        <p:nvSpPr>
          <p:cNvPr id="213" name="Google Shape;213;p16"/>
          <p:cNvSpPr txBox="1"/>
          <p:nvPr>
            <p:ph idx="1" type="body"/>
          </p:nvPr>
        </p:nvSpPr>
        <p:spPr>
          <a:xfrm>
            <a:off x="453300" y="793275"/>
            <a:ext cx="8237400" cy="16380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400">
                <a:solidFill>
                  <a:schemeClr val="accent5"/>
                </a:solidFill>
                <a:highlight>
                  <a:srgbClr val="FFFF00"/>
                </a:highlight>
                <a:latin typeface="Fira Sans SemiBold"/>
                <a:ea typeface="Fira Sans SemiBold"/>
                <a:cs typeface="Fira Sans SemiBold"/>
                <a:sym typeface="Fira Sans SemiBold"/>
              </a:rPr>
              <a:t>Gasto Social: medida usada por los Estados para atender a las personas más vulnerables, como lo son las que están en pobreza.</a:t>
            </a:r>
            <a:endParaRPr sz="1400">
              <a:solidFill>
                <a:schemeClr val="accent5"/>
              </a:solidFill>
              <a:highlight>
                <a:srgbClr val="FFFF00"/>
              </a:highlight>
              <a:latin typeface="Fira Sans SemiBold"/>
              <a:ea typeface="Fira Sans SemiBold"/>
              <a:cs typeface="Fira Sans SemiBold"/>
              <a:sym typeface="Fira Sans SemiBold"/>
            </a:endParaRPr>
          </a:p>
          <a:p>
            <a:pPr indent="0" lvl="0" marL="0" rtl="0" algn="l">
              <a:lnSpc>
                <a:spcPct val="150000"/>
              </a:lnSpc>
              <a:spcBef>
                <a:spcPts val="1200"/>
              </a:spcBef>
              <a:spcAft>
                <a:spcPts val="0"/>
              </a:spcAft>
              <a:buNone/>
            </a:pPr>
            <a:r>
              <a:rPr lang="en" sz="1400">
                <a:solidFill>
                  <a:schemeClr val="accent5"/>
                </a:solidFill>
                <a:latin typeface="Fira Sans SemiBold"/>
                <a:ea typeface="Fira Sans SemiBold"/>
                <a:cs typeface="Fira Sans SemiBold"/>
                <a:sym typeface="Fira Sans SemiBold"/>
              </a:rPr>
              <a:t>Mata y Trejos </a:t>
            </a:r>
            <a:r>
              <a:rPr lang="en" sz="1400">
                <a:solidFill>
                  <a:schemeClr val="accent5"/>
                </a:solidFill>
                <a:uFill>
                  <a:noFill/>
                </a:uFill>
                <a:latin typeface="Fira Sans SemiBold"/>
                <a:ea typeface="Fira Sans SemiBold"/>
                <a:cs typeface="Fira Sans SemiBold"/>
                <a:sym typeface="Fira Sans SemiBold"/>
                <a:hlinkClick r:id="rId3">
                  <a:extLst>
                    <a:ext uri="{A12FA001-AC4F-418D-AE19-62706E023703}">
                      <ahyp:hlinkClr val="tx"/>
                    </a:ext>
                  </a:extLst>
                </a:hlinkClick>
              </a:rPr>
              <a:t>(2018, p. 30</a:t>
            </a:r>
            <a:r>
              <a:rPr lang="en" sz="1400">
                <a:solidFill>
                  <a:schemeClr val="accent5"/>
                </a:solidFill>
                <a:latin typeface="Fira Sans SemiBold"/>
                <a:ea typeface="Fira Sans SemiBold"/>
                <a:cs typeface="Fira Sans SemiBold"/>
                <a:sym typeface="Fira Sans SemiBold"/>
              </a:rPr>
              <a:t>): el gasto social ha mostrado un incremento 31% en los últimos 17 años.</a:t>
            </a:r>
            <a:endParaRPr sz="1400">
              <a:solidFill>
                <a:schemeClr val="accent5"/>
              </a:solidFill>
              <a:latin typeface="Fira Sans SemiBold"/>
              <a:ea typeface="Fira Sans SemiBold"/>
              <a:cs typeface="Fira Sans SemiBold"/>
              <a:sym typeface="Fira Sans SemiBold"/>
            </a:endParaRPr>
          </a:p>
          <a:p>
            <a:pPr indent="0" lvl="0" marL="0" rtl="0" algn="l">
              <a:lnSpc>
                <a:spcPct val="150000"/>
              </a:lnSpc>
              <a:spcBef>
                <a:spcPts val="1200"/>
              </a:spcBef>
              <a:spcAft>
                <a:spcPts val="1200"/>
              </a:spcAft>
              <a:buNone/>
            </a:pPr>
            <a:r>
              <a:rPr lang="en" sz="1400">
                <a:solidFill>
                  <a:schemeClr val="accent5"/>
                </a:solidFill>
                <a:latin typeface="Fira Sans SemiBold"/>
                <a:ea typeface="Fira Sans SemiBold"/>
                <a:cs typeface="Fira Sans SemiBold"/>
                <a:sym typeface="Fira Sans SemiBold"/>
              </a:rPr>
              <a:t>No parece haber mejora en el propósito deseado: menos pobreza ni desempleo</a:t>
            </a:r>
            <a:endParaRPr sz="1400">
              <a:solidFill>
                <a:schemeClr val="accent5"/>
              </a:solidFill>
              <a:latin typeface="Fira Sans SemiBold"/>
              <a:ea typeface="Fira Sans SemiBold"/>
              <a:cs typeface="Fira Sans SemiBold"/>
              <a:sym typeface="Fira Sans SemiBold"/>
            </a:endParaRPr>
          </a:p>
        </p:txBody>
      </p:sp>
      <p:pic>
        <p:nvPicPr>
          <p:cNvPr id="214" name="Google Shape;214;p16"/>
          <p:cNvPicPr preferRelativeResize="0"/>
          <p:nvPr/>
        </p:nvPicPr>
        <p:blipFill>
          <a:blip r:embed="rId4">
            <a:alphaModFix/>
          </a:blip>
          <a:stretch>
            <a:fillRect/>
          </a:stretch>
        </p:blipFill>
        <p:spPr>
          <a:xfrm>
            <a:off x="453375" y="2571750"/>
            <a:ext cx="8237249" cy="2462450"/>
          </a:xfrm>
          <a:prstGeom prst="rect">
            <a:avLst/>
          </a:prstGeom>
          <a:noFill/>
          <a:ln cap="flat" cmpd="sng" w="9525">
            <a:solidFill>
              <a:schemeClr val="accent3"/>
            </a:solidFill>
            <a:prstDash val="solid"/>
            <a:round/>
            <a:headEnd len="sm" w="sm" type="none"/>
            <a:tailEnd len="sm" w="sm" type="none"/>
          </a:ln>
        </p:spPr>
      </p:pic>
      <p:sp>
        <p:nvSpPr>
          <p:cNvPr id="215" name="Google Shape;215;p16"/>
          <p:cNvSpPr txBox="1"/>
          <p:nvPr/>
        </p:nvSpPr>
        <p:spPr>
          <a:xfrm>
            <a:off x="7817400" y="41925"/>
            <a:ext cx="13266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latin typeface="Fira Sans SemiBold"/>
                <a:ea typeface="Fira Sans SemiBold"/>
                <a:cs typeface="Fira Sans SemiBold"/>
                <a:sym typeface="Fira Sans SemiBold"/>
              </a:rPr>
              <a:t>Ariel Calderon González </a:t>
            </a:r>
            <a:endParaRPr sz="800">
              <a:latin typeface="Fira Sans SemiBold"/>
              <a:ea typeface="Fira Sans SemiBold"/>
              <a:cs typeface="Fira Sans SemiBold"/>
              <a:sym typeface="Fira Sans SemiBo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52"/>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2700"/>
              <a:t>Pero también hay otros modelos de SS…</a:t>
            </a:r>
            <a:endParaRPr sz="27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sp>
        <p:nvSpPr>
          <p:cNvPr id="473" name="Google Shape;473;p5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Si lo aplicamos como en Finlandia y Canadá</a:t>
            </a:r>
            <a:endParaRPr sz="2500"/>
          </a:p>
        </p:txBody>
      </p:sp>
      <p:pic>
        <p:nvPicPr>
          <p:cNvPr id="474" name="Google Shape;474;p53"/>
          <p:cNvPicPr preferRelativeResize="0"/>
          <p:nvPr/>
        </p:nvPicPr>
        <p:blipFill>
          <a:blip r:embed="rId3">
            <a:alphaModFix/>
          </a:blip>
          <a:stretch>
            <a:fillRect/>
          </a:stretch>
        </p:blipFill>
        <p:spPr>
          <a:xfrm>
            <a:off x="152400" y="1170125"/>
            <a:ext cx="8839201" cy="3728742"/>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54"/>
          <p:cNvSpPr txBox="1"/>
          <p:nvPr>
            <p:ph type="title"/>
          </p:nvPr>
        </p:nvSpPr>
        <p:spPr>
          <a:xfrm>
            <a:off x="311700" y="1973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Si se paga la seguridad social</a:t>
            </a:r>
            <a:endParaRPr sz="2500"/>
          </a:p>
        </p:txBody>
      </p:sp>
      <p:pic>
        <p:nvPicPr>
          <p:cNvPr id="480" name="Google Shape;480;p54"/>
          <p:cNvPicPr preferRelativeResize="0"/>
          <p:nvPr/>
        </p:nvPicPr>
        <p:blipFill>
          <a:blip r:embed="rId3">
            <a:alphaModFix/>
          </a:blip>
          <a:stretch>
            <a:fillRect/>
          </a:stretch>
        </p:blipFill>
        <p:spPr>
          <a:xfrm>
            <a:off x="311700" y="1082050"/>
            <a:ext cx="7014899" cy="2838450"/>
          </a:xfrm>
          <a:prstGeom prst="rect">
            <a:avLst/>
          </a:prstGeom>
          <a:noFill/>
          <a:ln>
            <a:noFill/>
          </a:ln>
        </p:spPr>
      </p:pic>
      <p:pic>
        <p:nvPicPr>
          <p:cNvPr id="481" name="Google Shape;481;p54"/>
          <p:cNvPicPr preferRelativeResize="0"/>
          <p:nvPr/>
        </p:nvPicPr>
        <p:blipFill>
          <a:blip r:embed="rId4">
            <a:alphaModFix/>
          </a:blip>
          <a:stretch>
            <a:fillRect/>
          </a:stretch>
        </p:blipFill>
        <p:spPr>
          <a:xfrm>
            <a:off x="5653500" y="2704275"/>
            <a:ext cx="3178801" cy="2439225"/>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485" name="Shape 485"/>
        <p:cNvGrpSpPr/>
        <p:nvPr/>
      </p:nvGrpSpPr>
      <p:grpSpPr>
        <a:xfrm>
          <a:off x="0" y="0"/>
          <a:ext cx="0" cy="0"/>
          <a:chOff x="0" y="0"/>
          <a:chExt cx="0" cy="0"/>
        </a:xfrm>
      </p:grpSpPr>
      <p:sp>
        <p:nvSpPr>
          <p:cNvPr id="486" name="Google Shape;486;p55"/>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6000"/>
              <a:t>Perspectiva del sector privado</a:t>
            </a:r>
            <a:endParaRPr sz="600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0" name="Shape 490"/>
        <p:cNvGrpSpPr/>
        <p:nvPr/>
      </p:nvGrpSpPr>
      <p:grpSpPr>
        <a:xfrm>
          <a:off x="0" y="0"/>
          <a:ext cx="0" cy="0"/>
          <a:chOff x="0" y="0"/>
          <a:chExt cx="0" cy="0"/>
        </a:xfrm>
      </p:grpSpPr>
      <p:sp>
        <p:nvSpPr>
          <p:cNvPr id="491" name="Google Shape;491;p56"/>
          <p:cNvSpPr txBox="1"/>
          <p:nvPr>
            <p:ph type="title"/>
          </p:nvPr>
        </p:nvSpPr>
        <p:spPr>
          <a:xfrm>
            <a:off x="311700" y="130700"/>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500"/>
              <a:t>¿Cómo estudiar su perspectiva?</a:t>
            </a:r>
            <a:endParaRPr sz="2500"/>
          </a:p>
        </p:txBody>
      </p:sp>
      <p:sp>
        <p:nvSpPr>
          <p:cNvPr id="492" name="Google Shape;492;p56"/>
          <p:cNvSpPr txBox="1"/>
          <p:nvPr>
            <p:ph idx="1" type="body"/>
          </p:nvPr>
        </p:nvSpPr>
        <p:spPr>
          <a:xfrm>
            <a:off x="311700" y="703400"/>
            <a:ext cx="8520600" cy="4036200"/>
          </a:xfrm>
          <a:prstGeom prst="rect">
            <a:avLst/>
          </a:prstGeom>
        </p:spPr>
        <p:txBody>
          <a:bodyPr anchorCtr="0" anchor="t" bIns="91425" lIns="91425" spcFirstLastPara="1" rIns="91425" wrap="square" tIns="91425">
            <a:noAutofit/>
          </a:bodyPr>
          <a:lstStyle/>
          <a:p>
            <a:pPr indent="0" lvl="0" marL="0" rtl="0" algn="just">
              <a:lnSpc>
                <a:spcPct val="150000"/>
              </a:lnSpc>
              <a:spcBef>
                <a:spcPts val="0"/>
              </a:spcBef>
              <a:spcAft>
                <a:spcPts val="0"/>
              </a:spcAft>
              <a:buNone/>
            </a:pPr>
            <a:r>
              <a:rPr lang="en" sz="1400">
                <a:solidFill>
                  <a:schemeClr val="accent5"/>
                </a:solidFill>
                <a:latin typeface="Fira Sans SemiBold"/>
                <a:ea typeface="Fira Sans SemiBold"/>
                <a:cs typeface="Fira Sans SemiBold"/>
                <a:sym typeface="Fira Sans SemiBold"/>
              </a:rPr>
              <a:t>Stiglitz, donde un creador de política pública debe limitarse a explicar quiénes serían los ganadores y perdedores de dicha política (Stiglitz, 2000, p. 103). </a:t>
            </a:r>
            <a:endParaRPr sz="14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1200"/>
              </a:spcBef>
              <a:spcAft>
                <a:spcPts val="0"/>
              </a:spcAft>
              <a:buNone/>
            </a:pPr>
            <a:r>
              <a:rPr lang="en" sz="1400">
                <a:solidFill>
                  <a:schemeClr val="accent5"/>
                </a:solidFill>
                <a:latin typeface="Fira Sans SemiBold"/>
                <a:ea typeface="Fira Sans SemiBold"/>
                <a:cs typeface="Fira Sans SemiBold"/>
                <a:sym typeface="Fira Sans SemiBold"/>
              </a:rPr>
              <a:t>se hará un análisis cualitativo por medio de entrevistas semi-estructuradas a los profesionales económicos y directivos ejecutivos de las cámaras que representan a los Sectores Productivos en Costa Rica. 5 sectores accedieron la entrevista: </a:t>
            </a:r>
            <a:endParaRPr sz="14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Unión Costarricense de Cámaras y Asociaciones del Sector Empresarial Privado (asesor económico)</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Cámara de Industrias de Costa Rica (asesores económicos)</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Cámara de Comercio de Costa Rica (asesor económico)</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Cámara de Agricultura y Agroindustria de Costa Rica (Director Ejecutivo y asesora económica)</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Cámara de Construcción de Costa Rica (Director Ejecutivo)</a:t>
            </a:r>
            <a:endParaRPr sz="1400">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57"/>
          <p:cNvSpPr txBox="1"/>
          <p:nvPr>
            <p:ph idx="1" type="body"/>
          </p:nvPr>
        </p:nvSpPr>
        <p:spPr>
          <a:xfrm>
            <a:off x="359325" y="810900"/>
            <a:ext cx="8520600" cy="4098300"/>
          </a:xfrm>
          <a:prstGeom prst="rect">
            <a:avLst/>
          </a:prstGeom>
        </p:spPr>
        <p:txBody>
          <a:bodyPr anchorCtr="0" anchor="t" bIns="91425" lIns="91425" spcFirstLastPara="1" rIns="91425" wrap="square" tIns="91425">
            <a:normAutofit/>
          </a:bodyPr>
          <a:lstStyle/>
          <a:p>
            <a:pPr indent="0" lvl="0" marL="0" rtl="0" algn="just">
              <a:lnSpc>
                <a:spcPct val="150000"/>
              </a:lnSpc>
              <a:spcBef>
                <a:spcPts val="0"/>
              </a:spcBef>
              <a:spcAft>
                <a:spcPts val="0"/>
              </a:spcAft>
              <a:buNone/>
            </a:pPr>
            <a:r>
              <a:rPr lang="en" sz="1400">
                <a:solidFill>
                  <a:schemeClr val="accent5"/>
                </a:solidFill>
                <a:latin typeface="Fira Sans SemiBold"/>
                <a:ea typeface="Fira Sans SemiBold"/>
                <a:cs typeface="Fira Sans SemiBold"/>
                <a:sym typeface="Fira Sans SemiBold"/>
              </a:rPr>
              <a:t>Se les preguntó tanto para tiempos de pandemia como en “normalidad”, a lo cual respondieron: </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Reducción de Jornadas.</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Reducción de la base mínima contributiva.</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Becas de estudio y formación de las personas para la inserción laboral.</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Generar redes de apoyo y financiamiento para las empresas, especialmente las PYMES.</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Herramientas que permitan que las personas continúen trabajando</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Que las medidas de cierre como resultado de la pandemia fuesen controladas, y con niveles de certeza predecible para los sectores productivos. (preocupación particular para el sector comercio).</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Diferenciar que hay poblaciones (como adultos mayores y personas con discapacidad limitante) que necesitan dinero necesariamente, en contraposición con personas que pueden trabajar.</a:t>
            </a:r>
            <a:endParaRPr sz="1400">
              <a:solidFill>
                <a:schemeClr val="accent5"/>
              </a:solidFill>
              <a:latin typeface="Fira Sans SemiBold"/>
              <a:ea typeface="Fira Sans SemiBold"/>
              <a:cs typeface="Fira Sans SemiBold"/>
              <a:sym typeface="Fira Sans SemiBold"/>
            </a:endParaRPr>
          </a:p>
          <a:p>
            <a:pPr indent="-317500" lvl="0" marL="457200" rtl="0" algn="just">
              <a:lnSpc>
                <a:spcPct val="150000"/>
              </a:lnSpc>
              <a:spcBef>
                <a:spcPts val="0"/>
              </a:spcBef>
              <a:spcAft>
                <a:spcPts val="0"/>
              </a:spcAft>
              <a:buClr>
                <a:schemeClr val="accent5"/>
              </a:buClr>
              <a:buSzPts val="1400"/>
              <a:buFont typeface="Fira Sans SemiBold"/>
              <a:buChar char="●"/>
            </a:pPr>
            <a:r>
              <a:rPr lang="en" sz="1400">
                <a:solidFill>
                  <a:schemeClr val="accent5"/>
                </a:solidFill>
                <a:latin typeface="Fira Sans SemiBold"/>
                <a:ea typeface="Fira Sans SemiBold"/>
                <a:cs typeface="Fira Sans SemiBold"/>
                <a:sym typeface="Fira Sans SemiBold"/>
              </a:rPr>
              <a:t>El gasto social debe dar a las personas la posibilidad de sostenerse por sí misma</a:t>
            </a:r>
            <a:endParaRPr sz="1400">
              <a:solidFill>
                <a:schemeClr val="accent5"/>
              </a:solidFill>
              <a:latin typeface="Fira Sans SemiBold"/>
              <a:ea typeface="Fira Sans SemiBold"/>
              <a:cs typeface="Fira Sans SemiBold"/>
              <a:sym typeface="Fira Sans SemiBold"/>
            </a:endParaRPr>
          </a:p>
        </p:txBody>
      </p:sp>
      <p:sp>
        <p:nvSpPr>
          <p:cNvPr id="498" name="Google Shape;498;p57"/>
          <p:cNvSpPr txBox="1"/>
          <p:nvPr>
            <p:ph type="title"/>
          </p:nvPr>
        </p:nvSpPr>
        <p:spPr>
          <a:xfrm>
            <a:off x="311700" y="1878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¿cuál sería su política de gasto social ideal?</a:t>
            </a:r>
            <a:endParaRPr sz="250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58"/>
          <p:cNvSpPr txBox="1"/>
          <p:nvPr>
            <p:ph type="title"/>
          </p:nvPr>
        </p:nvSpPr>
        <p:spPr>
          <a:xfrm>
            <a:off x="311700" y="2069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¿cuál es su política contra el desempleo ideal?</a:t>
            </a:r>
            <a:endParaRPr sz="2500"/>
          </a:p>
        </p:txBody>
      </p:sp>
      <p:sp>
        <p:nvSpPr>
          <p:cNvPr id="504" name="Google Shape;504;p58"/>
          <p:cNvSpPr txBox="1"/>
          <p:nvPr>
            <p:ph idx="1" type="body"/>
          </p:nvPr>
        </p:nvSpPr>
        <p:spPr>
          <a:xfrm>
            <a:off x="311700" y="783300"/>
            <a:ext cx="8520600" cy="3576900"/>
          </a:xfrm>
          <a:prstGeom prst="rect">
            <a:avLst/>
          </a:prstGeom>
        </p:spPr>
        <p:txBody>
          <a:bodyPr anchorCtr="0" anchor="t" bIns="91425" lIns="91425" spcFirstLastPara="1" rIns="91425" wrap="square" tIns="91425">
            <a:noAutofit/>
          </a:bodyPr>
          <a:lstStyle/>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Disminuir los altos costos de producción (ej. electricidad)</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Que se implementen jornadas flexibles de trabajo.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Cargas sociales se adapten a jornada trabajada, de manera que se cotice proporcional al tiempo laborado (ej. trabajadoras domésticas).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Disminuir los trámites para creación de empresas, así como de operación.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Adaptar la oferta de formación y capacitación a los y las trabajadoras para que se adapten a las necesidades del mercado laboral.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Expansión (a todas las empresas) y seguridad jurídica al régimen de zona franca. Esto con el objetivo de que más Inversión Extranjera Directa, así como nacional,  genere más empleo.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Disminuir la carga tributaria, incluido el exceso de tributos secundarios no determinantes para las finanzas públicas.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Mejorar la confianza de los consumidores  e inversores.</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Incrementar la infraestructura pública entendida como ingeniería civil (carreteras, aeropuertos, etc.)</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Mejorar acceso a vivienda para las clases medias (específico para sector construcción)</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Dinamizar las condiciones macroeconómicas para el incremento de las condiciones de mercado nacionales. </a:t>
            </a:r>
            <a:endParaRPr sz="1200">
              <a:solidFill>
                <a:schemeClr val="accent5"/>
              </a:solidFill>
              <a:latin typeface="Fira Sans SemiBold"/>
              <a:ea typeface="Fira Sans SemiBold"/>
              <a:cs typeface="Fira Sans SemiBold"/>
              <a:sym typeface="Fira Sans SemiBold"/>
            </a:endParaRPr>
          </a:p>
          <a:p>
            <a:pPr indent="0" lvl="0" marL="0" rtl="0" algn="l">
              <a:lnSpc>
                <a:spcPct val="150000"/>
              </a:lnSpc>
              <a:spcBef>
                <a:spcPts val="0"/>
              </a:spcBef>
              <a:spcAft>
                <a:spcPts val="1200"/>
              </a:spcAft>
              <a:buNone/>
            </a:pPr>
            <a:r>
              <a:t/>
            </a:r>
            <a:endParaRPr sz="1200">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8" name="Shape 508"/>
        <p:cNvGrpSpPr/>
        <p:nvPr/>
      </p:nvGrpSpPr>
      <p:grpSpPr>
        <a:xfrm>
          <a:off x="0" y="0"/>
          <a:ext cx="0" cy="0"/>
          <a:chOff x="0" y="0"/>
          <a:chExt cx="0" cy="0"/>
        </a:xfrm>
      </p:grpSpPr>
      <p:sp>
        <p:nvSpPr>
          <p:cNvPr id="509" name="Google Shape;509;p59"/>
          <p:cNvSpPr txBox="1"/>
          <p:nvPr>
            <p:ph type="title"/>
          </p:nvPr>
        </p:nvSpPr>
        <p:spPr>
          <a:xfrm>
            <a:off x="311700" y="1497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Sobre la opinión de los sectores productivo sobre los SS?</a:t>
            </a:r>
            <a:endParaRPr sz="2500"/>
          </a:p>
        </p:txBody>
      </p:sp>
      <p:sp>
        <p:nvSpPr>
          <p:cNvPr id="510" name="Google Shape;510;p5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Se</a:t>
            </a:r>
            <a:r>
              <a:rPr lang="en" sz="1200">
                <a:solidFill>
                  <a:schemeClr val="accent5"/>
                </a:solidFill>
                <a:latin typeface="Fira Sans SemiBold"/>
                <a:ea typeface="Fira Sans SemiBold"/>
                <a:cs typeface="Fira Sans SemiBold"/>
                <a:sym typeface="Fira Sans SemiBold"/>
              </a:rPr>
              <a:t> debe definir una temporalidad clara de otorgamiento del subsidio. Dado que 5 años son esenciales para la supervivencia de una empresa, el asesor económico de la UCCAEP sugiere que el SS tome este período como un marco de referencia para esa temporalidad, fundamentalmente para empresas nuevas.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La mayor parte de los entrevistados manifestaron interés por una tasa única de subsidio, y no una diferenciada por sector.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Que el SS cubra la seguridad social.</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Que se establezcan segmentos de subsidio</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Principalmente destinado a empresas en régimen definitivo, formalmente inscritas y con trabajadores formalizados.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Si se busca formalizar trabajadores por otro lado, podría ser un incentivo para que las no formalizadas lo hagan.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Se deben establecer cuotas de asignación del SS de acuerdo a tipos de empresas (grandes, PYMES, inscritas en Zona Franca). Preferencia por empresas pequeñas. Asimismo, debe haber transparencia en dicha asignación.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Deben tener consideraciones para sectores que emplean a personal por temporadas. </a:t>
            </a:r>
            <a:endParaRPr sz="1200">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6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Observaciones sobre la perspectiva del sector privado</a:t>
            </a:r>
            <a:endParaRPr sz="2500"/>
          </a:p>
        </p:txBody>
      </p:sp>
      <p:sp>
        <p:nvSpPr>
          <p:cNvPr id="516" name="Google Shape;516;p60"/>
          <p:cNvSpPr txBox="1"/>
          <p:nvPr>
            <p:ph idx="1" type="body"/>
          </p:nvPr>
        </p:nvSpPr>
        <p:spPr>
          <a:xfrm>
            <a:off x="254550" y="1647775"/>
            <a:ext cx="8520600" cy="3416400"/>
          </a:xfrm>
          <a:prstGeom prst="rect">
            <a:avLst/>
          </a:prstGeom>
        </p:spPr>
        <p:txBody>
          <a:bodyPr anchorCtr="0" anchor="t" bIns="91425" lIns="91425" spcFirstLastPara="1" rIns="91425" wrap="square" tIns="91425">
            <a:normAutofit/>
          </a:bodyPr>
          <a:lstStyle/>
          <a:p>
            <a:pPr indent="0" lvl="0" marL="0" rtl="0" algn="just">
              <a:lnSpc>
                <a:spcPct val="200000"/>
              </a:lnSpc>
              <a:spcBef>
                <a:spcPts val="0"/>
              </a:spcBef>
              <a:spcAft>
                <a:spcPts val="1200"/>
              </a:spcAft>
              <a:buNone/>
            </a:pPr>
            <a:r>
              <a:rPr lang="en" sz="2100">
                <a:solidFill>
                  <a:schemeClr val="accent5"/>
                </a:solidFill>
                <a:latin typeface="Fira Sans SemiBold"/>
                <a:ea typeface="Fira Sans SemiBold"/>
                <a:cs typeface="Fira Sans SemiBold"/>
                <a:sym typeface="Fira Sans SemiBold"/>
              </a:rPr>
              <a:t>L</a:t>
            </a:r>
            <a:r>
              <a:rPr lang="en" sz="2100">
                <a:solidFill>
                  <a:schemeClr val="accent5"/>
                </a:solidFill>
                <a:latin typeface="Fira Sans SemiBold"/>
                <a:ea typeface="Fira Sans SemiBold"/>
                <a:cs typeface="Fira Sans SemiBold"/>
                <a:sym typeface="Fira Sans SemiBold"/>
              </a:rPr>
              <a:t>a carga salarial representa para todas las cámaras un componente fundamental para la absorción de mano de obra, por lo que resulta particularmente esclarecedor que una política de subsidio del salario, podría ser bien recibida por los SP en caso de </a:t>
            </a:r>
            <a:r>
              <a:rPr lang="en" sz="2100">
                <a:solidFill>
                  <a:schemeClr val="accent5"/>
                </a:solidFill>
                <a:latin typeface="Fira Sans SemiBold"/>
                <a:ea typeface="Fira Sans SemiBold"/>
                <a:cs typeface="Fira Sans SemiBold"/>
                <a:sym typeface="Fira Sans SemiBold"/>
              </a:rPr>
              <a:t>implementar</a:t>
            </a:r>
            <a:r>
              <a:rPr lang="en" sz="2100">
                <a:solidFill>
                  <a:schemeClr val="accent5"/>
                </a:solidFill>
                <a:latin typeface="Fira Sans SemiBold"/>
                <a:ea typeface="Fira Sans SemiBold"/>
                <a:cs typeface="Fira Sans SemiBold"/>
                <a:sym typeface="Fira Sans SemiBold"/>
              </a:rPr>
              <a:t>.</a:t>
            </a:r>
            <a:endParaRPr sz="2100">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520" name="Shape 520"/>
        <p:cNvGrpSpPr/>
        <p:nvPr/>
      </p:nvGrpSpPr>
      <p:grpSpPr>
        <a:xfrm>
          <a:off x="0" y="0"/>
          <a:ext cx="0" cy="0"/>
          <a:chOff x="0" y="0"/>
          <a:chExt cx="0" cy="0"/>
        </a:xfrm>
      </p:grpSpPr>
      <p:sp>
        <p:nvSpPr>
          <p:cNvPr id="521" name="Google Shape;521;p61"/>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6000"/>
              <a:t>Operatividad</a:t>
            </a:r>
            <a:endParaRPr sz="6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Transferencias corrientes: la medida histórica</a:t>
            </a:r>
            <a:endParaRPr sz="2500"/>
          </a:p>
        </p:txBody>
      </p:sp>
      <p:sp>
        <p:nvSpPr>
          <p:cNvPr id="221" name="Google Shape;221;p17"/>
          <p:cNvSpPr txBox="1"/>
          <p:nvPr>
            <p:ph idx="1" type="body"/>
          </p:nvPr>
        </p:nvSpPr>
        <p:spPr>
          <a:xfrm>
            <a:off x="311700" y="1017725"/>
            <a:ext cx="8520600" cy="3158100"/>
          </a:xfrm>
          <a:prstGeom prst="rect">
            <a:avLst/>
          </a:prstGeom>
          <a:solidFill>
            <a:schemeClr val="lt1"/>
          </a:solidFill>
          <a:ln cap="flat" cmpd="sng" w="9525">
            <a:solidFill>
              <a:schemeClr val="lt1"/>
            </a:solidFill>
            <a:prstDash val="solid"/>
            <a:round/>
            <a:headEnd len="sm" w="sm" type="none"/>
            <a:tailEnd len="sm" w="sm" type="none"/>
          </a:ln>
        </p:spPr>
        <p:txBody>
          <a:bodyPr anchorCtr="0" anchor="t" bIns="91425" lIns="91425" spcFirstLastPara="1" rIns="91425" wrap="square" tIns="91425">
            <a:normAutofit lnSpcReduction="20000"/>
          </a:bodyPr>
          <a:lstStyle/>
          <a:p>
            <a:pPr indent="0" lvl="0" marL="0" rtl="0" algn="just">
              <a:lnSpc>
                <a:spcPct val="150000"/>
              </a:lnSpc>
              <a:spcBef>
                <a:spcPts val="0"/>
              </a:spcBef>
              <a:spcAft>
                <a:spcPts val="0"/>
              </a:spcAft>
              <a:buNone/>
            </a:pPr>
            <a:r>
              <a:rPr lang="en">
                <a:solidFill>
                  <a:schemeClr val="accent5"/>
                </a:solidFill>
                <a:highlight>
                  <a:srgbClr val="FFFF00"/>
                </a:highlight>
                <a:latin typeface="Fira Sans SemiBold"/>
                <a:ea typeface="Fira Sans SemiBold"/>
                <a:cs typeface="Fira Sans SemiBold"/>
                <a:sym typeface="Fira Sans SemiBold"/>
              </a:rPr>
              <a:t>Transferencia Corriente Condicionada (TC): Monto de dinero otorgado a una persona, condicionada a alguna variable (ej.mantener a hijos (as) en el sistema educativo)</a:t>
            </a:r>
            <a:endParaRPr>
              <a:solidFill>
                <a:schemeClr val="accent5"/>
              </a:solidFill>
              <a:highlight>
                <a:srgbClr val="FFFF00"/>
              </a:highlight>
              <a:latin typeface="Fira Sans SemiBold"/>
              <a:ea typeface="Fira Sans SemiBold"/>
              <a:cs typeface="Fira Sans SemiBold"/>
              <a:sym typeface="Fira Sans SemiBold"/>
            </a:endParaRPr>
          </a:p>
          <a:p>
            <a:pPr indent="-342900" lvl="0" marL="457200" rtl="0" algn="l">
              <a:lnSpc>
                <a:spcPct val="150000"/>
              </a:lnSpc>
              <a:spcBef>
                <a:spcPts val="120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En CR las últimas 4 administraciones del Poder Ejecutivo han utilizado TC como herramienta de política social. </a:t>
            </a:r>
            <a:endParaRPr>
              <a:solidFill>
                <a:schemeClr val="accent5"/>
              </a:solidFill>
              <a:latin typeface="Fira Sans SemiBold"/>
              <a:ea typeface="Fira Sans SemiBold"/>
              <a:cs typeface="Fira Sans SemiBold"/>
              <a:sym typeface="Fira Sans SemiBold"/>
            </a:endParaRPr>
          </a:p>
          <a:p>
            <a:pPr indent="-342900" lvl="0" marL="457200" rtl="0" algn="l">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La Ley de Desarrollo Social y Asignaciones Familiares (Ley 5662, 2021): principal  fuente de financiamiento de las TC </a:t>
            </a:r>
            <a:endParaRPr>
              <a:solidFill>
                <a:schemeClr val="accent5"/>
              </a:solidFill>
              <a:latin typeface="Fira Sans SemiBold"/>
              <a:ea typeface="Fira Sans SemiBold"/>
              <a:cs typeface="Fira Sans SemiBold"/>
              <a:sym typeface="Fira Sans SemiBold"/>
            </a:endParaRPr>
          </a:p>
          <a:p>
            <a:pPr indent="-342900" lvl="0" marL="457200" rtl="0" algn="l">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Instituto Mixto de Ayuda Social (IMAS) es el principal administrador. </a:t>
            </a:r>
            <a:endParaRPr>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 name="Shape 525"/>
        <p:cNvGrpSpPr/>
        <p:nvPr/>
      </p:nvGrpSpPr>
      <p:grpSpPr>
        <a:xfrm>
          <a:off x="0" y="0"/>
          <a:ext cx="0" cy="0"/>
          <a:chOff x="0" y="0"/>
          <a:chExt cx="0" cy="0"/>
        </a:xfrm>
      </p:grpSpPr>
      <p:sp>
        <p:nvSpPr>
          <p:cNvPr id="526" name="Google Shape;526;p6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Estructuras productivas de países que aplican SS, son muy diferentes a las de Costa Rica.</a:t>
            </a:r>
            <a:endParaRPr sz="1500">
              <a:solidFill>
                <a:schemeClr val="accent5"/>
              </a:solidFill>
              <a:latin typeface="Fira Sans SemiBold"/>
              <a:ea typeface="Fira Sans SemiBold"/>
              <a:cs typeface="Fira Sans SemiBold"/>
              <a:sym typeface="Fira Sans SemiBold"/>
            </a:endParaRPr>
          </a:p>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Un SS debe ser  pagado a los empleadores para evitar establecer relación laboral (Estado-trabajador)</a:t>
            </a:r>
            <a:endParaRPr sz="1500">
              <a:solidFill>
                <a:schemeClr val="accent5"/>
              </a:solidFill>
              <a:latin typeface="Fira Sans SemiBold"/>
              <a:ea typeface="Fira Sans SemiBold"/>
              <a:cs typeface="Fira Sans SemiBold"/>
              <a:sym typeface="Fira Sans SemiBold"/>
            </a:endParaRPr>
          </a:p>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empresas quienes deben decidir cuánta mano de obra pueden absorber.</a:t>
            </a:r>
            <a:endParaRPr sz="1500">
              <a:solidFill>
                <a:schemeClr val="accent5"/>
              </a:solidFill>
              <a:latin typeface="Fira Sans SemiBold"/>
              <a:ea typeface="Fira Sans SemiBold"/>
              <a:cs typeface="Fira Sans SemiBold"/>
              <a:sym typeface="Fira Sans SemiBold"/>
            </a:endParaRPr>
          </a:p>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Debe utilizar recursos existentes, dado que es política y presupuestariamente improbable conseguir dinero fresco en el escenario actual.</a:t>
            </a:r>
            <a:endParaRPr sz="1500">
              <a:solidFill>
                <a:schemeClr val="accent5"/>
              </a:solidFill>
              <a:latin typeface="Fira Sans SemiBold"/>
              <a:ea typeface="Fira Sans SemiBold"/>
              <a:cs typeface="Fira Sans SemiBold"/>
              <a:sym typeface="Fira Sans SemiBold"/>
            </a:endParaRPr>
          </a:p>
          <a:p>
            <a:pPr indent="-323850" lvl="0" marL="457200" rtl="0" algn="just">
              <a:lnSpc>
                <a:spcPct val="150000"/>
              </a:lnSpc>
              <a:spcBef>
                <a:spcPts val="0"/>
              </a:spcBef>
              <a:spcAft>
                <a:spcPts val="0"/>
              </a:spcAft>
              <a:buClr>
                <a:schemeClr val="accent5"/>
              </a:buClr>
              <a:buSzPts val="1500"/>
              <a:buFont typeface="Fira Sans SemiBold"/>
              <a:buChar char="●"/>
            </a:pPr>
            <a:r>
              <a:rPr lang="en" sz="1500">
                <a:solidFill>
                  <a:schemeClr val="accent5"/>
                </a:solidFill>
                <a:latin typeface="Fira Sans SemiBold"/>
                <a:ea typeface="Fira Sans SemiBold"/>
                <a:cs typeface="Fira Sans SemiBold"/>
                <a:sym typeface="Fira Sans SemiBold"/>
              </a:rPr>
              <a:t>Es necesario definir una población específica, cuota de distribución de los recursos y sobre todo temporalidad, en tanto los sectores productivos argumentan que no puede ser un subsidio sin límite de tiempo. </a:t>
            </a:r>
            <a:endParaRPr sz="15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t/>
            </a:r>
            <a:endParaRPr sz="15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Clr>
                <a:schemeClr val="dk1"/>
              </a:buClr>
              <a:buSzPts val="1100"/>
              <a:buFont typeface="Arial"/>
              <a:buNone/>
            </a:pPr>
            <a:r>
              <a:t/>
            </a:r>
            <a:endParaRPr sz="1500">
              <a:solidFill>
                <a:schemeClr val="accent5"/>
              </a:solidFill>
              <a:latin typeface="Fira Sans SemiBold"/>
              <a:ea typeface="Fira Sans SemiBold"/>
              <a:cs typeface="Fira Sans SemiBold"/>
              <a:sym typeface="Fira Sans SemiBold"/>
            </a:endParaRPr>
          </a:p>
        </p:txBody>
      </p:sp>
      <p:sp>
        <p:nvSpPr>
          <p:cNvPr id="527" name="Google Shape;527;p6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Retos para aplicar un SS en CR</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 name="Shape 531"/>
        <p:cNvGrpSpPr/>
        <p:nvPr/>
      </p:nvGrpSpPr>
      <p:grpSpPr>
        <a:xfrm>
          <a:off x="0" y="0"/>
          <a:ext cx="0" cy="0"/>
          <a:chOff x="0" y="0"/>
          <a:chExt cx="0" cy="0"/>
        </a:xfrm>
      </p:grpSpPr>
      <p:sp>
        <p:nvSpPr>
          <p:cNvPr id="532" name="Google Shape;532;p63"/>
          <p:cNvSpPr txBox="1"/>
          <p:nvPr>
            <p:ph type="title"/>
          </p:nvPr>
        </p:nvSpPr>
        <p:spPr>
          <a:xfrm>
            <a:off x="73575" y="3798675"/>
            <a:ext cx="8520600" cy="8418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3000"/>
              <a:t>Operatividad financiera</a:t>
            </a:r>
            <a:endParaRPr sz="3000"/>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6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Se propone las siguientes fuentes </a:t>
            </a:r>
            <a:endParaRPr sz="2500"/>
          </a:p>
        </p:txBody>
      </p:sp>
      <p:pic>
        <p:nvPicPr>
          <p:cNvPr id="538" name="Google Shape;538;p64"/>
          <p:cNvPicPr preferRelativeResize="0"/>
          <p:nvPr/>
        </p:nvPicPr>
        <p:blipFill>
          <a:blip r:embed="rId3">
            <a:alphaModFix/>
          </a:blip>
          <a:stretch>
            <a:fillRect/>
          </a:stretch>
        </p:blipFill>
        <p:spPr>
          <a:xfrm>
            <a:off x="961150" y="1461857"/>
            <a:ext cx="8182850" cy="3532118"/>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 name="Shape 542"/>
        <p:cNvGrpSpPr/>
        <p:nvPr/>
      </p:nvGrpSpPr>
      <p:grpSpPr>
        <a:xfrm>
          <a:off x="0" y="0"/>
          <a:ext cx="0" cy="0"/>
          <a:chOff x="0" y="0"/>
          <a:chExt cx="0" cy="0"/>
        </a:xfrm>
      </p:grpSpPr>
      <p:sp>
        <p:nvSpPr>
          <p:cNvPr id="543" name="Google Shape;543;p65"/>
          <p:cNvSpPr txBox="1"/>
          <p:nvPr>
            <p:ph type="title"/>
          </p:nvPr>
        </p:nvSpPr>
        <p:spPr>
          <a:xfrm>
            <a:off x="311700" y="1592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Recursos de PRONAE</a:t>
            </a:r>
            <a:endParaRPr/>
          </a:p>
        </p:txBody>
      </p:sp>
      <p:sp>
        <p:nvSpPr>
          <p:cNvPr id="544" name="Google Shape;544;p65"/>
          <p:cNvSpPr txBox="1"/>
          <p:nvPr>
            <p:ph idx="1" type="body"/>
          </p:nvPr>
        </p:nvSpPr>
        <p:spPr>
          <a:xfrm>
            <a:off x="397100" y="923875"/>
            <a:ext cx="3481800" cy="3880500"/>
          </a:xfrm>
          <a:prstGeom prst="rect">
            <a:avLst/>
          </a:prstGeom>
        </p:spPr>
        <p:txBody>
          <a:bodyPr anchorCtr="0" anchor="t" bIns="91425" lIns="91425" spcFirstLastPara="1" rIns="91425" wrap="square" tIns="91425">
            <a:normAutofit fontScale="85000" lnSpcReduction="10000"/>
          </a:bodyPr>
          <a:lstStyle/>
          <a:p>
            <a:pPr indent="-325755" lvl="0" marL="457200" rtl="0" algn="just">
              <a:lnSpc>
                <a:spcPct val="150000"/>
              </a:lnSpc>
              <a:spcBef>
                <a:spcPts val="0"/>
              </a:spcBef>
              <a:spcAft>
                <a:spcPts val="0"/>
              </a:spcAft>
              <a:buClr>
                <a:schemeClr val="accent5"/>
              </a:buClr>
              <a:buSzPct val="100000"/>
              <a:buFont typeface="Fira Sans SemiBold"/>
              <a:buChar char="●"/>
            </a:pPr>
            <a:r>
              <a:rPr lang="en">
                <a:solidFill>
                  <a:schemeClr val="accent5"/>
                </a:solidFill>
                <a:latin typeface="Fira Sans SemiBold"/>
                <a:ea typeface="Fira Sans SemiBold"/>
                <a:cs typeface="Fira Sans SemiBold"/>
                <a:sym typeface="Fira Sans SemiBold"/>
              </a:rPr>
              <a:t>PRONAE podría ser más ambicioso </a:t>
            </a:r>
            <a:endParaRPr>
              <a:solidFill>
                <a:schemeClr val="accent5"/>
              </a:solidFill>
              <a:latin typeface="Fira Sans SemiBold"/>
              <a:ea typeface="Fira Sans SemiBold"/>
              <a:cs typeface="Fira Sans SemiBold"/>
              <a:sym typeface="Fira Sans SemiBold"/>
            </a:endParaRPr>
          </a:p>
          <a:p>
            <a:pPr indent="-325755" lvl="0" marL="457200" rtl="0" algn="just">
              <a:lnSpc>
                <a:spcPct val="150000"/>
              </a:lnSpc>
              <a:spcBef>
                <a:spcPts val="0"/>
              </a:spcBef>
              <a:spcAft>
                <a:spcPts val="0"/>
              </a:spcAft>
              <a:buClr>
                <a:schemeClr val="accent5"/>
              </a:buClr>
              <a:buSzPct val="100000"/>
              <a:buFont typeface="Fira Sans SemiBold"/>
              <a:buChar char="●"/>
            </a:pPr>
            <a:r>
              <a:rPr lang="en">
                <a:solidFill>
                  <a:schemeClr val="accent5"/>
                </a:solidFill>
                <a:latin typeface="Fira Sans SemiBold"/>
                <a:ea typeface="Fira Sans SemiBold"/>
                <a:cs typeface="Fira Sans SemiBold"/>
                <a:sym typeface="Fira Sans SemiBold"/>
              </a:rPr>
              <a:t>Es un programa que tiene objetivos difusos </a:t>
            </a:r>
            <a:endParaRPr>
              <a:solidFill>
                <a:schemeClr val="accent5"/>
              </a:solidFill>
              <a:latin typeface="Fira Sans SemiBold"/>
              <a:ea typeface="Fira Sans SemiBold"/>
              <a:cs typeface="Fira Sans SemiBold"/>
              <a:sym typeface="Fira Sans SemiBold"/>
            </a:endParaRPr>
          </a:p>
          <a:p>
            <a:pPr indent="-325755" lvl="0" marL="457200" rtl="0" algn="just">
              <a:lnSpc>
                <a:spcPct val="150000"/>
              </a:lnSpc>
              <a:spcBef>
                <a:spcPts val="0"/>
              </a:spcBef>
              <a:spcAft>
                <a:spcPts val="0"/>
              </a:spcAft>
              <a:buClr>
                <a:schemeClr val="accent5"/>
              </a:buClr>
              <a:buSzPct val="100000"/>
              <a:buFont typeface="Fira Sans SemiBold"/>
              <a:buChar char="●"/>
            </a:pPr>
            <a:r>
              <a:rPr lang="en">
                <a:solidFill>
                  <a:schemeClr val="accent5"/>
                </a:solidFill>
                <a:latin typeface="Fira Sans SemiBold"/>
                <a:ea typeface="Fira Sans SemiBold"/>
                <a:cs typeface="Fira Sans SemiBold"/>
                <a:sym typeface="Fira Sans SemiBold"/>
              </a:rPr>
              <a:t>Solo tiene una duración de 3 meses</a:t>
            </a:r>
            <a:endParaRPr>
              <a:solidFill>
                <a:schemeClr val="accent5"/>
              </a:solidFill>
              <a:latin typeface="Fira Sans SemiBold"/>
              <a:ea typeface="Fira Sans SemiBold"/>
              <a:cs typeface="Fira Sans SemiBold"/>
              <a:sym typeface="Fira Sans SemiBold"/>
            </a:endParaRPr>
          </a:p>
          <a:p>
            <a:pPr indent="-325755" lvl="0" marL="457200" rtl="0" algn="just">
              <a:lnSpc>
                <a:spcPct val="150000"/>
              </a:lnSpc>
              <a:spcBef>
                <a:spcPts val="0"/>
              </a:spcBef>
              <a:spcAft>
                <a:spcPts val="0"/>
              </a:spcAft>
              <a:buClr>
                <a:schemeClr val="accent5"/>
              </a:buClr>
              <a:buSzPct val="100000"/>
              <a:buFont typeface="Fira Sans SemiBold"/>
              <a:buChar char="●"/>
            </a:pPr>
            <a:r>
              <a:rPr lang="en">
                <a:solidFill>
                  <a:schemeClr val="accent5"/>
                </a:solidFill>
                <a:latin typeface="Fira Sans SemiBold"/>
                <a:ea typeface="Fira Sans SemiBold"/>
                <a:cs typeface="Fira Sans SemiBold"/>
                <a:sym typeface="Fira Sans SemiBold"/>
              </a:rPr>
              <a:t>No tiene sentido tener un SS y esta medida al mismo tiempo </a:t>
            </a:r>
            <a:endParaRPr>
              <a:solidFill>
                <a:schemeClr val="accent5"/>
              </a:solidFill>
              <a:latin typeface="Fira Sans SemiBold"/>
              <a:ea typeface="Fira Sans SemiBold"/>
              <a:cs typeface="Fira Sans SemiBold"/>
              <a:sym typeface="Fira Sans SemiBold"/>
            </a:endParaRPr>
          </a:p>
          <a:p>
            <a:pPr indent="-325755" lvl="0" marL="457200" rtl="0" algn="just">
              <a:lnSpc>
                <a:spcPct val="150000"/>
              </a:lnSpc>
              <a:spcBef>
                <a:spcPts val="0"/>
              </a:spcBef>
              <a:spcAft>
                <a:spcPts val="0"/>
              </a:spcAft>
              <a:buClr>
                <a:schemeClr val="accent5"/>
              </a:buClr>
              <a:buSzPct val="100000"/>
              <a:buFont typeface="Fira Sans SemiBold"/>
              <a:buChar char="●"/>
            </a:pPr>
            <a:r>
              <a:rPr lang="en">
                <a:solidFill>
                  <a:schemeClr val="accent5"/>
                </a:solidFill>
                <a:latin typeface="Fira Sans SemiBold"/>
                <a:ea typeface="Fira Sans SemiBold"/>
                <a:cs typeface="Fira Sans SemiBold"/>
                <a:sym typeface="Fira Sans SemiBold"/>
              </a:rPr>
              <a:t>Se excluye a obra indígena, porque sí tiene un fin y legislación clara</a:t>
            </a:r>
            <a:endParaRPr>
              <a:solidFill>
                <a:schemeClr val="accent5"/>
              </a:solidFill>
              <a:latin typeface="Fira Sans SemiBold"/>
              <a:ea typeface="Fira Sans SemiBold"/>
              <a:cs typeface="Fira Sans SemiBold"/>
              <a:sym typeface="Fira Sans SemiBold"/>
            </a:endParaRPr>
          </a:p>
        </p:txBody>
      </p:sp>
      <p:pic>
        <p:nvPicPr>
          <p:cNvPr id="545" name="Google Shape;545;p65"/>
          <p:cNvPicPr preferRelativeResize="0"/>
          <p:nvPr/>
        </p:nvPicPr>
        <p:blipFill>
          <a:blip r:embed="rId3">
            <a:alphaModFix/>
          </a:blip>
          <a:stretch>
            <a:fillRect/>
          </a:stretch>
        </p:blipFill>
        <p:spPr>
          <a:xfrm>
            <a:off x="3878900" y="1247325"/>
            <a:ext cx="5168749" cy="2648850"/>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 name="Shape 549"/>
        <p:cNvGrpSpPr/>
        <p:nvPr/>
      </p:nvGrpSpPr>
      <p:grpSpPr>
        <a:xfrm>
          <a:off x="0" y="0"/>
          <a:ext cx="0" cy="0"/>
          <a:chOff x="0" y="0"/>
          <a:chExt cx="0" cy="0"/>
        </a:xfrm>
      </p:grpSpPr>
      <p:sp>
        <p:nvSpPr>
          <p:cNvPr id="550" name="Google Shape;550;p66"/>
          <p:cNvSpPr txBox="1"/>
          <p:nvPr>
            <p:ph type="title"/>
          </p:nvPr>
        </p:nvSpPr>
        <p:spPr>
          <a:xfrm>
            <a:off x="311700" y="0"/>
            <a:ext cx="3120000" cy="54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Recursos del INA</a:t>
            </a:r>
            <a:endParaRPr sz="2500"/>
          </a:p>
        </p:txBody>
      </p:sp>
      <p:sp>
        <p:nvSpPr>
          <p:cNvPr id="551" name="Google Shape;551;p66"/>
          <p:cNvSpPr txBox="1"/>
          <p:nvPr>
            <p:ph idx="1" type="body"/>
          </p:nvPr>
        </p:nvSpPr>
        <p:spPr>
          <a:xfrm>
            <a:off x="311700" y="789125"/>
            <a:ext cx="2662800" cy="4072500"/>
          </a:xfrm>
          <a:prstGeom prst="rect">
            <a:avLst/>
          </a:prstGeom>
        </p:spPr>
        <p:txBody>
          <a:bodyPr anchorCtr="0" anchor="t" bIns="91425" lIns="91425" spcFirstLastPara="1" rIns="91425" wrap="square" tIns="91425">
            <a:noAutofit/>
          </a:bodyPr>
          <a:lstStyle/>
          <a:p>
            <a:pPr indent="-349250" lvl="0" marL="457200" rtl="0" algn="just">
              <a:spcBef>
                <a:spcPts val="0"/>
              </a:spcBef>
              <a:spcAft>
                <a:spcPts val="0"/>
              </a:spcAft>
              <a:buClr>
                <a:schemeClr val="accent5"/>
              </a:buClr>
              <a:buSzPts val="1900"/>
              <a:buFont typeface="Fira Sans SemiBold"/>
              <a:buChar char="●"/>
            </a:pPr>
            <a:r>
              <a:rPr lang="en" sz="1900">
                <a:solidFill>
                  <a:schemeClr val="accent5"/>
                </a:solidFill>
                <a:latin typeface="Fira Sans SemiBold"/>
                <a:ea typeface="Fira Sans SemiBold"/>
                <a:cs typeface="Fira Sans SemiBold"/>
                <a:sym typeface="Fira Sans SemiBold"/>
              </a:rPr>
              <a:t>El INA es incapaz de ejecutar todo su presupuesto</a:t>
            </a:r>
            <a:endParaRPr sz="1900">
              <a:solidFill>
                <a:schemeClr val="accent5"/>
              </a:solidFill>
              <a:latin typeface="Fira Sans SemiBold"/>
              <a:ea typeface="Fira Sans SemiBold"/>
              <a:cs typeface="Fira Sans SemiBold"/>
              <a:sym typeface="Fira Sans SemiBold"/>
            </a:endParaRPr>
          </a:p>
          <a:p>
            <a:pPr indent="-349250" lvl="0" marL="457200" rtl="0" algn="just">
              <a:spcBef>
                <a:spcPts val="0"/>
              </a:spcBef>
              <a:spcAft>
                <a:spcPts val="0"/>
              </a:spcAft>
              <a:buClr>
                <a:schemeClr val="accent5"/>
              </a:buClr>
              <a:buSzPts val="1900"/>
              <a:buFont typeface="Fira Sans SemiBold"/>
              <a:buChar char="●"/>
            </a:pPr>
            <a:r>
              <a:rPr lang="en" sz="1900">
                <a:solidFill>
                  <a:schemeClr val="accent5"/>
                </a:solidFill>
                <a:latin typeface="Fira Sans SemiBold"/>
                <a:ea typeface="Fira Sans SemiBold"/>
                <a:cs typeface="Fira Sans SemiBold"/>
                <a:sym typeface="Fira Sans SemiBold"/>
              </a:rPr>
              <a:t>Peor aún es dinero que el Sector Privado pierde y no recupera nunca. </a:t>
            </a:r>
            <a:endParaRPr sz="1900">
              <a:solidFill>
                <a:schemeClr val="accent5"/>
              </a:solidFill>
              <a:latin typeface="Fira Sans SemiBold"/>
              <a:ea typeface="Fira Sans SemiBold"/>
              <a:cs typeface="Fira Sans SemiBold"/>
              <a:sym typeface="Fira Sans SemiBold"/>
            </a:endParaRPr>
          </a:p>
          <a:p>
            <a:pPr indent="-349250" lvl="0" marL="457200" rtl="0" algn="just">
              <a:spcBef>
                <a:spcPts val="0"/>
              </a:spcBef>
              <a:spcAft>
                <a:spcPts val="0"/>
              </a:spcAft>
              <a:buClr>
                <a:schemeClr val="accent5"/>
              </a:buClr>
              <a:buSzPts val="1900"/>
              <a:buFont typeface="Fira Sans SemiBold"/>
              <a:buChar char="●"/>
            </a:pPr>
            <a:r>
              <a:rPr lang="en" sz="1900">
                <a:solidFill>
                  <a:schemeClr val="accent5"/>
                </a:solidFill>
                <a:latin typeface="Fira Sans SemiBold"/>
                <a:ea typeface="Fira Sans SemiBold"/>
                <a:cs typeface="Fira Sans SemiBold"/>
                <a:sym typeface="Fira Sans SemiBold"/>
              </a:rPr>
              <a:t>No beneficia a personas trabajadoras tampoco.  </a:t>
            </a:r>
            <a:endParaRPr sz="1900">
              <a:solidFill>
                <a:schemeClr val="accent5"/>
              </a:solidFill>
              <a:latin typeface="Fira Sans SemiBold"/>
              <a:ea typeface="Fira Sans SemiBold"/>
              <a:cs typeface="Fira Sans SemiBold"/>
              <a:sym typeface="Fira Sans SemiBold"/>
            </a:endParaRPr>
          </a:p>
        </p:txBody>
      </p:sp>
      <p:pic>
        <p:nvPicPr>
          <p:cNvPr id="552" name="Google Shape;552;p66"/>
          <p:cNvPicPr preferRelativeResize="0"/>
          <p:nvPr/>
        </p:nvPicPr>
        <p:blipFill>
          <a:blip r:embed="rId3">
            <a:alphaModFix/>
          </a:blip>
          <a:stretch>
            <a:fillRect/>
          </a:stretch>
        </p:blipFill>
        <p:spPr>
          <a:xfrm>
            <a:off x="3279975" y="725890"/>
            <a:ext cx="5796275" cy="2056297"/>
          </a:xfrm>
          <a:prstGeom prst="rect">
            <a:avLst/>
          </a:prstGeom>
          <a:noFill/>
          <a:ln>
            <a:noFill/>
          </a:ln>
        </p:spPr>
      </p:pic>
      <p:pic>
        <p:nvPicPr>
          <p:cNvPr id="553" name="Google Shape;553;p66"/>
          <p:cNvPicPr preferRelativeResize="0"/>
          <p:nvPr/>
        </p:nvPicPr>
        <p:blipFill>
          <a:blip r:embed="rId4">
            <a:alphaModFix/>
          </a:blip>
          <a:stretch>
            <a:fillRect/>
          </a:stretch>
        </p:blipFill>
        <p:spPr>
          <a:xfrm>
            <a:off x="3171863" y="2967175"/>
            <a:ext cx="5768713" cy="2056300"/>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 name="Shape 557"/>
        <p:cNvGrpSpPr/>
        <p:nvPr/>
      </p:nvGrpSpPr>
      <p:grpSpPr>
        <a:xfrm>
          <a:off x="0" y="0"/>
          <a:ext cx="0" cy="0"/>
          <a:chOff x="0" y="0"/>
          <a:chExt cx="0" cy="0"/>
        </a:xfrm>
      </p:grpSpPr>
      <p:sp>
        <p:nvSpPr>
          <p:cNvPr id="558" name="Google Shape;558;p67"/>
          <p:cNvSpPr txBox="1"/>
          <p:nvPr>
            <p:ph type="title"/>
          </p:nvPr>
        </p:nvSpPr>
        <p:spPr>
          <a:xfrm>
            <a:off x="311700" y="926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Recursos del IMAS</a:t>
            </a:r>
            <a:endParaRPr sz="2500"/>
          </a:p>
        </p:txBody>
      </p:sp>
      <p:sp>
        <p:nvSpPr>
          <p:cNvPr id="559" name="Google Shape;559;p67"/>
          <p:cNvSpPr txBox="1"/>
          <p:nvPr>
            <p:ph idx="1" type="body"/>
          </p:nvPr>
        </p:nvSpPr>
        <p:spPr>
          <a:xfrm>
            <a:off x="311700" y="789125"/>
            <a:ext cx="3167400" cy="3986700"/>
          </a:xfrm>
          <a:prstGeom prst="rect">
            <a:avLst/>
          </a:prstGeom>
        </p:spPr>
        <p:txBody>
          <a:bodyPr anchorCtr="0" anchor="t" bIns="91425" lIns="91425" spcFirstLastPara="1" rIns="91425" wrap="square" tIns="91425">
            <a:normAutofit lnSpcReduction="20000"/>
          </a:bodyPr>
          <a:lstStyle/>
          <a:p>
            <a:pPr indent="-336550" lvl="0" marL="457200" rtl="0" algn="l">
              <a:lnSpc>
                <a:spcPct val="100000"/>
              </a:lnSpc>
              <a:spcBef>
                <a:spcPts val="0"/>
              </a:spcBef>
              <a:spcAft>
                <a:spcPts val="0"/>
              </a:spcAft>
              <a:buClr>
                <a:schemeClr val="accent5"/>
              </a:buClr>
              <a:buSzPts val="1700"/>
              <a:buFont typeface="Fira Sans Medium"/>
              <a:buChar char="●"/>
            </a:pPr>
            <a:r>
              <a:rPr lang="en" sz="1700">
                <a:solidFill>
                  <a:schemeClr val="accent5"/>
                </a:solidFill>
                <a:latin typeface="Fira Sans Medium"/>
                <a:ea typeface="Fira Sans Medium"/>
                <a:cs typeface="Fira Sans Medium"/>
                <a:sym typeface="Fira Sans Medium"/>
              </a:rPr>
              <a:t>Aunque subejecución es baja, al recaudar tanto, sigue siendo mucho dinero. </a:t>
            </a:r>
            <a:endParaRPr sz="1700">
              <a:solidFill>
                <a:schemeClr val="accent5"/>
              </a:solidFill>
              <a:latin typeface="Fira Sans Medium"/>
              <a:ea typeface="Fira Sans Medium"/>
              <a:cs typeface="Fira Sans Medium"/>
              <a:sym typeface="Fira Sans Medium"/>
            </a:endParaRPr>
          </a:p>
          <a:p>
            <a:pPr indent="0" lvl="0" marL="457200" rtl="0" algn="l">
              <a:lnSpc>
                <a:spcPct val="100000"/>
              </a:lnSpc>
              <a:spcBef>
                <a:spcPts val="1200"/>
              </a:spcBef>
              <a:spcAft>
                <a:spcPts val="0"/>
              </a:spcAft>
              <a:buNone/>
            </a:pPr>
            <a:r>
              <a:t/>
            </a:r>
            <a:endParaRPr sz="1700">
              <a:solidFill>
                <a:schemeClr val="accent5"/>
              </a:solidFill>
              <a:latin typeface="Fira Sans Medium"/>
              <a:ea typeface="Fira Sans Medium"/>
              <a:cs typeface="Fira Sans Medium"/>
              <a:sym typeface="Fira Sans Medium"/>
            </a:endParaRPr>
          </a:p>
          <a:p>
            <a:pPr indent="-336550" lvl="0" marL="457200" rtl="0" algn="l">
              <a:lnSpc>
                <a:spcPct val="100000"/>
              </a:lnSpc>
              <a:spcBef>
                <a:spcPts val="1200"/>
              </a:spcBef>
              <a:spcAft>
                <a:spcPts val="0"/>
              </a:spcAft>
              <a:buClr>
                <a:schemeClr val="accent5"/>
              </a:buClr>
              <a:buSzPts val="1700"/>
              <a:buFont typeface="Fira Sans Medium"/>
              <a:buChar char="●"/>
            </a:pPr>
            <a:r>
              <a:rPr lang="en" sz="1700">
                <a:solidFill>
                  <a:schemeClr val="accent5"/>
                </a:solidFill>
                <a:latin typeface="Fira Sans Medium"/>
                <a:ea typeface="Fira Sans Medium"/>
                <a:cs typeface="Fira Sans Medium"/>
                <a:sym typeface="Fira Sans Medium"/>
              </a:rPr>
              <a:t>El programa de ideas productivas es redundante ante tantas propuestas que apoyan emprendimientos</a:t>
            </a:r>
            <a:endParaRPr sz="1700">
              <a:solidFill>
                <a:schemeClr val="accent5"/>
              </a:solidFill>
              <a:latin typeface="Fira Sans Medium"/>
              <a:ea typeface="Fira Sans Medium"/>
              <a:cs typeface="Fira Sans Medium"/>
              <a:sym typeface="Fira Sans Medium"/>
            </a:endParaRPr>
          </a:p>
          <a:p>
            <a:pPr indent="0" lvl="0" marL="457200" rtl="0" algn="l">
              <a:lnSpc>
                <a:spcPct val="100000"/>
              </a:lnSpc>
              <a:spcBef>
                <a:spcPts val="1200"/>
              </a:spcBef>
              <a:spcAft>
                <a:spcPts val="0"/>
              </a:spcAft>
              <a:buNone/>
            </a:pPr>
            <a:r>
              <a:t/>
            </a:r>
            <a:endParaRPr sz="1700">
              <a:solidFill>
                <a:schemeClr val="accent5"/>
              </a:solidFill>
              <a:latin typeface="Fira Sans Medium"/>
              <a:ea typeface="Fira Sans Medium"/>
              <a:cs typeface="Fira Sans Medium"/>
              <a:sym typeface="Fira Sans Medium"/>
            </a:endParaRPr>
          </a:p>
          <a:p>
            <a:pPr indent="-336550" lvl="0" marL="457200" rtl="0" algn="l">
              <a:lnSpc>
                <a:spcPct val="100000"/>
              </a:lnSpc>
              <a:spcBef>
                <a:spcPts val="1200"/>
              </a:spcBef>
              <a:spcAft>
                <a:spcPts val="0"/>
              </a:spcAft>
              <a:buClr>
                <a:schemeClr val="accent5"/>
              </a:buClr>
              <a:buSzPts val="1700"/>
              <a:buFont typeface="Fira Sans Medium"/>
              <a:buChar char="●"/>
            </a:pPr>
            <a:r>
              <a:rPr lang="en" sz="1700">
                <a:solidFill>
                  <a:schemeClr val="accent5"/>
                </a:solidFill>
                <a:latin typeface="Fira Sans Medium"/>
                <a:ea typeface="Fira Sans Medium"/>
                <a:cs typeface="Fira Sans Medium"/>
                <a:sym typeface="Fira Sans Medium"/>
              </a:rPr>
              <a:t>Ambos montos son dineros que pueden salir del aporte patronal parafiscal</a:t>
            </a:r>
            <a:endParaRPr sz="1700">
              <a:solidFill>
                <a:schemeClr val="accent5"/>
              </a:solidFill>
              <a:latin typeface="Fira Sans Medium"/>
              <a:ea typeface="Fira Sans Medium"/>
              <a:cs typeface="Fira Sans Medium"/>
              <a:sym typeface="Fira Sans Medium"/>
            </a:endParaRPr>
          </a:p>
        </p:txBody>
      </p:sp>
      <p:pic>
        <p:nvPicPr>
          <p:cNvPr id="560" name="Google Shape;560;p67"/>
          <p:cNvPicPr preferRelativeResize="0"/>
          <p:nvPr/>
        </p:nvPicPr>
        <p:blipFill>
          <a:blip r:embed="rId3">
            <a:alphaModFix/>
          </a:blip>
          <a:stretch>
            <a:fillRect/>
          </a:stretch>
        </p:blipFill>
        <p:spPr>
          <a:xfrm>
            <a:off x="3730225" y="738347"/>
            <a:ext cx="5413776" cy="1739528"/>
          </a:xfrm>
          <a:prstGeom prst="rect">
            <a:avLst/>
          </a:prstGeom>
          <a:noFill/>
          <a:ln>
            <a:noFill/>
          </a:ln>
        </p:spPr>
      </p:pic>
      <p:pic>
        <p:nvPicPr>
          <p:cNvPr id="561" name="Google Shape;561;p67"/>
          <p:cNvPicPr preferRelativeResize="0"/>
          <p:nvPr/>
        </p:nvPicPr>
        <p:blipFill>
          <a:blip r:embed="rId4">
            <a:alphaModFix/>
          </a:blip>
          <a:stretch>
            <a:fillRect/>
          </a:stretch>
        </p:blipFill>
        <p:spPr>
          <a:xfrm>
            <a:off x="3964257" y="2743200"/>
            <a:ext cx="4771967" cy="2248850"/>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5" name="Shape 565"/>
        <p:cNvGrpSpPr/>
        <p:nvPr/>
      </p:nvGrpSpPr>
      <p:grpSpPr>
        <a:xfrm>
          <a:off x="0" y="0"/>
          <a:ext cx="0" cy="0"/>
          <a:chOff x="0" y="0"/>
          <a:chExt cx="0" cy="0"/>
        </a:xfrm>
      </p:grpSpPr>
      <p:sp>
        <p:nvSpPr>
          <p:cNvPr id="566" name="Google Shape;566;p68"/>
          <p:cNvSpPr txBox="1"/>
          <p:nvPr>
            <p:ph idx="1" type="body"/>
          </p:nvPr>
        </p:nvSpPr>
        <p:spPr>
          <a:xfrm>
            <a:off x="311700" y="789125"/>
            <a:ext cx="8520600" cy="3416400"/>
          </a:xfrm>
          <a:prstGeom prst="rect">
            <a:avLst/>
          </a:prstGeom>
        </p:spPr>
        <p:txBody>
          <a:bodyPr anchorCtr="0" anchor="t" bIns="91425" lIns="91425" spcFirstLastPara="1" rIns="91425" wrap="square" tIns="91425">
            <a:noAutofit/>
          </a:bodyPr>
          <a:lstStyle/>
          <a:p>
            <a:pPr indent="-304800" lvl="0" marL="457200" rtl="0" algn="just">
              <a:lnSpc>
                <a:spcPct val="150000"/>
              </a:lnSpc>
              <a:spcBef>
                <a:spcPts val="0"/>
              </a:spcBef>
              <a:spcAft>
                <a:spcPts val="0"/>
              </a:spcAft>
              <a:buClr>
                <a:schemeClr val="accent5"/>
              </a:buClr>
              <a:buSzPts val="1200"/>
              <a:buFont typeface="Fira Sans"/>
              <a:buAutoNum type="arabicPeriod"/>
            </a:pPr>
            <a:r>
              <a:rPr b="1" lang="en" sz="1200">
                <a:solidFill>
                  <a:schemeClr val="accent5"/>
                </a:solidFill>
                <a:latin typeface="Fira Sans"/>
                <a:ea typeface="Fira Sans"/>
                <a:cs typeface="Fira Sans"/>
                <a:sym typeface="Fira Sans"/>
              </a:rPr>
              <a:t>La subejecución es dinero que históricamente el INA ni el IMAS han ejecutado. Es dinero “libre”. </a:t>
            </a:r>
            <a:endParaRPr b="1" sz="1200">
              <a:solidFill>
                <a:schemeClr val="accent5"/>
              </a:solidFill>
              <a:latin typeface="Fira Sans"/>
              <a:ea typeface="Fira Sans"/>
              <a:cs typeface="Fira Sans"/>
              <a:sym typeface="Fira Sans"/>
            </a:endParaRPr>
          </a:p>
          <a:p>
            <a:pPr indent="-304800" lvl="0" marL="457200" rtl="0" algn="just">
              <a:lnSpc>
                <a:spcPct val="150000"/>
              </a:lnSpc>
              <a:spcBef>
                <a:spcPts val="0"/>
              </a:spcBef>
              <a:spcAft>
                <a:spcPts val="0"/>
              </a:spcAft>
              <a:buClr>
                <a:schemeClr val="accent5"/>
              </a:buClr>
              <a:buSzPts val="1200"/>
              <a:buFont typeface="Fira Sans"/>
              <a:buAutoNum type="arabicPeriod"/>
            </a:pPr>
            <a:r>
              <a:rPr b="1" lang="en" sz="1200">
                <a:solidFill>
                  <a:schemeClr val="accent5"/>
                </a:solidFill>
                <a:latin typeface="Fira Sans"/>
                <a:ea typeface="Fira Sans"/>
                <a:cs typeface="Fira Sans"/>
                <a:sym typeface="Fira Sans"/>
              </a:rPr>
              <a:t>PRONAE e Ideas productivas del IMAS son programas redundantes, cuyo propósito queda contenido en muchos otros programas ya existentes. </a:t>
            </a:r>
            <a:endParaRPr b="1" sz="1200">
              <a:solidFill>
                <a:schemeClr val="accent5"/>
              </a:solidFill>
              <a:latin typeface="Fira Sans"/>
              <a:ea typeface="Fira Sans"/>
              <a:cs typeface="Fira Sans"/>
              <a:sym typeface="Fira Sans"/>
            </a:endParaRPr>
          </a:p>
          <a:p>
            <a:pPr indent="-304800" lvl="0" marL="457200" rtl="0" algn="just">
              <a:lnSpc>
                <a:spcPct val="150000"/>
              </a:lnSpc>
              <a:spcBef>
                <a:spcPts val="0"/>
              </a:spcBef>
              <a:spcAft>
                <a:spcPts val="0"/>
              </a:spcAft>
              <a:buClr>
                <a:schemeClr val="accent5"/>
              </a:buClr>
              <a:buSzPts val="1200"/>
              <a:buFont typeface="Fira Sans"/>
              <a:buAutoNum type="arabicPeriod"/>
            </a:pPr>
            <a:r>
              <a:rPr b="1" lang="en" sz="1200">
                <a:solidFill>
                  <a:schemeClr val="accent5"/>
                </a:solidFill>
                <a:latin typeface="Fira Sans"/>
                <a:ea typeface="Fira Sans"/>
                <a:cs typeface="Fira Sans"/>
                <a:sym typeface="Fira Sans"/>
              </a:rPr>
              <a:t>Para el sector privado, un SS representaría apalancamiento a tasa 0% no </a:t>
            </a:r>
            <a:r>
              <a:rPr b="1" lang="en" sz="1200">
                <a:solidFill>
                  <a:schemeClr val="accent5"/>
                </a:solidFill>
                <a:latin typeface="Fira Sans"/>
                <a:ea typeface="Fira Sans"/>
                <a:cs typeface="Fira Sans"/>
                <a:sym typeface="Fira Sans"/>
              </a:rPr>
              <a:t>reembolsables</a:t>
            </a:r>
            <a:endParaRPr b="1" sz="1200">
              <a:solidFill>
                <a:schemeClr val="accent5"/>
              </a:solidFill>
              <a:latin typeface="Fira Sans"/>
              <a:ea typeface="Fira Sans"/>
              <a:cs typeface="Fira Sans"/>
              <a:sym typeface="Fira Sans"/>
            </a:endParaRPr>
          </a:p>
          <a:p>
            <a:pPr indent="-304800" lvl="0" marL="457200" rtl="0" algn="just">
              <a:lnSpc>
                <a:spcPct val="150000"/>
              </a:lnSpc>
              <a:spcBef>
                <a:spcPts val="0"/>
              </a:spcBef>
              <a:spcAft>
                <a:spcPts val="0"/>
              </a:spcAft>
              <a:buClr>
                <a:schemeClr val="accent5"/>
              </a:buClr>
              <a:buSzPts val="1200"/>
              <a:buFont typeface="Fira Sans"/>
              <a:buAutoNum type="arabicPeriod"/>
            </a:pPr>
            <a:r>
              <a:rPr b="1" lang="en" sz="1200">
                <a:solidFill>
                  <a:schemeClr val="accent5"/>
                </a:solidFill>
                <a:latin typeface="Fira Sans"/>
                <a:ea typeface="Fira Sans"/>
                <a:cs typeface="Fira Sans"/>
                <a:sym typeface="Fira Sans"/>
              </a:rPr>
              <a:t>Las cargas parafiscales retornan a los empleadores.</a:t>
            </a:r>
            <a:endParaRPr b="1" sz="1200">
              <a:solidFill>
                <a:schemeClr val="accent5"/>
              </a:solidFill>
              <a:latin typeface="Fira Sans"/>
              <a:ea typeface="Fira Sans"/>
              <a:cs typeface="Fira Sans"/>
              <a:sym typeface="Fira Sans"/>
            </a:endParaRPr>
          </a:p>
          <a:p>
            <a:pPr indent="-304800" lvl="1" marL="914400" rtl="0" algn="just">
              <a:lnSpc>
                <a:spcPct val="150000"/>
              </a:lnSpc>
              <a:spcBef>
                <a:spcPts val="0"/>
              </a:spcBef>
              <a:spcAft>
                <a:spcPts val="0"/>
              </a:spcAft>
              <a:buClr>
                <a:schemeClr val="accent5"/>
              </a:buClr>
              <a:buSzPts val="1200"/>
              <a:buAutoNum type="alphaLcPeriod"/>
            </a:pPr>
            <a:r>
              <a:rPr b="1" lang="en" sz="1200">
                <a:solidFill>
                  <a:schemeClr val="accent5"/>
                </a:solidFill>
                <a:latin typeface="Fira Sans"/>
                <a:ea typeface="Fira Sans"/>
                <a:cs typeface="Fira Sans"/>
                <a:sym typeface="Fira Sans"/>
              </a:rPr>
              <a:t>Con el  INA pierden un 1,5% sobre sus planillas,  pero con los SS recuperan 0,65%</a:t>
            </a:r>
            <a:endParaRPr b="1" sz="1200">
              <a:solidFill>
                <a:schemeClr val="accent5"/>
              </a:solidFill>
              <a:latin typeface="Fira Sans"/>
              <a:ea typeface="Fira Sans"/>
              <a:cs typeface="Fira Sans"/>
              <a:sym typeface="Fira Sans"/>
            </a:endParaRPr>
          </a:p>
          <a:p>
            <a:pPr indent="-304800" lvl="1" marL="914400" rtl="0" algn="just">
              <a:lnSpc>
                <a:spcPct val="150000"/>
              </a:lnSpc>
              <a:spcBef>
                <a:spcPts val="0"/>
              </a:spcBef>
              <a:spcAft>
                <a:spcPts val="0"/>
              </a:spcAft>
              <a:buClr>
                <a:schemeClr val="accent5"/>
              </a:buClr>
              <a:buSzPts val="1200"/>
              <a:buFont typeface="Fira Sans"/>
              <a:buAutoNum type="alphaLcPeriod"/>
            </a:pPr>
            <a:r>
              <a:rPr b="1" lang="en" sz="1200">
                <a:solidFill>
                  <a:schemeClr val="accent5"/>
                </a:solidFill>
                <a:latin typeface="Fira Sans"/>
                <a:ea typeface="Fira Sans"/>
                <a:cs typeface="Fira Sans"/>
                <a:sym typeface="Fira Sans"/>
              </a:rPr>
              <a:t>Con el IMAS pierden un 0,5% sobre sus planillas  pero con los SS recuperan un 0,11%. </a:t>
            </a:r>
            <a:endParaRPr b="1" sz="1200">
              <a:solidFill>
                <a:schemeClr val="accent5"/>
              </a:solidFill>
              <a:latin typeface="Fira Sans"/>
              <a:ea typeface="Fira Sans"/>
              <a:cs typeface="Fira Sans"/>
              <a:sym typeface="Fira Sans"/>
            </a:endParaRPr>
          </a:p>
          <a:p>
            <a:pPr indent="-304800" lvl="0" marL="457200" rtl="0" algn="just">
              <a:lnSpc>
                <a:spcPct val="150000"/>
              </a:lnSpc>
              <a:spcBef>
                <a:spcPts val="0"/>
              </a:spcBef>
              <a:spcAft>
                <a:spcPts val="0"/>
              </a:spcAft>
              <a:buClr>
                <a:schemeClr val="accent5"/>
              </a:buClr>
              <a:buSzPts val="1200"/>
              <a:buFont typeface="Fira Sans"/>
              <a:buAutoNum type="arabicPeriod"/>
            </a:pPr>
            <a:r>
              <a:rPr b="1" lang="en" sz="1200">
                <a:solidFill>
                  <a:schemeClr val="accent5"/>
                </a:solidFill>
                <a:latin typeface="Fira Sans"/>
                <a:ea typeface="Fira Sans"/>
                <a:cs typeface="Fira Sans"/>
                <a:sym typeface="Fira Sans"/>
              </a:rPr>
              <a:t>El sector privado podría argumentar que con el dinero de la carga parafiscal, en caso de no cobrar, podrían emplear a más personas. Pero este es un argumento difícil de sostener, porque podrían utilizarlo en otros rubros: </a:t>
            </a:r>
            <a:endParaRPr b="1" sz="1200">
              <a:solidFill>
                <a:schemeClr val="accent5"/>
              </a:solidFill>
              <a:latin typeface="Fira Sans"/>
              <a:ea typeface="Fira Sans"/>
              <a:cs typeface="Fira Sans"/>
              <a:sym typeface="Fira Sans"/>
            </a:endParaRPr>
          </a:p>
          <a:p>
            <a:pPr indent="-304800" lvl="1" marL="914400" rtl="0" algn="just">
              <a:lnSpc>
                <a:spcPct val="150000"/>
              </a:lnSpc>
              <a:spcBef>
                <a:spcPts val="0"/>
              </a:spcBef>
              <a:spcAft>
                <a:spcPts val="0"/>
              </a:spcAft>
              <a:buClr>
                <a:schemeClr val="accent5"/>
              </a:buClr>
              <a:buSzPts val="1200"/>
              <a:buFont typeface="Fira Sans"/>
              <a:buAutoNum type="alphaLcPeriod"/>
            </a:pPr>
            <a:r>
              <a:rPr b="1" lang="en" sz="1200">
                <a:solidFill>
                  <a:schemeClr val="accent5"/>
                </a:solidFill>
                <a:latin typeface="Fira Sans"/>
                <a:ea typeface="Fira Sans"/>
                <a:cs typeface="Fira Sans"/>
                <a:sym typeface="Fira Sans"/>
              </a:rPr>
              <a:t>Utilidades</a:t>
            </a:r>
            <a:endParaRPr b="1" sz="1200">
              <a:solidFill>
                <a:schemeClr val="accent5"/>
              </a:solidFill>
              <a:latin typeface="Fira Sans"/>
              <a:ea typeface="Fira Sans"/>
              <a:cs typeface="Fira Sans"/>
              <a:sym typeface="Fira Sans"/>
            </a:endParaRPr>
          </a:p>
          <a:p>
            <a:pPr indent="-304800" lvl="1" marL="914400" rtl="0" algn="just">
              <a:lnSpc>
                <a:spcPct val="150000"/>
              </a:lnSpc>
              <a:spcBef>
                <a:spcPts val="0"/>
              </a:spcBef>
              <a:spcAft>
                <a:spcPts val="0"/>
              </a:spcAft>
              <a:buClr>
                <a:schemeClr val="accent5"/>
              </a:buClr>
              <a:buSzPts val="1200"/>
              <a:buFont typeface="Fira Sans"/>
              <a:buAutoNum type="alphaLcPeriod"/>
            </a:pPr>
            <a:r>
              <a:rPr b="1" lang="en" sz="1200">
                <a:solidFill>
                  <a:schemeClr val="accent5"/>
                </a:solidFill>
                <a:latin typeface="Fira Sans"/>
                <a:ea typeface="Fira Sans"/>
                <a:cs typeface="Fira Sans"/>
                <a:sym typeface="Fira Sans"/>
              </a:rPr>
              <a:t>Inversión en tecnología, marketing, etc. </a:t>
            </a:r>
            <a:endParaRPr b="1" sz="1200">
              <a:solidFill>
                <a:schemeClr val="accent5"/>
              </a:solidFill>
              <a:latin typeface="Fira Sans"/>
              <a:ea typeface="Fira Sans"/>
              <a:cs typeface="Fira Sans"/>
              <a:sym typeface="Fira Sans"/>
            </a:endParaRPr>
          </a:p>
          <a:p>
            <a:pPr indent="-304800" lvl="1" marL="914400" rtl="0" algn="just">
              <a:lnSpc>
                <a:spcPct val="150000"/>
              </a:lnSpc>
              <a:spcBef>
                <a:spcPts val="0"/>
              </a:spcBef>
              <a:spcAft>
                <a:spcPts val="0"/>
              </a:spcAft>
              <a:buClr>
                <a:schemeClr val="accent5"/>
              </a:buClr>
              <a:buSzPts val="1200"/>
              <a:buFont typeface="Fira Sans"/>
              <a:buAutoNum type="alphaLcPeriod"/>
            </a:pPr>
            <a:r>
              <a:rPr b="1" lang="en" sz="1200">
                <a:solidFill>
                  <a:schemeClr val="accent5"/>
                </a:solidFill>
                <a:latin typeface="Fira Sans"/>
                <a:ea typeface="Fira Sans"/>
                <a:cs typeface="Fira Sans"/>
                <a:sym typeface="Fira Sans"/>
              </a:rPr>
              <a:t>Capitalizarlo. </a:t>
            </a:r>
            <a:endParaRPr b="1" sz="1200">
              <a:solidFill>
                <a:schemeClr val="accent5"/>
              </a:solidFill>
              <a:latin typeface="Fira Sans"/>
              <a:ea typeface="Fira Sans"/>
              <a:cs typeface="Fira Sans"/>
              <a:sym typeface="Fira Sans"/>
            </a:endParaRPr>
          </a:p>
        </p:txBody>
      </p:sp>
      <p:sp>
        <p:nvSpPr>
          <p:cNvPr id="567" name="Google Shape;567;p68"/>
          <p:cNvSpPr txBox="1"/>
          <p:nvPr>
            <p:ph type="title"/>
          </p:nvPr>
        </p:nvSpPr>
        <p:spPr>
          <a:xfrm>
            <a:off x="311700" y="216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5 argumentos para utilizar estos fondos </a:t>
            </a:r>
            <a:endParaRPr sz="250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1" name="Shape 571"/>
        <p:cNvGrpSpPr/>
        <p:nvPr/>
      </p:nvGrpSpPr>
      <p:grpSpPr>
        <a:xfrm>
          <a:off x="0" y="0"/>
          <a:ext cx="0" cy="0"/>
          <a:chOff x="0" y="0"/>
          <a:chExt cx="0" cy="0"/>
        </a:xfrm>
      </p:grpSpPr>
      <p:sp>
        <p:nvSpPr>
          <p:cNvPr id="572" name="Google Shape;572;p69"/>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3000"/>
              <a:t>Operatividad normativa</a:t>
            </a:r>
            <a:endParaRPr sz="3000"/>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sp>
        <p:nvSpPr>
          <p:cNvPr id="577" name="Google Shape;577;p70"/>
          <p:cNvSpPr txBox="1"/>
          <p:nvPr>
            <p:ph idx="1" type="body"/>
          </p:nvPr>
        </p:nvSpPr>
        <p:spPr>
          <a:xfrm>
            <a:off x="311700" y="1001400"/>
            <a:ext cx="8520600" cy="3755400"/>
          </a:xfrm>
          <a:prstGeom prst="rect">
            <a:avLst/>
          </a:prstGeom>
        </p:spPr>
        <p:txBody>
          <a:bodyPr anchorCtr="0" anchor="t" bIns="91425" lIns="91425" spcFirstLastPara="1" rIns="91425" wrap="square" tIns="91425">
            <a:normAutofit fontScale="92500" lnSpcReduction="10000"/>
          </a:bodyPr>
          <a:lstStyle/>
          <a:p>
            <a:pPr indent="-334327" lvl="0" marL="457200" rtl="0" algn="l">
              <a:lnSpc>
                <a:spcPct val="150000"/>
              </a:lnSpc>
              <a:spcBef>
                <a:spcPts val="0"/>
              </a:spcBef>
              <a:spcAft>
                <a:spcPts val="0"/>
              </a:spcAft>
              <a:buClr>
                <a:schemeClr val="accent5"/>
              </a:buClr>
              <a:buSzPct val="100000"/>
              <a:buFont typeface="Fira Sans SemiBold"/>
              <a:buChar char="●"/>
            </a:pPr>
            <a:r>
              <a:rPr lang="en">
                <a:solidFill>
                  <a:schemeClr val="accent5"/>
                </a:solidFill>
                <a:latin typeface="Fira Sans SemiBold"/>
                <a:ea typeface="Fira Sans SemiBold"/>
                <a:cs typeface="Fira Sans SemiBold"/>
                <a:sym typeface="Fira Sans SemiBold"/>
              </a:rPr>
              <a:t>De “Mi primer empleo” </a:t>
            </a:r>
            <a:r>
              <a:rPr lang="en">
                <a:solidFill>
                  <a:schemeClr val="accent5"/>
                </a:solidFill>
                <a:latin typeface="Fira Sans SemiBold"/>
                <a:ea typeface="Fira Sans SemiBold"/>
                <a:cs typeface="Fira Sans SemiBold"/>
                <a:sym typeface="Fira Sans SemiBold"/>
              </a:rPr>
              <a:t>quedó</a:t>
            </a:r>
            <a:r>
              <a:rPr lang="en">
                <a:solidFill>
                  <a:schemeClr val="accent5"/>
                </a:solidFill>
                <a:latin typeface="Fira Sans SemiBold"/>
                <a:ea typeface="Fira Sans SemiBold"/>
                <a:cs typeface="Fira Sans SemiBold"/>
                <a:sym typeface="Fira Sans SemiBold"/>
              </a:rPr>
              <a:t> claro que sin recursos frescos y sostenibles, un SS está destinado a fallar. </a:t>
            </a:r>
            <a:endParaRPr>
              <a:solidFill>
                <a:schemeClr val="accent5"/>
              </a:solidFill>
              <a:latin typeface="Fira Sans SemiBold"/>
              <a:ea typeface="Fira Sans SemiBold"/>
              <a:cs typeface="Fira Sans SemiBold"/>
              <a:sym typeface="Fira Sans SemiBold"/>
            </a:endParaRPr>
          </a:p>
          <a:p>
            <a:pPr indent="-334327" lvl="0" marL="457200" rtl="0" algn="l">
              <a:lnSpc>
                <a:spcPct val="150000"/>
              </a:lnSpc>
              <a:spcBef>
                <a:spcPts val="0"/>
              </a:spcBef>
              <a:spcAft>
                <a:spcPts val="0"/>
              </a:spcAft>
              <a:buClr>
                <a:schemeClr val="accent5"/>
              </a:buClr>
              <a:buSzPct val="100000"/>
              <a:buFont typeface="Fira Sans SemiBold"/>
              <a:buChar char="●"/>
            </a:pPr>
            <a:r>
              <a:rPr lang="en">
                <a:solidFill>
                  <a:schemeClr val="accent5"/>
                </a:solidFill>
                <a:latin typeface="Fira Sans SemiBold"/>
                <a:ea typeface="Fira Sans SemiBold"/>
                <a:cs typeface="Fira Sans SemiBold"/>
                <a:sym typeface="Fira Sans SemiBold"/>
              </a:rPr>
              <a:t>Dado que existen muchos “destinos específicos” dotados por Ley, solo una Ley podría garantizar estos recursos. </a:t>
            </a:r>
            <a:endParaRPr>
              <a:solidFill>
                <a:schemeClr val="accent5"/>
              </a:solidFill>
              <a:latin typeface="Fira Sans SemiBold"/>
              <a:ea typeface="Fira Sans SemiBold"/>
              <a:cs typeface="Fira Sans SemiBold"/>
              <a:sym typeface="Fira Sans SemiBold"/>
            </a:endParaRPr>
          </a:p>
          <a:p>
            <a:pPr indent="-334327" lvl="0" marL="457200" rtl="0" algn="l">
              <a:lnSpc>
                <a:spcPct val="150000"/>
              </a:lnSpc>
              <a:spcBef>
                <a:spcPts val="0"/>
              </a:spcBef>
              <a:spcAft>
                <a:spcPts val="0"/>
              </a:spcAft>
              <a:buClr>
                <a:schemeClr val="accent5"/>
              </a:buClr>
              <a:buSzPct val="100000"/>
              <a:buFont typeface="Fira Sans SemiBold"/>
              <a:buChar char="●"/>
            </a:pPr>
            <a:r>
              <a:rPr lang="en">
                <a:solidFill>
                  <a:schemeClr val="accent5"/>
                </a:solidFill>
                <a:latin typeface="Fira Sans SemiBold"/>
                <a:ea typeface="Fira Sans SemiBold"/>
                <a:cs typeface="Fira Sans SemiBold"/>
                <a:sym typeface="Fira Sans SemiBold"/>
              </a:rPr>
              <a:t>Por lo tanto: esta herramienta debe ser implementada por Ley que contenga tres partes: </a:t>
            </a:r>
            <a:endParaRPr>
              <a:solidFill>
                <a:schemeClr val="accent5"/>
              </a:solidFill>
              <a:latin typeface="Fira Sans SemiBold"/>
              <a:ea typeface="Fira Sans SemiBold"/>
              <a:cs typeface="Fira Sans SemiBold"/>
              <a:sym typeface="Fira Sans SemiBold"/>
            </a:endParaRPr>
          </a:p>
          <a:p>
            <a:pPr indent="-334327" lvl="1" marL="914400" rtl="0" algn="l">
              <a:lnSpc>
                <a:spcPct val="150000"/>
              </a:lnSpc>
              <a:spcBef>
                <a:spcPts val="0"/>
              </a:spcBef>
              <a:spcAft>
                <a:spcPts val="0"/>
              </a:spcAft>
              <a:buClr>
                <a:schemeClr val="accent5"/>
              </a:buClr>
              <a:buSzPct val="100000"/>
              <a:buFont typeface="Fira Sans SemiBold"/>
              <a:buAutoNum type="alphaLcPeriod"/>
            </a:pPr>
            <a:r>
              <a:rPr lang="en" sz="1800">
                <a:solidFill>
                  <a:schemeClr val="accent5"/>
                </a:solidFill>
                <a:latin typeface="Fira Sans SemiBold"/>
                <a:ea typeface="Fira Sans SemiBold"/>
                <a:cs typeface="Fira Sans SemiBold"/>
                <a:sym typeface="Fira Sans SemiBold"/>
              </a:rPr>
              <a:t>La definición, contextualización y mecanismos científicos del SS explicados en secciones anteriores. (ya se explicó, no se menciona de nuevo)</a:t>
            </a:r>
            <a:endParaRPr sz="1800">
              <a:solidFill>
                <a:schemeClr val="accent5"/>
              </a:solidFill>
              <a:latin typeface="Fira Sans SemiBold"/>
              <a:ea typeface="Fira Sans SemiBold"/>
              <a:cs typeface="Fira Sans SemiBold"/>
              <a:sym typeface="Fira Sans SemiBold"/>
            </a:endParaRPr>
          </a:p>
          <a:p>
            <a:pPr indent="-334327" lvl="1" marL="914400" rtl="0" algn="l">
              <a:lnSpc>
                <a:spcPct val="150000"/>
              </a:lnSpc>
              <a:spcBef>
                <a:spcPts val="0"/>
              </a:spcBef>
              <a:spcAft>
                <a:spcPts val="0"/>
              </a:spcAft>
              <a:buClr>
                <a:schemeClr val="accent5"/>
              </a:buClr>
              <a:buSzPct val="100000"/>
              <a:buFont typeface="Fira Sans SemiBold"/>
              <a:buAutoNum type="alphaLcPeriod"/>
            </a:pPr>
            <a:r>
              <a:rPr lang="en" sz="1800">
                <a:solidFill>
                  <a:schemeClr val="accent5"/>
                </a:solidFill>
                <a:latin typeface="Fira Sans SemiBold"/>
                <a:ea typeface="Fira Sans SemiBold"/>
                <a:cs typeface="Fira Sans SemiBold"/>
                <a:sym typeface="Fira Sans SemiBold"/>
              </a:rPr>
              <a:t>Criterios de selección de los beneficiarios</a:t>
            </a:r>
            <a:endParaRPr sz="1800">
              <a:solidFill>
                <a:schemeClr val="accent5"/>
              </a:solidFill>
              <a:latin typeface="Fira Sans SemiBold"/>
              <a:ea typeface="Fira Sans SemiBold"/>
              <a:cs typeface="Fira Sans SemiBold"/>
              <a:sym typeface="Fira Sans SemiBold"/>
            </a:endParaRPr>
          </a:p>
          <a:p>
            <a:pPr indent="-334327" lvl="1" marL="914400" rtl="0" algn="l">
              <a:lnSpc>
                <a:spcPct val="150000"/>
              </a:lnSpc>
              <a:spcBef>
                <a:spcPts val="0"/>
              </a:spcBef>
              <a:spcAft>
                <a:spcPts val="0"/>
              </a:spcAft>
              <a:buClr>
                <a:schemeClr val="accent5"/>
              </a:buClr>
              <a:buSzPct val="100000"/>
              <a:buFont typeface="Fira Sans SemiBold"/>
              <a:buAutoNum type="alphaLcPeriod"/>
            </a:pPr>
            <a:r>
              <a:rPr lang="en" sz="1800">
                <a:solidFill>
                  <a:schemeClr val="accent5"/>
                </a:solidFill>
                <a:latin typeface="Fira Sans SemiBold"/>
                <a:ea typeface="Fira Sans SemiBold"/>
                <a:cs typeface="Fira Sans SemiBold"/>
                <a:sym typeface="Fira Sans SemiBold"/>
              </a:rPr>
              <a:t>Reformas a otras leyes. </a:t>
            </a:r>
            <a:endParaRPr sz="1800">
              <a:solidFill>
                <a:schemeClr val="accent5"/>
              </a:solidFill>
              <a:latin typeface="Fira Sans SemiBold"/>
              <a:ea typeface="Fira Sans SemiBold"/>
              <a:cs typeface="Fira Sans SemiBold"/>
              <a:sym typeface="Fira Sans SemiBold"/>
            </a:endParaRPr>
          </a:p>
        </p:txBody>
      </p:sp>
      <p:sp>
        <p:nvSpPr>
          <p:cNvPr id="578" name="Google Shape;578;p70"/>
          <p:cNvSpPr txBox="1"/>
          <p:nvPr>
            <p:ph type="title"/>
          </p:nvPr>
        </p:nvSpPr>
        <p:spPr>
          <a:xfrm>
            <a:off x="311700" y="2450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¿Cómo debe </a:t>
            </a:r>
            <a:r>
              <a:rPr lang="en" sz="2500"/>
              <a:t>implementar</a:t>
            </a:r>
            <a:r>
              <a:rPr lang="en" sz="2500"/>
              <a:t> el SS?</a:t>
            </a:r>
            <a:endParaRPr sz="2500"/>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p71"/>
          <p:cNvSpPr txBox="1"/>
          <p:nvPr>
            <p:ph idx="1" type="body"/>
          </p:nvPr>
        </p:nvSpPr>
        <p:spPr>
          <a:xfrm>
            <a:off x="311700" y="1017725"/>
            <a:ext cx="8520600" cy="3843900"/>
          </a:xfrm>
          <a:prstGeom prst="rect">
            <a:avLst/>
          </a:prstGeom>
        </p:spPr>
        <p:txBody>
          <a:bodyPr anchorCtr="0" anchor="t" bIns="91425" lIns="91425" spcFirstLastPara="1" rIns="91425" wrap="square" tIns="91425">
            <a:noAutofit/>
          </a:bodyPr>
          <a:lstStyle/>
          <a:p>
            <a:pPr indent="0" lvl="0" marL="0" rtl="0" algn="just">
              <a:lnSpc>
                <a:spcPct val="150000"/>
              </a:lnSpc>
              <a:spcBef>
                <a:spcPts val="0"/>
              </a:spcBef>
              <a:spcAft>
                <a:spcPts val="0"/>
              </a:spcAft>
              <a:buNone/>
            </a:pPr>
            <a:r>
              <a:rPr lang="en" sz="1150">
                <a:solidFill>
                  <a:schemeClr val="accent3"/>
                </a:solidFill>
                <a:latin typeface="Fira Sans SemiBold"/>
                <a:ea typeface="Fira Sans SemiBold"/>
                <a:cs typeface="Fira Sans SemiBold"/>
                <a:sym typeface="Fira Sans SemiBold"/>
              </a:rPr>
              <a:t>Personas trabajadoras: </a:t>
            </a:r>
            <a:endParaRPr sz="1150">
              <a:solidFill>
                <a:schemeClr val="accent3"/>
              </a:solidFill>
              <a:latin typeface="Fira Sans SemiBold"/>
              <a:ea typeface="Fira Sans SemiBold"/>
              <a:cs typeface="Fira Sans SemiBold"/>
              <a:sym typeface="Fira Sans SemiBold"/>
            </a:endParaRPr>
          </a:p>
          <a:p>
            <a:pPr indent="-301625" lvl="0" marL="457200" rtl="0" algn="just">
              <a:lnSpc>
                <a:spcPct val="150000"/>
              </a:lnSpc>
              <a:spcBef>
                <a:spcPts val="0"/>
              </a:spcBef>
              <a:spcAft>
                <a:spcPts val="0"/>
              </a:spcAft>
              <a:buClr>
                <a:schemeClr val="accent5"/>
              </a:buClr>
              <a:buSzPts val="1150"/>
              <a:buFont typeface="Fira Sans SemiBold"/>
              <a:buChar char="●"/>
            </a:pPr>
            <a:r>
              <a:rPr lang="en" sz="1150">
                <a:solidFill>
                  <a:schemeClr val="accent5"/>
                </a:solidFill>
                <a:latin typeface="Fira Sans SemiBold"/>
                <a:ea typeface="Fira Sans SemiBold"/>
                <a:cs typeface="Fira Sans SemiBold"/>
                <a:sym typeface="Fira Sans SemiBold"/>
              </a:rPr>
              <a:t>prioridad 1: las personas con secundaria incompleta o menos. </a:t>
            </a:r>
            <a:endParaRPr sz="1150">
              <a:solidFill>
                <a:schemeClr val="accent5"/>
              </a:solidFill>
              <a:latin typeface="Fira Sans SemiBold"/>
              <a:ea typeface="Fira Sans SemiBold"/>
              <a:cs typeface="Fira Sans SemiBold"/>
              <a:sym typeface="Fira Sans SemiBold"/>
            </a:endParaRPr>
          </a:p>
          <a:p>
            <a:pPr indent="-301625" lvl="0" marL="457200" rtl="0" algn="just">
              <a:lnSpc>
                <a:spcPct val="150000"/>
              </a:lnSpc>
              <a:spcBef>
                <a:spcPts val="0"/>
              </a:spcBef>
              <a:spcAft>
                <a:spcPts val="0"/>
              </a:spcAft>
              <a:buClr>
                <a:schemeClr val="accent5"/>
              </a:buClr>
              <a:buSzPts val="1150"/>
              <a:buFont typeface="Fira Sans SemiBold"/>
              <a:buChar char="●"/>
            </a:pPr>
            <a:r>
              <a:rPr lang="en" sz="1150">
                <a:solidFill>
                  <a:schemeClr val="accent5"/>
                </a:solidFill>
                <a:latin typeface="Fira Sans SemiBold"/>
                <a:ea typeface="Fira Sans SemiBold"/>
                <a:cs typeface="Fira Sans SemiBold"/>
                <a:sym typeface="Fira Sans SemiBold"/>
              </a:rPr>
              <a:t>Prioridad 2: mujeres, personas jóvenes y en general a personas tengan mayor necesidad de insertarse en el mercado laboral. </a:t>
            </a:r>
            <a:endParaRPr sz="1150">
              <a:solidFill>
                <a:schemeClr val="accent5"/>
              </a:solidFill>
              <a:latin typeface="Fira Sans SemiBold"/>
              <a:ea typeface="Fira Sans SemiBold"/>
              <a:cs typeface="Fira Sans SemiBold"/>
              <a:sym typeface="Fira Sans SemiBold"/>
            </a:endParaRPr>
          </a:p>
          <a:p>
            <a:pPr indent="-301625" lvl="0" marL="457200" rtl="0" algn="just">
              <a:lnSpc>
                <a:spcPct val="150000"/>
              </a:lnSpc>
              <a:spcBef>
                <a:spcPts val="0"/>
              </a:spcBef>
              <a:spcAft>
                <a:spcPts val="0"/>
              </a:spcAft>
              <a:buClr>
                <a:schemeClr val="accent5"/>
              </a:buClr>
              <a:buSzPts val="1150"/>
              <a:buFont typeface="Fira Sans SemiBold"/>
              <a:buChar char="●"/>
            </a:pPr>
            <a:r>
              <a:rPr lang="en" sz="1150">
                <a:solidFill>
                  <a:schemeClr val="accent5"/>
                </a:solidFill>
                <a:latin typeface="Fira Sans SemiBold"/>
                <a:ea typeface="Fira Sans SemiBold"/>
                <a:cs typeface="Fira Sans SemiBold"/>
                <a:sym typeface="Fira Sans SemiBold"/>
              </a:rPr>
              <a:t>Prioridad 3: de sobrar recursos, la ley debe puede ampliarse la posibilidad de contratar personas fuera de los márgenes preferentes. </a:t>
            </a:r>
            <a:endParaRPr sz="115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t/>
            </a:r>
            <a:endParaRPr sz="115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rPr lang="en" sz="1150">
                <a:solidFill>
                  <a:schemeClr val="accent3"/>
                </a:solidFill>
                <a:latin typeface="Fira Sans SemiBold"/>
                <a:ea typeface="Fira Sans SemiBold"/>
                <a:cs typeface="Fira Sans SemiBold"/>
                <a:sym typeface="Fira Sans SemiBold"/>
              </a:rPr>
              <a:t>Para las empresas</a:t>
            </a:r>
            <a:endParaRPr sz="1150">
              <a:solidFill>
                <a:schemeClr val="accent3"/>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t/>
            </a:r>
            <a:endParaRPr sz="1150">
              <a:solidFill>
                <a:schemeClr val="accent5"/>
              </a:solidFill>
              <a:latin typeface="Fira Sans SemiBold"/>
              <a:ea typeface="Fira Sans SemiBold"/>
              <a:cs typeface="Fira Sans SemiBold"/>
              <a:sym typeface="Fira Sans SemiBold"/>
            </a:endParaRPr>
          </a:p>
          <a:p>
            <a:pPr indent="-301625" lvl="0" marL="457200" rtl="0" algn="just">
              <a:lnSpc>
                <a:spcPct val="150000"/>
              </a:lnSpc>
              <a:spcBef>
                <a:spcPts val="0"/>
              </a:spcBef>
              <a:spcAft>
                <a:spcPts val="0"/>
              </a:spcAft>
              <a:buClr>
                <a:schemeClr val="accent5"/>
              </a:buClr>
              <a:buSzPts val="1150"/>
              <a:buFont typeface="Fira Sans SemiBold"/>
              <a:buChar char="●"/>
            </a:pPr>
            <a:r>
              <a:rPr lang="en" sz="1150">
                <a:solidFill>
                  <a:schemeClr val="accent5"/>
                </a:solidFill>
                <a:latin typeface="Fira Sans SemiBold"/>
                <a:ea typeface="Fira Sans SemiBold"/>
                <a:cs typeface="Fira Sans SemiBold"/>
                <a:sym typeface="Fira Sans SemiBold"/>
              </a:rPr>
              <a:t>Prioridad 1:  Micro, Pequeñas y Medianas empresas. </a:t>
            </a:r>
            <a:endParaRPr sz="1150">
              <a:solidFill>
                <a:schemeClr val="accent5"/>
              </a:solidFill>
              <a:latin typeface="Fira Sans SemiBold"/>
              <a:ea typeface="Fira Sans SemiBold"/>
              <a:cs typeface="Fira Sans SemiBold"/>
              <a:sym typeface="Fira Sans SemiBold"/>
            </a:endParaRPr>
          </a:p>
          <a:p>
            <a:pPr indent="-301625" lvl="0" marL="457200" rtl="0" algn="just">
              <a:lnSpc>
                <a:spcPct val="150000"/>
              </a:lnSpc>
              <a:spcBef>
                <a:spcPts val="0"/>
              </a:spcBef>
              <a:spcAft>
                <a:spcPts val="0"/>
              </a:spcAft>
              <a:buClr>
                <a:schemeClr val="accent5"/>
              </a:buClr>
              <a:buSzPts val="1150"/>
              <a:buFont typeface="Fira Sans SemiBold"/>
              <a:buChar char="●"/>
            </a:pPr>
            <a:r>
              <a:rPr lang="en" sz="1150">
                <a:solidFill>
                  <a:schemeClr val="accent5"/>
                </a:solidFill>
                <a:latin typeface="Fira Sans SemiBold"/>
                <a:ea typeface="Fira Sans SemiBold"/>
                <a:cs typeface="Fira Sans SemiBold"/>
                <a:sym typeface="Fira Sans SemiBold"/>
              </a:rPr>
              <a:t>Prioridad 2: Régimen Definitivo, dando prioridad a empresas más nuevas. </a:t>
            </a:r>
            <a:endParaRPr sz="1150">
              <a:solidFill>
                <a:schemeClr val="accent5"/>
              </a:solidFill>
              <a:latin typeface="Fira Sans SemiBold"/>
              <a:ea typeface="Fira Sans SemiBold"/>
              <a:cs typeface="Fira Sans SemiBold"/>
              <a:sym typeface="Fira Sans SemiBold"/>
            </a:endParaRPr>
          </a:p>
          <a:p>
            <a:pPr indent="-301625" lvl="0" marL="457200" rtl="0" algn="just">
              <a:lnSpc>
                <a:spcPct val="150000"/>
              </a:lnSpc>
              <a:spcBef>
                <a:spcPts val="0"/>
              </a:spcBef>
              <a:spcAft>
                <a:spcPts val="0"/>
              </a:spcAft>
              <a:buClr>
                <a:schemeClr val="accent5"/>
              </a:buClr>
              <a:buSzPts val="1150"/>
              <a:buFont typeface="Fira Sans SemiBold"/>
              <a:buChar char="●"/>
            </a:pPr>
            <a:r>
              <a:rPr lang="en" sz="1150">
                <a:solidFill>
                  <a:schemeClr val="accent5"/>
                </a:solidFill>
                <a:latin typeface="Fira Sans SemiBold"/>
                <a:ea typeface="Fira Sans SemiBold"/>
                <a:cs typeface="Fira Sans SemiBold"/>
                <a:sym typeface="Fira Sans SemiBold"/>
              </a:rPr>
              <a:t>Prioridad 3: de sobrar recursos, la ley permitirá otorgar SS a Zona Franca, posterior a tiempo prudente. (ej. 1 cuatrimestre)</a:t>
            </a:r>
            <a:endParaRPr sz="1150">
              <a:solidFill>
                <a:schemeClr val="accent5"/>
              </a:solidFill>
              <a:latin typeface="Fira Sans SemiBold"/>
              <a:ea typeface="Fira Sans SemiBold"/>
              <a:cs typeface="Fira Sans SemiBold"/>
              <a:sym typeface="Fira Sans SemiBold"/>
            </a:endParaRPr>
          </a:p>
          <a:p>
            <a:pPr indent="-301625" lvl="0" marL="457200" rtl="0" algn="just">
              <a:lnSpc>
                <a:spcPct val="150000"/>
              </a:lnSpc>
              <a:spcBef>
                <a:spcPts val="0"/>
              </a:spcBef>
              <a:spcAft>
                <a:spcPts val="0"/>
              </a:spcAft>
              <a:buClr>
                <a:schemeClr val="accent5"/>
              </a:buClr>
              <a:buSzPts val="1150"/>
              <a:buFont typeface="Fira Sans SemiBold"/>
              <a:buChar char="●"/>
            </a:pPr>
            <a:r>
              <a:rPr lang="en" sz="1150">
                <a:solidFill>
                  <a:schemeClr val="accent5"/>
                </a:solidFill>
                <a:latin typeface="Fira Sans SemiBold"/>
                <a:ea typeface="Fira Sans SemiBold"/>
                <a:cs typeface="Fira Sans SemiBold"/>
                <a:sym typeface="Fira Sans SemiBold"/>
              </a:rPr>
              <a:t>No deberían tener un incentivo por más de cierto tiempo, que a sugerencia de las cámaras debe ser de 5 años</a:t>
            </a:r>
            <a:endParaRPr sz="1150">
              <a:solidFill>
                <a:schemeClr val="accent5"/>
              </a:solidFill>
              <a:latin typeface="Fira Sans SemiBold"/>
              <a:ea typeface="Fira Sans SemiBold"/>
              <a:cs typeface="Fira Sans SemiBold"/>
              <a:sym typeface="Fira Sans SemiBold"/>
            </a:endParaRPr>
          </a:p>
          <a:p>
            <a:pPr indent="-301625" lvl="0" marL="457200" rtl="0" algn="just">
              <a:lnSpc>
                <a:spcPct val="150000"/>
              </a:lnSpc>
              <a:spcBef>
                <a:spcPts val="0"/>
              </a:spcBef>
              <a:spcAft>
                <a:spcPts val="0"/>
              </a:spcAft>
              <a:buClr>
                <a:schemeClr val="accent5"/>
              </a:buClr>
              <a:buSzPts val="1150"/>
              <a:buFont typeface="Fira Sans SemiBold"/>
              <a:buChar char="●"/>
            </a:pPr>
            <a:r>
              <a:rPr lang="en" sz="1150">
                <a:solidFill>
                  <a:schemeClr val="accent5"/>
                </a:solidFill>
                <a:latin typeface="Fira Sans SemiBold"/>
                <a:ea typeface="Fira Sans SemiBold"/>
                <a:cs typeface="Fira Sans SemiBold"/>
                <a:sym typeface="Fira Sans SemiBold"/>
              </a:rPr>
              <a:t>Implementar bandas. Empresas con Categoria A (100%), Categoria N… (100-X%)</a:t>
            </a:r>
            <a:endParaRPr sz="1150">
              <a:solidFill>
                <a:schemeClr val="accent5"/>
              </a:solidFill>
              <a:latin typeface="Fira Sans SemiBold"/>
              <a:ea typeface="Fira Sans SemiBold"/>
              <a:cs typeface="Fira Sans SemiBold"/>
              <a:sym typeface="Fira Sans SemiBold"/>
            </a:endParaRPr>
          </a:p>
        </p:txBody>
      </p:sp>
      <p:sp>
        <p:nvSpPr>
          <p:cNvPr id="584" name="Google Shape;584;p71"/>
          <p:cNvSpPr txBox="1"/>
          <p:nvPr>
            <p:ph type="title"/>
          </p:nvPr>
        </p:nvSpPr>
        <p:spPr>
          <a:xfrm>
            <a:off x="311700" y="3021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Criterios de selección</a:t>
            </a:r>
            <a:endParaRPr sz="25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pic>
        <p:nvPicPr>
          <p:cNvPr id="226" name="Google Shape;226;p18"/>
          <p:cNvPicPr preferRelativeResize="0"/>
          <p:nvPr/>
        </p:nvPicPr>
        <p:blipFill>
          <a:blip r:embed="rId3">
            <a:alphaModFix/>
          </a:blip>
          <a:stretch>
            <a:fillRect/>
          </a:stretch>
        </p:blipFill>
        <p:spPr>
          <a:xfrm>
            <a:off x="2391150" y="130475"/>
            <a:ext cx="4791325" cy="4931475"/>
          </a:xfrm>
          <a:prstGeom prst="rect">
            <a:avLst/>
          </a:prstGeom>
          <a:noFill/>
          <a:ln cap="flat" cmpd="sng" w="9525">
            <a:solidFill>
              <a:schemeClr val="accent3"/>
            </a:solidFill>
            <a:prstDash val="solid"/>
            <a:round/>
            <a:headEnd len="sm" w="sm" type="none"/>
            <a:tailEnd len="sm" w="sm" type="none"/>
          </a:ln>
        </p:spPr>
      </p:pic>
      <p:sp>
        <p:nvSpPr>
          <p:cNvPr id="227" name="Google Shape;227;p18"/>
          <p:cNvSpPr txBox="1"/>
          <p:nvPr/>
        </p:nvSpPr>
        <p:spPr>
          <a:xfrm>
            <a:off x="379200" y="297675"/>
            <a:ext cx="1709400" cy="1262100"/>
          </a:xfrm>
          <a:prstGeom prst="rect">
            <a:avLst/>
          </a:prstGeom>
          <a:solidFill>
            <a:schemeClr val="lt1"/>
          </a:solid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en">
                <a:solidFill>
                  <a:schemeClr val="accent5"/>
                </a:solidFill>
                <a:latin typeface="Fira Sans SemiBold"/>
                <a:ea typeface="Fira Sans SemiBold"/>
                <a:cs typeface="Fira Sans SemiBold"/>
                <a:sym typeface="Fira Sans SemiBold"/>
              </a:rPr>
              <a:t>5 Programas</a:t>
            </a:r>
            <a:endParaRPr>
              <a:solidFill>
                <a:schemeClr val="accent5"/>
              </a:solidFill>
              <a:latin typeface="Fira Sans SemiBold"/>
              <a:ea typeface="Fira Sans SemiBold"/>
              <a:cs typeface="Fira Sans SemiBold"/>
              <a:sym typeface="Fira Sans SemiBold"/>
            </a:endParaRPr>
          </a:p>
          <a:p>
            <a:pPr indent="0" lvl="0" marL="0" rtl="0" algn="just">
              <a:spcBef>
                <a:spcPts val="0"/>
              </a:spcBef>
              <a:spcAft>
                <a:spcPts val="0"/>
              </a:spcAft>
              <a:buNone/>
            </a:pPr>
            <a:r>
              <a:t/>
            </a:r>
            <a:endParaRPr>
              <a:solidFill>
                <a:schemeClr val="accent5"/>
              </a:solidFill>
              <a:latin typeface="Fira Sans SemiBold"/>
              <a:ea typeface="Fira Sans SemiBold"/>
              <a:cs typeface="Fira Sans SemiBold"/>
              <a:sym typeface="Fira Sans SemiBold"/>
            </a:endParaRPr>
          </a:p>
          <a:p>
            <a:pPr indent="0" lvl="0" marL="0" rtl="0" algn="just">
              <a:spcBef>
                <a:spcPts val="0"/>
              </a:spcBef>
              <a:spcAft>
                <a:spcPts val="0"/>
              </a:spcAft>
              <a:buNone/>
            </a:pPr>
            <a:r>
              <a:rPr lang="en">
                <a:solidFill>
                  <a:schemeClr val="accent5"/>
                </a:solidFill>
                <a:latin typeface="Fira Sans SemiBold"/>
                <a:ea typeface="Fira Sans SemiBold"/>
                <a:cs typeface="Fira Sans SemiBold"/>
                <a:sym typeface="Fira Sans SemiBold"/>
              </a:rPr>
              <a:t>consumen gran parte de los recursos del IMAS</a:t>
            </a:r>
            <a:endParaRPr>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sp>
        <p:nvSpPr>
          <p:cNvPr id="589" name="Google Shape;589;p72"/>
          <p:cNvSpPr txBox="1"/>
          <p:nvPr>
            <p:ph type="title"/>
          </p:nvPr>
        </p:nvSpPr>
        <p:spPr>
          <a:xfrm>
            <a:off x="254550" y="216425"/>
            <a:ext cx="87588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Reformas a otras leyes y asignación del presupuesto al SS</a:t>
            </a:r>
            <a:endParaRPr sz="2500"/>
          </a:p>
        </p:txBody>
      </p:sp>
      <p:sp>
        <p:nvSpPr>
          <p:cNvPr id="590" name="Google Shape;590;p7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just">
              <a:lnSpc>
                <a:spcPct val="150000"/>
              </a:lnSpc>
              <a:spcBef>
                <a:spcPts val="0"/>
              </a:spcBef>
              <a:spcAft>
                <a:spcPts val="0"/>
              </a:spcAft>
              <a:buNone/>
            </a:pPr>
            <a:r>
              <a:rPr lang="en" sz="1300">
                <a:solidFill>
                  <a:schemeClr val="accent3"/>
                </a:solidFill>
                <a:latin typeface="Fira Sans SemiBold"/>
                <a:ea typeface="Fira Sans SemiBold"/>
                <a:cs typeface="Fira Sans SemiBold"/>
                <a:sym typeface="Fira Sans SemiBold"/>
              </a:rPr>
              <a:t>Ley Orgánica del INA </a:t>
            </a:r>
            <a:r>
              <a:rPr lang="en" sz="1300">
                <a:solidFill>
                  <a:schemeClr val="accent3"/>
                </a:solidFill>
                <a:uFill>
                  <a:noFill/>
                </a:uFill>
                <a:latin typeface="Fira Sans SemiBold"/>
                <a:ea typeface="Fira Sans SemiBold"/>
                <a:cs typeface="Fira Sans SemiBold"/>
                <a:sym typeface="Fira Sans SemiBold"/>
                <a:hlinkClick r:id="rId3">
                  <a:extLst>
                    <a:ext uri="{A12FA001-AC4F-418D-AE19-62706E023703}">
                      <ahyp:hlinkClr val="tx"/>
                    </a:ext>
                  </a:extLst>
                </a:hlinkClick>
              </a:rPr>
              <a:t>(Ley 6868, 2021)</a:t>
            </a:r>
            <a:r>
              <a:rPr lang="en" sz="1300">
                <a:solidFill>
                  <a:schemeClr val="accent3"/>
                </a:solidFill>
                <a:latin typeface="Fira Sans SemiBold"/>
                <a:ea typeface="Fira Sans SemiBold"/>
                <a:cs typeface="Fira Sans SemiBold"/>
                <a:sym typeface="Fira Sans SemiBold"/>
              </a:rPr>
              <a:t> </a:t>
            </a:r>
            <a:endParaRPr sz="1300">
              <a:solidFill>
                <a:schemeClr val="accent3"/>
              </a:solidFill>
              <a:latin typeface="Fira Sans SemiBold"/>
              <a:ea typeface="Fira Sans SemiBold"/>
              <a:cs typeface="Fira Sans SemiBold"/>
              <a:sym typeface="Fira Sans SemiBold"/>
            </a:endParaRPr>
          </a:p>
          <a:p>
            <a:pPr indent="-311150" lvl="0" marL="457200" rtl="0" algn="just">
              <a:lnSpc>
                <a:spcPct val="150000"/>
              </a:lnSpc>
              <a:spcBef>
                <a:spcPts val="0"/>
              </a:spcBef>
              <a:spcAft>
                <a:spcPts val="0"/>
              </a:spcAft>
              <a:buClr>
                <a:schemeClr val="accent5"/>
              </a:buClr>
              <a:buSzPts val="1300"/>
              <a:buFont typeface="Fira Sans SemiBold"/>
              <a:buChar char="●"/>
            </a:pPr>
            <a:r>
              <a:rPr lang="en" sz="1300">
                <a:solidFill>
                  <a:schemeClr val="accent5"/>
                </a:solidFill>
                <a:latin typeface="Fira Sans SemiBold"/>
                <a:ea typeface="Fira Sans SemiBold"/>
                <a:cs typeface="Fira Sans SemiBold"/>
                <a:sym typeface="Fira Sans SemiBold"/>
              </a:rPr>
              <a:t>Se reforma artículo 15, inciso a) pàra que el aporte patronal sea de un 0,35%.</a:t>
            </a:r>
            <a:endParaRPr sz="1300">
              <a:solidFill>
                <a:schemeClr val="accent5"/>
              </a:solidFill>
              <a:latin typeface="Fira Sans SemiBold"/>
              <a:ea typeface="Fira Sans SemiBold"/>
              <a:cs typeface="Fira Sans SemiBold"/>
              <a:sym typeface="Fira Sans SemiBold"/>
            </a:endParaRPr>
          </a:p>
          <a:p>
            <a:pPr indent="-311150" lvl="0" marL="457200" rtl="0" algn="just">
              <a:lnSpc>
                <a:spcPct val="150000"/>
              </a:lnSpc>
              <a:spcBef>
                <a:spcPts val="0"/>
              </a:spcBef>
              <a:spcAft>
                <a:spcPts val="0"/>
              </a:spcAft>
              <a:buClr>
                <a:schemeClr val="accent5"/>
              </a:buClr>
              <a:buSzPts val="1300"/>
              <a:buFont typeface="Fira Sans SemiBold"/>
              <a:buChar char="●"/>
            </a:pPr>
            <a:r>
              <a:rPr lang="en" sz="1300">
                <a:solidFill>
                  <a:schemeClr val="accent5"/>
                </a:solidFill>
                <a:latin typeface="Fira Sans SemiBold"/>
                <a:ea typeface="Fira Sans SemiBold"/>
                <a:cs typeface="Fira Sans SemiBold"/>
                <a:sym typeface="Fira Sans SemiBold"/>
              </a:rPr>
              <a:t>Ley de Subsidios de Salarios recibirá un 0,65% de las planillas anteriormente mencionadas. </a:t>
            </a:r>
            <a:endParaRPr sz="13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t/>
            </a:r>
            <a:endParaRPr sz="13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rPr lang="en" sz="1300">
                <a:solidFill>
                  <a:schemeClr val="accent3"/>
                </a:solidFill>
                <a:latin typeface="Fira Sans SemiBold"/>
                <a:ea typeface="Fira Sans SemiBold"/>
                <a:cs typeface="Fira Sans SemiBold"/>
                <a:sym typeface="Fira Sans SemiBold"/>
              </a:rPr>
              <a:t>la Ley de Creación del Instituto Mixto de Ayuda Social (IMAS) </a:t>
            </a:r>
            <a:r>
              <a:rPr lang="en" sz="1300">
                <a:solidFill>
                  <a:schemeClr val="accent3"/>
                </a:solidFill>
                <a:uFill>
                  <a:noFill/>
                </a:uFill>
                <a:latin typeface="Fira Sans SemiBold"/>
                <a:ea typeface="Fira Sans SemiBold"/>
                <a:cs typeface="Fira Sans SemiBold"/>
                <a:sym typeface="Fira Sans SemiBold"/>
                <a:hlinkClick r:id="rId4">
                  <a:extLst>
                    <a:ext uri="{A12FA001-AC4F-418D-AE19-62706E023703}">
                      <ahyp:hlinkClr val="tx"/>
                    </a:ext>
                  </a:extLst>
                </a:hlinkClick>
              </a:rPr>
              <a:t>(Ley 4760, 2017)</a:t>
            </a:r>
            <a:r>
              <a:rPr lang="en" sz="1300">
                <a:solidFill>
                  <a:schemeClr val="accent3"/>
                </a:solidFill>
                <a:latin typeface="Fira Sans SemiBold"/>
                <a:ea typeface="Fira Sans SemiBold"/>
                <a:cs typeface="Fira Sans SemiBold"/>
                <a:sym typeface="Fira Sans SemiBold"/>
              </a:rPr>
              <a:t> </a:t>
            </a:r>
            <a:endParaRPr sz="1300">
              <a:solidFill>
                <a:schemeClr val="accent3"/>
              </a:solidFill>
              <a:latin typeface="Fira Sans SemiBold"/>
              <a:ea typeface="Fira Sans SemiBold"/>
              <a:cs typeface="Fira Sans SemiBold"/>
              <a:sym typeface="Fira Sans SemiBold"/>
            </a:endParaRPr>
          </a:p>
          <a:p>
            <a:pPr indent="-311150" lvl="0" marL="457200" rtl="0" algn="just">
              <a:lnSpc>
                <a:spcPct val="150000"/>
              </a:lnSpc>
              <a:spcBef>
                <a:spcPts val="0"/>
              </a:spcBef>
              <a:spcAft>
                <a:spcPts val="0"/>
              </a:spcAft>
              <a:buClr>
                <a:schemeClr val="accent5"/>
              </a:buClr>
              <a:buSzPts val="1300"/>
              <a:buFont typeface="Fira Sans SemiBold"/>
              <a:buChar char="●"/>
            </a:pPr>
            <a:r>
              <a:rPr lang="en" sz="1300">
                <a:solidFill>
                  <a:schemeClr val="accent5"/>
                </a:solidFill>
                <a:latin typeface="Fira Sans SemiBold"/>
                <a:ea typeface="Fira Sans SemiBold"/>
                <a:cs typeface="Fira Sans SemiBold"/>
                <a:sym typeface="Fira Sans SemiBold"/>
              </a:rPr>
              <a:t>Se reforma el Artículo 14, inciso a) para que el aporte patronal sea de un 0,39%. </a:t>
            </a:r>
            <a:endParaRPr sz="1300">
              <a:solidFill>
                <a:schemeClr val="accent5"/>
              </a:solidFill>
              <a:latin typeface="Fira Sans SemiBold"/>
              <a:ea typeface="Fira Sans SemiBold"/>
              <a:cs typeface="Fira Sans SemiBold"/>
              <a:sym typeface="Fira Sans SemiBold"/>
            </a:endParaRPr>
          </a:p>
          <a:p>
            <a:pPr indent="-311150" lvl="0" marL="457200" rtl="0" algn="just">
              <a:lnSpc>
                <a:spcPct val="150000"/>
              </a:lnSpc>
              <a:spcBef>
                <a:spcPts val="0"/>
              </a:spcBef>
              <a:spcAft>
                <a:spcPts val="0"/>
              </a:spcAft>
              <a:buClr>
                <a:schemeClr val="accent5"/>
              </a:buClr>
              <a:buSzPts val="1300"/>
              <a:buFont typeface="Fira Sans SemiBold"/>
              <a:buChar char="●"/>
            </a:pPr>
            <a:r>
              <a:rPr lang="en" sz="1300">
                <a:solidFill>
                  <a:schemeClr val="accent5"/>
                </a:solidFill>
                <a:latin typeface="Fira Sans SemiBold"/>
                <a:ea typeface="Fira Sans SemiBold"/>
                <a:cs typeface="Fira Sans SemiBold"/>
                <a:sym typeface="Fira Sans SemiBold"/>
              </a:rPr>
              <a:t>Ley de Subsidios de Salarios dirá que tendrá 0,11% de dicho aporte.</a:t>
            </a:r>
            <a:endParaRPr sz="13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t/>
            </a:r>
            <a:endParaRPr sz="13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rPr lang="en" sz="1300">
                <a:solidFill>
                  <a:schemeClr val="accent3"/>
                </a:solidFill>
                <a:latin typeface="Fira Sans SemiBold"/>
                <a:ea typeface="Fira Sans SemiBold"/>
                <a:cs typeface="Fira Sans SemiBold"/>
                <a:sym typeface="Fira Sans SemiBold"/>
              </a:rPr>
              <a:t>Presupuesto MTSS</a:t>
            </a:r>
            <a:endParaRPr sz="1300">
              <a:solidFill>
                <a:schemeClr val="accent3"/>
              </a:solidFill>
              <a:latin typeface="Fira Sans SemiBold"/>
              <a:ea typeface="Fira Sans SemiBold"/>
              <a:cs typeface="Fira Sans SemiBold"/>
              <a:sym typeface="Fira Sans SemiBold"/>
            </a:endParaRPr>
          </a:p>
          <a:p>
            <a:pPr indent="-311150" lvl="0" marL="457200" rtl="0" algn="just">
              <a:lnSpc>
                <a:spcPct val="150000"/>
              </a:lnSpc>
              <a:spcBef>
                <a:spcPts val="0"/>
              </a:spcBef>
              <a:spcAft>
                <a:spcPts val="0"/>
              </a:spcAft>
              <a:buClr>
                <a:schemeClr val="accent5"/>
              </a:buClr>
              <a:buSzPts val="1300"/>
              <a:buFont typeface="Fira Sans SemiBold"/>
              <a:buChar char="●"/>
            </a:pPr>
            <a:r>
              <a:rPr lang="en" sz="1300">
                <a:solidFill>
                  <a:schemeClr val="accent5"/>
                </a:solidFill>
                <a:latin typeface="Fira Sans SemiBold"/>
                <a:ea typeface="Fira Sans SemiBold"/>
                <a:cs typeface="Fira Sans SemiBold"/>
                <a:sym typeface="Fira Sans SemiBold"/>
              </a:rPr>
              <a:t>al menos un 1,79% del presupuesto del MTSS deberá ser asignado, dado que no se puede derogar de forma Legislativa el decreto de PRONAE.</a:t>
            </a:r>
            <a:endParaRPr sz="1300">
              <a:solidFill>
                <a:schemeClr val="accent5"/>
              </a:solidFill>
              <a:latin typeface="Fira Sans SemiBold"/>
              <a:ea typeface="Fira Sans SemiBold"/>
              <a:cs typeface="Fira Sans SemiBold"/>
              <a:sym typeface="Fira Sans SemiBold"/>
            </a:endParaRPr>
          </a:p>
          <a:p>
            <a:pPr indent="-311150" lvl="0" marL="457200" rtl="0" algn="just">
              <a:lnSpc>
                <a:spcPct val="150000"/>
              </a:lnSpc>
              <a:spcBef>
                <a:spcPts val="0"/>
              </a:spcBef>
              <a:spcAft>
                <a:spcPts val="0"/>
              </a:spcAft>
              <a:buClr>
                <a:schemeClr val="accent5"/>
              </a:buClr>
              <a:buSzPts val="1300"/>
              <a:buFont typeface="Fira Sans SemiBold"/>
              <a:buChar char="●"/>
            </a:pPr>
            <a:r>
              <a:rPr lang="en" sz="1300">
                <a:solidFill>
                  <a:schemeClr val="accent5"/>
                </a:solidFill>
                <a:latin typeface="Fira Sans SemiBold"/>
                <a:ea typeface="Fira Sans SemiBold"/>
                <a:cs typeface="Fira Sans SemiBold"/>
                <a:sym typeface="Fira Sans SemiBold"/>
              </a:rPr>
              <a:t>Este porcentaje dejaría desfinanciado por defecto PRONAE (excepto obra indígena)</a:t>
            </a:r>
            <a:endParaRPr sz="1300">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594" name="Shape 594"/>
        <p:cNvGrpSpPr/>
        <p:nvPr/>
      </p:nvGrpSpPr>
      <p:grpSpPr>
        <a:xfrm>
          <a:off x="0" y="0"/>
          <a:ext cx="0" cy="0"/>
          <a:chOff x="0" y="0"/>
          <a:chExt cx="0" cy="0"/>
        </a:xfrm>
      </p:grpSpPr>
      <p:sp>
        <p:nvSpPr>
          <p:cNvPr id="595" name="Google Shape;595;p73"/>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sz="6000"/>
              <a:t>Conclusiones </a:t>
            </a:r>
            <a:endParaRPr sz="6000"/>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 name="Shape 599"/>
        <p:cNvGrpSpPr/>
        <p:nvPr/>
      </p:nvGrpSpPr>
      <p:grpSpPr>
        <a:xfrm>
          <a:off x="0" y="0"/>
          <a:ext cx="0" cy="0"/>
          <a:chOff x="0" y="0"/>
          <a:chExt cx="0" cy="0"/>
        </a:xfrm>
      </p:grpSpPr>
      <p:sp>
        <p:nvSpPr>
          <p:cNvPr id="600" name="Google Shape;600;p74"/>
          <p:cNvSpPr txBox="1"/>
          <p:nvPr>
            <p:ph idx="1" type="body"/>
          </p:nvPr>
        </p:nvSpPr>
        <p:spPr>
          <a:xfrm>
            <a:off x="311700" y="169550"/>
            <a:ext cx="8520600" cy="4901700"/>
          </a:xfrm>
          <a:prstGeom prst="rect">
            <a:avLst/>
          </a:prstGeom>
        </p:spPr>
        <p:txBody>
          <a:bodyPr anchorCtr="0" anchor="t" bIns="91425" lIns="91425" spcFirstLastPara="1" rIns="91425" wrap="square" tIns="91425">
            <a:noAutofit/>
          </a:bodyPr>
          <a:lstStyle/>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Existen otras medidas, ya probadas efectivas, de gasto social además de las TC</a:t>
            </a:r>
            <a:endParaRPr>
              <a:solidFill>
                <a:schemeClr val="accent5"/>
              </a:solidFill>
              <a:latin typeface="Fira Sans SemiBold"/>
              <a:ea typeface="Fira Sans SemiBold"/>
              <a:cs typeface="Fira Sans SemiBold"/>
              <a:sym typeface="Fira Sans SemiBold"/>
            </a:endParaRPr>
          </a:p>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Costa Rica ha estado “estancada”, por muchas razones históricas, económicas y políticas, por lo que permite probar una herramienta como el SS. </a:t>
            </a:r>
            <a:endParaRPr>
              <a:solidFill>
                <a:schemeClr val="accent5"/>
              </a:solidFill>
              <a:latin typeface="Fira Sans SemiBold"/>
              <a:ea typeface="Fira Sans SemiBold"/>
              <a:cs typeface="Fira Sans SemiBold"/>
              <a:sym typeface="Fira Sans SemiBold"/>
            </a:endParaRPr>
          </a:p>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El modelo WS/PS permite estimar un SS basado en indicadores macroeconómicos reales, por sector específico y basado en evidencia concreta. </a:t>
            </a:r>
            <a:endParaRPr>
              <a:solidFill>
                <a:schemeClr val="accent5"/>
              </a:solidFill>
              <a:latin typeface="Fira Sans SemiBold"/>
              <a:ea typeface="Fira Sans SemiBold"/>
              <a:cs typeface="Fira Sans SemiBold"/>
              <a:sym typeface="Fira Sans SemiBold"/>
            </a:endParaRPr>
          </a:p>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Aún así, el modelo de Seguridad Social parece tener gran aceptación por sectores productivos.</a:t>
            </a:r>
            <a:endParaRPr>
              <a:solidFill>
                <a:schemeClr val="accent5"/>
              </a:solidFill>
              <a:latin typeface="Fira Sans SemiBold"/>
              <a:ea typeface="Fira Sans SemiBold"/>
              <a:cs typeface="Fira Sans SemiBold"/>
              <a:sym typeface="Fira Sans SemiBold"/>
            </a:endParaRPr>
          </a:p>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Existe bases razonables para estimar una reducción del desempleo de forma directa, medible y de manera activa</a:t>
            </a:r>
            <a:endParaRPr>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4" name="Shape 604"/>
        <p:cNvGrpSpPr/>
        <p:nvPr/>
      </p:nvGrpSpPr>
      <p:grpSpPr>
        <a:xfrm>
          <a:off x="0" y="0"/>
          <a:ext cx="0" cy="0"/>
          <a:chOff x="0" y="0"/>
          <a:chExt cx="0" cy="0"/>
        </a:xfrm>
      </p:grpSpPr>
      <p:sp>
        <p:nvSpPr>
          <p:cNvPr id="605" name="Google Shape;605;p75"/>
          <p:cNvSpPr txBox="1"/>
          <p:nvPr>
            <p:ph idx="1" type="body"/>
          </p:nvPr>
        </p:nvSpPr>
        <p:spPr>
          <a:xfrm>
            <a:off x="311700" y="341000"/>
            <a:ext cx="8520600" cy="4539600"/>
          </a:xfrm>
          <a:prstGeom prst="rect">
            <a:avLst/>
          </a:prstGeom>
        </p:spPr>
        <p:txBody>
          <a:bodyPr anchorCtr="0" anchor="t" bIns="91425" lIns="91425" spcFirstLastPara="1" rIns="91425" wrap="square" tIns="91425">
            <a:noAutofit/>
          </a:bodyPr>
          <a:lstStyle/>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Beneficia tanto al sector privado como a los trabajadores. Ni los trabajadores pierden salario ni derechos, ni el sector privado pierde ganancias. </a:t>
            </a:r>
            <a:endParaRPr>
              <a:solidFill>
                <a:schemeClr val="accent5"/>
              </a:solidFill>
              <a:latin typeface="Fira Sans SemiBold"/>
              <a:ea typeface="Fira Sans SemiBold"/>
              <a:cs typeface="Fira Sans SemiBold"/>
              <a:sym typeface="Fira Sans SemiBold"/>
            </a:endParaRPr>
          </a:p>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De hecho, el sector privado tiene la posibilidad de recuperar cargas parafiscales, con apalancamiento productivo no reembolsable. </a:t>
            </a:r>
            <a:endParaRPr>
              <a:solidFill>
                <a:schemeClr val="accent5"/>
              </a:solidFill>
              <a:latin typeface="Fira Sans SemiBold"/>
              <a:ea typeface="Fira Sans SemiBold"/>
              <a:cs typeface="Fira Sans SemiBold"/>
              <a:sym typeface="Fira Sans SemiBold"/>
            </a:endParaRPr>
          </a:p>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El sector privado mostró interés y dio incentivos útiles que fueron incorporados en esta investigación. </a:t>
            </a:r>
            <a:endParaRPr>
              <a:solidFill>
                <a:schemeClr val="accent5"/>
              </a:solidFill>
              <a:latin typeface="Fira Sans SemiBold"/>
              <a:ea typeface="Fira Sans SemiBold"/>
              <a:cs typeface="Fira Sans SemiBold"/>
              <a:sym typeface="Fira Sans SemiBold"/>
            </a:endParaRPr>
          </a:p>
          <a:p>
            <a:pPr indent="-342900" lvl="0" marL="457200" rtl="0" algn="just">
              <a:lnSpc>
                <a:spcPct val="150000"/>
              </a:lnSpc>
              <a:spcBef>
                <a:spcPts val="0"/>
              </a:spcBef>
              <a:spcAft>
                <a:spcPts val="0"/>
              </a:spcAft>
              <a:buClr>
                <a:schemeClr val="accent5"/>
              </a:buClr>
              <a:buSzPts val="1800"/>
              <a:buFont typeface="Fira Sans SemiBold"/>
              <a:buChar char="●"/>
            </a:pPr>
            <a:r>
              <a:rPr lang="en">
                <a:solidFill>
                  <a:schemeClr val="accent5"/>
                </a:solidFill>
                <a:latin typeface="Fira Sans SemiBold"/>
                <a:ea typeface="Fira Sans SemiBold"/>
                <a:cs typeface="Fira Sans SemiBold"/>
                <a:sym typeface="Fira Sans SemiBold"/>
              </a:rPr>
              <a:t>Tiene dos posibles resultados: </a:t>
            </a:r>
            <a:endParaRPr>
              <a:solidFill>
                <a:schemeClr val="accent5"/>
              </a:solidFill>
              <a:latin typeface="Fira Sans SemiBold"/>
              <a:ea typeface="Fira Sans SemiBold"/>
              <a:cs typeface="Fira Sans SemiBold"/>
              <a:sym typeface="Fira Sans SemiBold"/>
            </a:endParaRPr>
          </a:p>
          <a:p>
            <a:pPr indent="-342900" lvl="1" marL="914400" rtl="0" algn="just">
              <a:lnSpc>
                <a:spcPct val="150000"/>
              </a:lnSpc>
              <a:spcBef>
                <a:spcPts val="0"/>
              </a:spcBef>
              <a:spcAft>
                <a:spcPts val="0"/>
              </a:spcAft>
              <a:buClr>
                <a:schemeClr val="accent5"/>
              </a:buClr>
              <a:buSzPts val="1800"/>
              <a:buFont typeface="Fira Sans SemiBold"/>
              <a:buChar char="○"/>
            </a:pPr>
            <a:r>
              <a:rPr lang="en" sz="1800">
                <a:solidFill>
                  <a:schemeClr val="accent5"/>
                </a:solidFill>
                <a:latin typeface="Fira Sans SemiBold"/>
                <a:ea typeface="Fira Sans SemiBold"/>
                <a:cs typeface="Fira Sans SemiBold"/>
                <a:sym typeface="Fira Sans SemiBold"/>
              </a:rPr>
              <a:t>Crea empleos nuevos (o)</a:t>
            </a:r>
            <a:endParaRPr sz="1800">
              <a:solidFill>
                <a:schemeClr val="accent5"/>
              </a:solidFill>
              <a:latin typeface="Fira Sans SemiBold"/>
              <a:ea typeface="Fira Sans SemiBold"/>
              <a:cs typeface="Fira Sans SemiBold"/>
              <a:sym typeface="Fira Sans SemiBold"/>
            </a:endParaRPr>
          </a:p>
          <a:p>
            <a:pPr indent="-342900" lvl="1" marL="914400" rtl="0" algn="just">
              <a:lnSpc>
                <a:spcPct val="150000"/>
              </a:lnSpc>
              <a:spcBef>
                <a:spcPts val="0"/>
              </a:spcBef>
              <a:spcAft>
                <a:spcPts val="0"/>
              </a:spcAft>
              <a:buClr>
                <a:schemeClr val="accent5"/>
              </a:buClr>
              <a:buSzPts val="1800"/>
              <a:buFont typeface="Fira Sans SemiBold"/>
              <a:buChar char="○"/>
            </a:pPr>
            <a:r>
              <a:rPr lang="en" sz="1800">
                <a:solidFill>
                  <a:schemeClr val="accent5"/>
                </a:solidFill>
                <a:latin typeface="Fira Sans SemiBold"/>
                <a:ea typeface="Fira Sans SemiBold"/>
                <a:cs typeface="Fira Sans SemiBold"/>
                <a:sym typeface="Fira Sans SemiBold"/>
              </a:rPr>
              <a:t>Incentiva a formalizar a empleados actuales.</a:t>
            </a:r>
            <a:endParaRPr sz="180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1200"/>
              </a:spcBef>
              <a:spcAft>
                <a:spcPts val="1200"/>
              </a:spcAft>
              <a:buNone/>
            </a:pPr>
            <a:r>
              <a:t/>
            </a:r>
            <a:endParaRPr>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9" name="Shape 609"/>
        <p:cNvGrpSpPr/>
        <p:nvPr/>
      </p:nvGrpSpPr>
      <p:grpSpPr>
        <a:xfrm>
          <a:off x="0" y="0"/>
          <a:ext cx="0" cy="0"/>
          <a:chOff x="0" y="0"/>
          <a:chExt cx="0" cy="0"/>
        </a:xfrm>
      </p:grpSpPr>
      <p:sp>
        <p:nvSpPr>
          <p:cNvPr id="610" name="Google Shape;610;p76"/>
          <p:cNvSpPr txBox="1"/>
          <p:nvPr>
            <p:ph idx="1" type="body"/>
          </p:nvPr>
        </p:nvSpPr>
        <p:spPr>
          <a:xfrm>
            <a:off x="311700" y="617850"/>
            <a:ext cx="8520600" cy="3951000"/>
          </a:xfrm>
          <a:prstGeom prst="rect">
            <a:avLst/>
          </a:prstGeom>
        </p:spPr>
        <p:txBody>
          <a:bodyPr anchorCtr="0" anchor="t" bIns="91425" lIns="91425" spcFirstLastPara="1" rIns="91425" wrap="square" tIns="91425">
            <a:noAutofit/>
          </a:bodyPr>
          <a:lstStyle/>
          <a:p>
            <a:pPr indent="-381000" lvl="0" marL="457200" rtl="0" algn="just">
              <a:lnSpc>
                <a:spcPct val="150000"/>
              </a:lnSpc>
              <a:spcBef>
                <a:spcPts val="0"/>
              </a:spcBef>
              <a:spcAft>
                <a:spcPts val="0"/>
              </a:spcAft>
              <a:buClr>
                <a:schemeClr val="accent5"/>
              </a:buClr>
              <a:buSzPts val="2400"/>
              <a:buFont typeface="Fira Sans SemiBold"/>
              <a:buChar char="●"/>
            </a:pPr>
            <a:r>
              <a:rPr lang="en" sz="2400">
                <a:solidFill>
                  <a:schemeClr val="accent5"/>
                </a:solidFill>
                <a:latin typeface="Fira Sans SemiBold"/>
                <a:ea typeface="Fira Sans SemiBold"/>
                <a:cs typeface="Fira Sans SemiBold"/>
                <a:sym typeface="Fira Sans SemiBold"/>
              </a:rPr>
              <a:t>Debe ser una Ley</a:t>
            </a:r>
            <a:endParaRPr sz="2400">
              <a:solidFill>
                <a:schemeClr val="accent5"/>
              </a:solidFill>
              <a:latin typeface="Fira Sans SemiBold"/>
              <a:ea typeface="Fira Sans SemiBold"/>
              <a:cs typeface="Fira Sans SemiBold"/>
              <a:sym typeface="Fira Sans SemiBold"/>
            </a:endParaRPr>
          </a:p>
          <a:p>
            <a:pPr indent="-381000" lvl="0" marL="457200" rtl="0" algn="just">
              <a:lnSpc>
                <a:spcPct val="150000"/>
              </a:lnSpc>
              <a:spcBef>
                <a:spcPts val="0"/>
              </a:spcBef>
              <a:spcAft>
                <a:spcPts val="0"/>
              </a:spcAft>
              <a:buClr>
                <a:schemeClr val="accent5"/>
              </a:buClr>
              <a:buSzPts val="2400"/>
              <a:buFont typeface="Fira Sans SemiBold"/>
              <a:buChar char="●"/>
            </a:pPr>
            <a:r>
              <a:rPr lang="en" sz="2400">
                <a:solidFill>
                  <a:schemeClr val="accent5"/>
                </a:solidFill>
                <a:latin typeface="Fira Sans SemiBold"/>
                <a:ea typeface="Fira Sans SemiBold"/>
                <a:cs typeface="Fira Sans SemiBold"/>
                <a:sym typeface="Fira Sans SemiBold"/>
              </a:rPr>
              <a:t>Debe ser otorgado a los empleadores y no a los trabajadores</a:t>
            </a:r>
            <a:endParaRPr sz="2400">
              <a:solidFill>
                <a:schemeClr val="accent5"/>
              </a:solidFill>
              <a:latin typeface="Fira Sans SemiBold"/>
              <a:ea typeface="Fira Sans SemiBold"/>
              <a:cs typeface="Fira Sans SemiBold"/>
              <a:sym typeface="Fira Sans SemiBold"/>
            </a:endParaRPr>
          </a:p>
          <a:p>
            <a:pPr indent="-381000" lvl="0" marL="457200" rtl="0" algn="just">
              <a:lnSpc>
                <a:spcPct val="150000"/>
              </a:lnSpc>
              <a:spcBef>
                <a:spcPts val="0"/>
              </a:spcBef>
              <a:spcAft>
                <a:spcPts val="0"/>
              </a:spcAft>
              <a:buClr>
                <a:schemeClr val="accent5"/>
              </a:buClr>
              <a:buSzPts val="2400"/>
              <a:buFont typeface="Fira Sans SemiBold"/>
              <a:buChar char="●"/>
            </a:pPr>
            <a:r>
              <a:rPr lang="en" sz="2400">
                <a:solidFill>
                  <a:schemeClr val="accent5"/>
                </a:solidFill>
                <a:latin typeface="Fira Sans SemiBold"/>
                <a:ea typeface="Fira Sans SemiBold"/>
                <a:cs typeface="Fira Sans SemiBold"/>
                <a:sym typeface="Fira Sans SemiBold"/>
              </a:rPr>
              <a:t>Debe tener fuentes de ingreso claras </a:t>
            </a:r>
            <a:endParaRPr sz="2400">
              <a:solidFill>
                <a:schemeClr val="accent5"/>
              </a:solidFill>
              <a:latin typeface="Fira Sans SemiBold"/>
              <a:ea typeface="Fira Sans SemiBold"/>
              <a:cs typeface="Fira Sans SemiBold"/>
              <a:sym typeface="Fira Sans SemiBold"/>
            </a:endParaRPr>
          </a:p>
          <a:p>
            <a:pPr indent="-381000" lvl="0" marL="457200" rtl="0" algn="just">
              <a:lnSpc>
                <a:spcPct val="150000"/>
              </a:lnSpc>
              <a:spcBef>
                <a:spcPts val="0"/>
              </a:spcBef>
              <a:spcAft>
                <a:spcPts val="0"/>
              </a:spcAft>
              <a:buClr>
                <a:schemeClr val="accent5"/>
              </a:buClr>
              <a:buSzPts val="2400"/>
              <a:buFont typeface="Fira Sans SemiBold"/>
              <a:buChar char="●"/>
            </a:pPr>
            <a:r>
              <a:rPr lang="en" sz="2400">
                <a:solidFill>
                  <a:schemeClr val="accent5"/>
                </a:solidFill>
                <a:latin typeface="Fira Sans SemiBold"/>
                <a:ea typeface="Fira Sans SemiBold"/>
                <a:cs typeface="Fira Sans SemiBold"/>
                <a:sym typeface="Fira Sans SemiBold"/>
              </a:rPr>
              <a:t>Debe tener mecanismos de asignación claras</a:t>
            </a:r>
            <a:endParaRPr sz="2400">
              <a:solidFill>
                <a:schemeClr val="accent5"/>
              </a:solidFill>
              <a:latin typeface="Fira Sans SemiBold"/>
              <a:ea typeface="Fira Sans SemiBold"/>
              <a:cs typeface="Fira Sans SemiBold"/>
              <a:sym typeface="Fira Sans SemiBold"/>
            </a:endParaRPr>
          </a:p>
          <a:p>
            <a:pPr indent="-381000" lvl="0" marL="457200" rtl="0" algn="just">
              <a:lnSpc>
                <a:spcPct val="150000"/>
              </a:lnSpc>
              <a:spcBef>
                <a:spcPts val="0"/>
              </a:spcBef>
              <a:spcAft>
                <a:spcPts val="0"/>
              </a:spcAft>
              <a:buClr>
                <a:schemeClr val="accent5"/>
              </a:buClr>
              <a:buSzPts val="2400"/>
              <a:buFont typeface="Fira Sans SemiBold"/>
              <a:buChar char="●"/>
            </a:pPr>
            <a:r>
              <a:rPr lang="en" sz="2400">
                <a:solidFill>
                  <a:schemeClr val="accent5"/>
                </a:solidFill>
                <a:latin typeface="Fira Sans SemiBold"/>
                <a:ea typeface="Fira Sans SemiBold"/>
                <a:cs typeface="Fira Sans SemiBold"/>
                <a:sym typeface="Fira Sans SemiBold"/>
              </a:rPr>
              <a:t>Debe tener un tiempo de asignación finito y claro </a:t>
            </a:r>
            <a:endParaRPr sz="2400">
              <a:solidFill>
                <a:schemeClr val="accent5"/>
              </a:solidFill>
              <a:latin typeface="Fira Sans SemiBold"/>
              <a:ea typeface="Fira Sans SemiBold"/>
              <a:cs typeface="Fira Sans SemiBold"/>
              <a:sym typeface="Fira Sans SemiBold"/>
            </a:endParaRPr>
          </a:p>
          <a:p>
            <a:pPr indent="-381000" lvl="0" marL="457200" rtl="0" algn="just">
              <a:lnSpc>
                <a:spcPct val="150000"/>
              </a:lnSpc>
              <a:spcBef>
                <a:spcPts val="0"/>
              </a:spcBef>
              <a:spcAft>
                <a:spcPts val="0"/>
              </a:spcAft>
              <a:buClr>
                <a:schemeClr val="accent5"/>
              </a:buClr>
              <a:buSzPts val="2400"/>
              <a:buFont typeface="Fira Sans SemiBold"/>
              <a:buChar char="●"/>
            </a:pPr>
            <a:r>
              <a:rPr lang="en" sz="2400">
                <a:solidFill>
                  <a:schemeClr val="accent5"/>
                </a:solidFill>
                <a:latin typeface="Fira Sans SemiBold"/>
                <a:ea typeface="Fira Sans SemiBold"/>
                <a:cs typeface="Fira Sans SemiBold"/>
                <a:sym typeface="Fira Sans SemiBold"/>
              </a:rPr>
              <a:t>Debe ser evaluado</a:t>
            </a:r>
            <a:endParaRPr sz="24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1200"/>
              </a:spcBef>
              <a:spcAft>
                <a:spcPts val="1200"/>
              </a:spcAft>
              <a:buNone/>
            </a:pPr>
            <a:r>
              <a:t/>
            </a:r>
            <a:endParaRPr sz="2400">
              <a:solidFill>
                <a:schemeClr val="accent5"/>
              </a:solidFill>
              <a:latin typeface="Fira Sans SemiBold"/>
              <a:ea typeface="Fira Sans SemiBold"/>
              <a:cs typeface="Fira Sans SemiBold"/>
              <a:sym typeface="Fira Sans SemiBold"/>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sp>
        <p:nvSpPr>
          <p:cNvPr id="615" name="Google Shape;615;p77"/>
          <p:cNvSpPr txBox="1"/>
          <p:nvPr>
            <p:ph type="title"/>
          </p:nvPr>
        </p:nvSpPr>
        <p:spPr>
          <a:xfrm>
            <a:off x="1730100" y="583500"/>
            <a:ext cx="5683800" cy="4090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sz="6000"/>
              <a:t>GRACIAS</a:t>
            </a:r>
            <a:endParaRPr sz="6000"/>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9" name="Shape 619"/>
        <p:cNvGrpSpPr/>
        <p:nvPr/>
      </p:nvGrpSpPr>
      <p:grpSpPr>
        <a:xfrm>
          <a:off x="0" y="0"/>
          <a:ext cx="0" cy="0"/>
          <a:chOff x="0" y="0"/>
          <a:chExt cx="0" cy="0"/>
        </a:xfrm>
      </p:grpSpPr>
      <p:sp>
        <p:nvSpPr>
          <p:cNvPr id="620" name="Google Shape;620;p78"/>
          <p:cNvSpPr txBox="1"/>
          <p:nvPr>
            <p:ph type="title"/>
          </p:nvPr>
        </p:nvSpPr>
        <p:spPr>
          <a:xfrm>
            <a:off x="490250" y="2901325"/>
            <a:ext cx="5683800" cy="674400"/>
          </a:xfrm>
          <a:prstGeom prst="rect">
            <a:avLst/>
          </a:prstGeom>
        </p:spPr>
        <p:txBody>
          <a:bodyPr anchorCtr="0" anchor="ctr" bIns="91425" lIns="91425" spcFirstLastPara="1" rIns="91425" wrap="square" tIns="91425">
            <a:normAutofit fontScale="90000"/>
          </a:bodyPr>
          <a:lstStyle/>
          <a:p>
            <a:pPr indent="0" lvl="0" marL="0" rtl="0" algn="l">
              <a:spcBef>
                <a:spcPts val="0"/>
              </a:spcBef>
              <a:spcAft>
                <a:spcPts val="0"/>
              </a:spcAft>
              <a:buNone/>
            </a:pPr>
            <a:r>
              <a:rPr lang="en" sz="6000"/>
              <a:t>Bibliografía*</a:t>
            </a:r>
            <a:endParaRPr sz="6000"/>
          </a:p>
          <a:p>
            <a:pPr indent="0" lvl="0" marL="0" rtl="0" algn="l">
              <a:spcBef>
                <a:spcPts val="0"/>
              </a:spcBef>
              <a:spcAft>
                <a:spcPts val="0"/>
              </a:spcAft>
              <a:buNone/>
            </a:pPr>
            <a:r>
              <a:t/>
            </a:r>
            <a:endParaRPr sz="6000"/>
          </a:p>
          <a:p>
            <a:pPr indent="0" lvl="0" marL="0" rtl="0" algn="l">
              <a:spcBef>
                <a:spcPts val="0"/>
              </a:spcBef>
              <a:spcAft>
                <a:spcPts val="0"/>
              </a:spcAft>
              <a:buNone/>
            </a:pPr>
            <a:r>
              <a:rPr lang="en" sz="1100"/>
              <a:t>*En esta presentación se omitió citar textualmente por razones estéticas, pero todo el trabajo está debidamente citado en el texto completo que acompaña esta investigación. </a:t>
            </a:r>
            <a:endParaRPr sz="1100"/>
          </a:p>
          <a:p>
            <a:pPr indent="0" lvl="0" marL="0" rtl="0" algn="l">
              <a:spcBef>
                <a:spcPts val="0"/>
              </a:spcBef>
              <a:spcAft>
                <a:spcPts val="0"/>
              </a:spcAft>
              <a:buNone/>
            </a:pPr>
            <a:r>
              <a:t/>
            </a:r>
            <a:endParaRPr sz="1100"/>
          </a:p>
          <a:p>
            <a:pPr indent="0" lvl="0" marL="0" rtl="0" algn="l">
              <a:spcBef>
                <a:spcPts val="0"/>
              </a:spcBef>
              <a:spcAft>
                <a:spcPts val="0"/>
              </a:spcAft>
              <a:buNone/>
            </a:pPr>
            <a:r>
              <a:rPr lang="en" sz="1100"/>
              <a:t>A continuación se da crédito a todas las investigaciones que dieron fundamento a esta investigación y que fueron citadas. </a:t>
            </a:r>
            <a:endParaRPr sz="1100"/>
          </a:p>
          <a:p>
            <a:pPr indent="0" lvl="0" marL="0" rtl="0" algn="l">
              <a:spcBef>
                <a:spcPts val="0"/>
              </a:spcBef>
              <a:spcAft>
                <a:spcPts val="0"/>
              </a:spcAft>
              <a:buNone/>
            </a:pPr>
            <a:r>
              <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4" name="Shape 624"/>
        <p:cNvGrpSpPr/>
        <p:nvPr/>
      </p:nvGrpSpPr>
      <p:grpSpPr>
        <a:xfrm>
          <a:off x="0" y="0"/>
          <a:ext cx="0" cy="0"/>
          <a:chOff x="0" y="0"/>
          <a:chExt cx="0" cy="0"/>
        </a:xfrm>
      </p:grpSpPr>
      <p:sp>
        <p:nvSpPr>
          <p:cNvPr id="625" name="Google Shape;625;p79"/>
          <p:cNvSpPr txBox="1"/>
          <p:nvPr>
            <p:ph idx="1" type="body"/>
          </p:nvPr>
        </p:nvSpPr>
        <p:spPr>
          <a:xfrm>
            <a:off x="225975" y="191775"/>
            <a:ext cx="8520600" cy="3824700"/>
          </a:xfrm>
          <a:prstGeom prst="rect">
            <a:avLst/>
          </a:prstGeom>
        </p:spPr>
        <p:txBody>
          <a:bodyPr anchorCtr="0" anchor="t" bIns="91425" lIns="91425" spcFirstLastPara="1" rIns="91425" wrap="square" tIns="91425">
            <a:normAutofit fontScale="77500" lnSpcReduction="20000"/>
          </a:bodyPr>
          <a:lstStyle/>
          <a:p>
            <a:pPr indent="0" lvl="0" marL="0" rtl="0" algn="l">
              <a:lnSpc>
                <a:spcPct val="80000"/>
              </a:lnSpc>
              <a:spcBef>
                <a:spcPts val="0"/>
              </a:spcBef>
              <a:spcAft>
                <a:spcPts val="0"/>
              </a:spcAft>
              <a:buSzPct val="64166"/>
              <a:buNone/>
            </a:pPr>
            <a:r>
              <a:rPr lang="en" sz="1200"/>
              <a:t>Abarca, A., Robalino, J., Hall, L., &amp; Pérez, E. (2018). Ciclicidad de las transferencias sociales en Costa Rica. Revista de Ciencias Económicas, 36(2), 9-21. https://doi.org/10.15517/rce.v36i2.35710</a:t>
            </a:r>
            <a:endParaRPr sz="1200"/>
          </a:p>
          <a:p>
            <a:pPr indent="0" lvl="0" marL="0" rtl="0" algn="l">
              <a:lnSpc>
                <a:spcPct val="80000"/>
              </a:lnSpc>
              <a:spcBef>
                <a:spcPts val="1200"/>
              </a:spcBef>
              <a:spcAft>
                <a:spcPts val="0"/>
              </a:spcAft>
              <a:buSzPct val="64166"/>
              <a:buNone/>
            </a:pPr>
            <a:r>
              <a:rPr lang="en" sz="1200"/>
              <a:t>Achiron, M., Love, P., &amp; Thompson, L. (2009). Fighting Poverty at work. OECD Observer, 274, 7-8.</a:t>
            </a:r>
            <a:endParaRPr sz="1200"/>
          </a:p>
          <a:p>
            <a:pPr indent="0" lvl="0" marL="0" rtl="0" algn="l">
              <a:lnSpc>
                <a:spcPct val="80000"/>
              </a:lnSpc>
              <a:spcBef>
                <a:spcPts val="1200"/>
              </a:spcBef>
              <a:spcAft>
                <a:spcPts val="0"/>
              </a:spcAft>
              <a:buSzPct val="64166"/>
              <a:buNone/>
            </a:pPr>
            <a:r>
              <a:rPr lang="en" sz="1200"/>
              <a:t>Aho, S., Konle-seidl, R., Nørup, I., Rhein, T., &amp; Rothe, T. (2019). Magnitude, structure and dynamics of chronic unemployment in Denmark, Finland and Germany. Institute for Employment Research.</a:t>
            </a:r>
            <a:endParaRPr sz="1200"/>
          </a:p>
          <a:p>
            <a:pPr indent="0" lvl="0" marL="0" rtl="0" algn="l">
              <a:lnSpc>
                <a:spcPct val="80000"/>
              </a:lnSpc>
              <a:spcBef>
                <a:spcPts val="1200"/>
              </a:spcBef>
              <a:spcAft>
                <a:spcPts val="0"/>
              </a:spcAft>
              <a:buSzPct val="64166"/>
              <a:buNone/>
            </a:pPr>
            <a:r>
              <a:rPr lang="en" sz="1200"/>
              <a:t>Alfaro, A., Campos, S., &amp; Lankester, V. (2018). Determinantes y dinámica de la demanda laboral costarricense ( 2005-2017 ). Banco Central de Costa Rica.</a:t>
            </a:r>
            <a:endParaRPr sz="1200"/>
          </a:p>
          <a:p>
            <a:pPr indent="0" lvl="0" marL="0" rtl="0" algn="l">
              <a:lnSpc>
                <a:spcPct val="80000"/>
              </a:lnSpc>
              <a:spcBef>
                <a:spcPts val="1200"/>
              </a:spcBef>
              <a:spcAft>
                <a:spcPts val="0"/>
              </a:spcAft>
              <a:buSzPct val="64166"/>
              <a:buNone/>
            </a:pPr>
            <a:r>
              <a:rPr lang="en" sz="1200"/>
              <a:t>Bacon, S. P., Munro, A., Timusk, P., &amp; Jafri, H. (2021). A closer look at the Canada Emergency Wage Subsidy: A rural lens. March 15 to October 21,2020 (N.o 45-28-0001 StatCan).</a:t>
            </a:r>
            <a:endParaRPr sz="1200"/>
          </a:p>
          <a:p>
            <a:pPr indent="0" lvl="0" marL="0" rtl="0" algn="l">
              <a:lnSpc>
                <a:spcPct val="80000"/>
              </a:lnSpc>
              <a:spcBef>
                <a:spcPts val="1200"/>
              </a:spcBef>
              <a:spcAft>
                <a:spcPts val="0"/>
              </a:spcAft>
              <a:buSzPct val="64166"/>
              <a:buNone/>
            </a:pPr>
            <a:r>
              <a:rPr lang="en" sz="1200"/>
              <a:t>Banco Central de Costa Rica. (2021). Producto Interno Bruto por Actividad Económica. A precios básicos y de mercado. En Indicadores económicos. https://gee.bccr.fi.cr/indicadoreseconomicos/Cuadros/frmVerCatCuadro.aspx?idioma=1&amp;CodCuadro= 5792</a:t>
            </a:r>
            <a:endParaRPr sz="1200"/>
          </a:p>
          <a:p>
            <a:pPr indent="0" lvl="0" marL="0" rtl="0" algn="l">
              <a:lnSpc>
                <a:spcPct val="80000"/>
              </a:lnSpc>
              <a:spcBef>
                <a:spcPts val="1200"/>
              </a:spcBef>
              <a:spcAft>
                <a:spcPts val="0"/>
              </a:spcAft>
              <a:buSzPct val="64166"/>
              <a:buNone/>
            </a:pPr>
            <a:r>
              <a:rPr lang="en" sz="1200"/>
              <a:t>Bermúdez, J. L. (2020). Informe Anual de Labores 2019-2020 Ministerio de Desarrollo Humano e Inclusión Social e Instituto Mixto de Ayuda Social. Informe del Ministro y del Presidente Ejecutivo. Instituto Mixto de Ayuda Social.</a:t>
            </a:r>
            <a:endParaRPr sz="1200"/>
          </a:p>
          <a:p>
            <a:pPr indent="0" lvl="0" marL="0" rtl="0" algn="l">
              <a:lnSpc>
                <a:spcPct val="100000"/>
              </a:lnSpc>
              <a:spcBef>
                <a:spcPts val="1200"/>
              </a:spcBef>
              <a:spcAft>
                <a:spcPts val="0"/>
              </a:spcAft>
              <a:buNone/>
            </a:pPr>
            <a:r>
              <a:rPr lang="en" sz="1100"/>
              <a:t>Caja Costarricense del Seguro Social. (2022). Calculadora patronal. https://www.ccss.sa.cr/calculadora</a:t>
            </a:r>
            <a:endParaRPr sz="1100"/>
          </a:p>
          <a:p>
            <a:pPr indent="0" lvl="0" marL="0" rtl="0" algn="l">
              <a:lnSpc>
                <a:spcPct val="100000"/>
              </a:lnSpc>
              <a:spcBef>
                <a:spcPts val="1200"/>
              </a:spcBef>
              <a:spcAft>
                <a:spcPts val="0"/>
              </a:spcAft>
              <a:buNone/>
            </a:pPr>
            <a:r>
              <a:rPr lang="en" sz="1100"/>
              <a:t>Carlin, W., &amp; Soskice, D. (2015). Institutions, Instability, and the Financial System. Oxford University Press.</a:t>
            </a:r>
            <a:endParaRPr sz="1100"/>
          </a:p>
          <a:p>
            <a:pPr indent="0" lvl="0" marL="0" rtl="0" algn="l">
              <a:lnSpc>
                <a:spcPct val="100000"/>
              </a:lnSpc>
              <a:spcBef>
                <a:spcPts val="1200"/>
              </a:spcBef>
              <a:spcAft>
                <a:spcPts val="0"/>
              </a:spcAft>
              <a:buNone/>
            </a:pPr>
            <a:r>
              <a:rPr lang="en" sz="1100"/>
              <a:t>Ceccini, S., &amp; Madariaga, A. (2015). Programas de transferencias condicionadas: Balance de la experiencia reciente en América Latina y el Caribe. En The effects of brief mindfulness intervention on acute pain experience: An examination of individual difference (Vol. 1). Comisión Económica para América Latina y el Caribe (CEPAL).</a:t>
            </a:r>
            <a:endParaRPr sz="1100"/>
          </a:p>
          <a:p>
            <a:pPr indent="0" lvl="0" marL="0" rtl="0" algn="l">
              <a:lnSpc>
                <a:spcPct val="100000"/>
              </a:lnSpc>
              <a:spcBef>
                <a:spcPts val="1200"/>
              </a:spcBef>
              <a:spcAft>
                <a:spcPts val="0"/>
              </a:spcAft>
              <a:buNone/>
            </a:pPr>
            <a:r>
              <a:rPr lang="en" sz="1100"/>
              <a:t>Constitución Política de Costa Rica. (2020). Versión 23 de 23 del 22/06/2020. https://www.pgrweb.go.cr/scij/Busqueda/Normativa/Normas/nrm_texto_completo.aspx?param1=NRTC&amp;nValor1=1&amp;nValor2=871&amp;nValor3=0&amp;strTipM=TC</a:t>
            </a:r>
            <a:endParaRPr sz="1100"/>
          </a:p>
          <a:p>
            <a:pPr indent="0" lvl="0" marL="0" rtl="0" algn="l">
              <a:lnSpc>
                <a:spcPct val="100000"/>
              </a:lnSpc>
              <a:spcBef>
                <a:spcPts val="1200"/>
              </a:spcBef>
              <a:spcAft>
                <a:spcPts val="1200"/>
              </a:spcAft>
              <a:buNone/>
            </a:pPr>
            <a:r>
              <a:rPr lang="en" sz="1100"/>
              <a:t>Contraloría General de la República. (2020). Informe de auditoría operativa sobre la eficacia y eficiencia del Bono Proteger implementado por el Ministerio de Trabajo y Seguridad Social y el Instituto Mixto de Ayuda Social ante la emergencia sanitaria provocada por la enfermedad Covid-19. Contraloría General de la República.</a:t>
            </a:r>
            <a:endParaRPr sz="120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9" name="Shape 629"/>
        <p:cNvGrpSpPr/>
        <p:nvPr/>
      </p:nvGrpSpPr>
      <p:grpSpPr>
        <a:xfrm>
          <a:off x="0" y="0"/>
          <a:ext cx="0" cy="0"/>
          <a:chOff x="0" y="0"/>
          <a:chExt cx="0" cy="0"/>
        </a:xfrm>
      </p:grpSpPr>
      <p:sp>
        <p:nvSpPr>
          <p:cNvPr id="630" name="Google Shape;630;p80"/>
          <p:cNvSpPr txBox="1"/>
          <p:nvPr>
            <p:ph idx="1" type="body"/>
          </p:nvPr>
        </p:nvSpPr>
        <p:spPr>
          <a:xfrm>
            <a:off x="264075" y="172725"/>
            <a:ext cx="8520600" cy="3824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000"/>
              <a:t>Contraloría General de la República. (2022). Transparencia. Sistema de Información sobre Planes y Presupuestos (SIPP). https://cgrweb.cgr.go.cr/apex/f?p=150200:2:0::NO</a:t>
            </a:r>
            <a:endParaRPr sz="1000"/>
          </a:p>
          <a:p>
            <a:pPr indent="0" lvl="0" marL="0" rtl="0" algn="l">
              <a:lnSpc>
                <a:spcPct val="100000"/>
              </a:lnSpc>
              <a:spcBef>
                <a:spcPts val="1200"/>
              </a:spcBef>
              <a:spcAft>
                <a:spcPts val="0"/>
              </a:spcAft>
              <a:buNone/>
            </a:pPr>
            <a:r>
              <a:rPr lang="en" sz="1000"/>
              <a:t>Decreto 29044. (2021). Crea Programa Nacional de Empleo y su Reglamento Respectivo. Versión 8 de 8 del 24/05/2021. Poder Ejecutivo. http://www.pgrweb.go.cr/scij/Busqueda/Normativa/Normas/nrm_texto_completo.aspx?param1=NRTC&amp;nValor1=1&amp;nValor2=31427&amp;nValor3=33152&amp;strTipM=TC</a:t>
            </a:r>
            <a:endParaRPr sz="1000"/>
          </a:p>
          <a:p>
            <a:pPr indent="0" lvl="0" marL="0" rtl="0" algn="l">
              <a:lnSpc>
                <a:spcPct val="100000"/>
              </a:lnSpc>
              <a:spcBef>
                <a:spcPts val="1200"/>
              </a:spcBef>
              <a:spcAft>
                <a:spcPts val="0"/>
              </a:spcAft>
              <a:buNone/>
            </a:pPr>
            <a:r>
              <a:rPr lang="en" sz="1000"/>
              <a:t>Decreto 38954. (2021). Implementación y articulación de la estrategia puente al desarrollo. Versión 4 de 4 del 03/09/2021. Poder Ejecutivo. http://www.pgrweb.go.cr/scij/Busqueda/Normativa/Normas/nrm_texto_completo.aspx?param1=NRTC&amp;nValor1=1&amp;nValor2=79575&amp;nValor3=0&amp;strTipM=TC</a:t>
            </a:r>
            <a:endParaRPr sz="1000"/>
          </a:p>
          <a:p>
            <a:pPr indent="0" lvl="0" marL="0" rtl="0" algn="l">
              <a:lnSpc>
                <a:spcPct val="100000"/>
              </a:lnSpc>
              <a:spcBef>
                <a:spcPts val="1200"/>
              </a:spcBef>
              <a:spcAft>
                <a:spcPts val="0"/>
              </a:spcAft>
              <a:buNone/>
            </a:pPr>
            <a:r>
              <a:rPr lang="en" sz="1000"/>
              <a:t>Decreto 39213. (2016). Crea Programa mi Primer Empleo y declara de interés público y nacional el programa mi Primer Empleo. Versión 2 de 2 del 15/07/2016. Poder Ejecutivo. http://www.pgrweb.go.cr/scij/Busqueda/Normativa/Normas/nrm_texto_completo.aspx?param1=NRTC&amp;nValor1=1&amp;nValor2=31427&amp;nValor3=33152&amp;strTipM=TC</a:t>
            </a:r>
            <a:endParaRPr sz="1000"/>
          </a:p>
          <a:p>
            <a:pPr indent="0" lvl="0" marL="0" rtl="0" algn="l">
              <a:lnSpc>
                <a:spcPct val="100000"/>
              </a:lnSpc>
              <a:spcBef>
                <a:spcPts val="1200"/>
              </a:spcBef>
              <a:spcAft>
                <a:spcPts val="0"/>
              </a:spcAft>
              <a:buNone/>
            </a:pPr>
            <a:r>
              <a:rPr lang="en" sz="1000"/>
              <a:t>Decreto 41158. (2019). Declaratoria de intéres público de la alianza para el bilingüismo (ABI). Versión 1 de 1 del 19/07/2019. Poder Ejecutivo. http://www.pgrweb.go.cr/scij/Busqueda/Normativa/Normas/nrm_texto_completo.aspx?param1=NRTC&amp;nValor1=1&amp;nValor2=89499&amp;nValor3=117519&amp;strTipM=TC</a:t>
            </a:r>
            <a:endParaRPr sz="1000"/>
          </a:p>
          <a:p>
            <a:pPr indent="0" lvl="0" marL="0" rtl="0" algn="l">
              <a:lnSpc>
                <a:spcPct val="100000"/>
              </a:lnSpc>
              <a:spcBef>
                <a:spcPts val="1200"/>
              </a:spcBef>
              <a:spcAft>
                <a:spcPts val="0"/>
              </a:spcAft>
              <a:buNone/>
            </a:pPr>
            <a:r>
              <a:rPr lang="en" sz="1000"/>
              <a:t>Decreto 41776. (2019). Creación del Sistema Nacional de Empleo. Versión 1 de 1 del 10/06/2019. Poder Ejecutivo. http://www.pgrweb.go.cr/scij/Busqueda/Normativa/Normas/nrm_texto_completo.aspx?param1=NRTC&amp;nValor1=1&amp;nValor2=89001&amp;nValor3=116631&amp;strTipM=TC</a:t>
            </a:r>
            <a:endParaRPr sz="1000"/>
          </a:p>
          <a:p>
            <a:pPr indent="0" lvl="0" marL="0" rtl="0" algn="l">
              <a:lnSpc>
                <a:spcPct val="100000"/>
              </a:lnSpc>
              <a:spcBef>
                <a:spcPts val="1200"/>
              </a:spcBef>
              <a:spcAft>
                <a:spcPts val="1200"/>
              </a:spcAft>
              <a:buNone/>
            </a:pPr>
            <a:r>
              <a:t/>
            </a:r>
            <a:endParaRPr sz="1000"/>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4" name="Shape 634"/>
        <p:cNvGrpSpPr/>
        <p:nvPr/>
      </p:nvGrpSpPr>
      <p:grpSpPr>
        <a:xfrm>
          <a:off x="0" y="0"/>
          <a:ext cx="0" cy="0"/>
          <a:chOff x="0" y="0"/>
          <a:chExt cx="0" cy="0"/>
        </a:xfrm>
      </p:grpSpPr>
      <p:sp>
        <p:nvSpPr>
          <p:cNvPr id="635" name="Google Shape;635;p81"/>
          <p:cNvSpPr txBox="1"/>
          <p:nvPr>
            <p:ph idx="1" type="body"/>
          </p:nvPr>
        </p:nvSpPr>
        <p:spPr>
          <a:xfrm>
            <a:off x="264075" y="172725"/>
            <a:ext cx="8520600" cy="3824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000"/>
              <a:t>Government of Canada. (2021). Claims to date—Canada emergency wage subsidy (CEWS). https://www.canada.ca/en/revenue-agency/services/subsidy/emergency-wage-subsidy/cews-statistics.html</a:t>
            </a:r>
            <a:endParaRPr sz="1000"/>
          </a:p>
          <a:p>
            <a:pPr indent="0" lvl="0" marL="0" rtl="0" algn="l">
              <a:lnSpc>
                <a:spcPct val="100000"/>
              </a:lnSpc>
              <a:spcBef>
                <a:spcPts val="1200"/>
              </a:spcBef>
              <a:spcAft>
                <a:spcPts val="0"/>
              </a:spcAft>
              <a:buNone/>
            </a:pPr>
            <a:r>
              <a:rPr lang="en" sz="1000"/>
              <a:t>Haushofer, J., &amp; Shapiro, J. (2016). The Short-Term impacto of unconditional cash transfers to the poor: Experimental evidence from Kenya. Quaterly Journal of Economics and Advance Access, 131(4). https://doi.org/10.1093/qje/qjw025</a:t>
            </a:r>
            <a:endParaRPr sz="1000"/>
          </a:p>
          <a:p>
            <a:pPr indent="0" lvl="0" marL="0" rtl="0" algn="l">
              <a:lnSpc>
                <a:spcPct val="100000"/>
              </a:lnSpc>
              <a:spcBef>
                <a:spcPts val="1200"/>
              </a:spcBef>
              <a:spcAft>
                <a:spcPts val="0"/>
              </a:spcAft>
              <a:buNone/>
            </a:pPr>
            <a:r>
              <a:rPr lang="en" sz="1000"/>
              <a:t>Haushofer, J., &amp; Shapiro, J. (2018). The Long-Term Impact of Unconditional Cash Transfers: Experimental Evidence from Kenya. En Unpublished work.</a:t>
            </a:r>
            <a:endParaRPr sz="1000"/>
          </a:p>
          <a:p>
            <a:pPr indent="0" lvl="0" marL="0" rtl="0" algn="l">
              <a:lnSpc>
                <a:spcPct val="100000"/>
              </a:lnSpc>
              <a:spcBef>
                <a:spcPts val="1200"/>
              </a:spcBef>
              <a:spcAft>
                <a:spcPts val="1200"/>
              </a:spcAft>
              <a:buNone/>
            </a:pPr>
            <a:r>
              <a:rPr lang="en" sz="1000"/>
              <a:t>Huttunen, K., Pirttilä, J., &amp; Uusitalo, R. (2010). The Employment Effects of Low-Wage Subsidies The Employment Effects of Low-Wage Subsidies (Número IZA DP No. 4931). Institute for the Study of Labor</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9"/>
          <p:cNvSpPr txBox="1"/>
          <p:nvPr>
            <p:ph idx="1" type="body"/>
          </p:nvPr>
        </p:nvSpPr>
        <p:spPr>
          <a:xfrm>
            <a:off x="311700" y="1152475"/>
            <a:ext cx="8520600" cy="3611400"/>
          </a:xfrm>
          <a:prstGeom prst="rect">
            <a:avLst/>
          </a:prstGeom>
          <a:solidFill>
            <a:schemeClr val="lt1"/>
          </a:solidFill>
          <a:ln>
            <a:noFill/>
          </a:ln>
        </p:spPr>
        <p:txBody>
          <a:bodyPr anchorCtr="0" anchor="t" bIns="91425" lIns="91425" spcFirstLastPara="1" rIns="91425" wrap="square" tIns="91425">
            <a:normAutofit/>
          </a:bodyPr>
          <a:lstStyle/>
          <a:p>
            <a:pPr indent="-336550" lvl="0" marL="457200" rtl="0" algn="just">
              <a:lnSpc>
                <a:spcPct val="150000"/>
              </a:lnSpc>
              <a:spcBef>
                <a:spcPts val="0"/>
              </a:spcBef>
              <a:spcAft>
                <a:spcPts val="0"/>
              </a:spcAft>
              <a:buClr>
                <a:schemeClr val="accent5"/>
              </a:buClr>
              <a:buSzPts val="1700"/>
              <a:buFont typeface="Fira Sans SemiBold"/>
              <a:buChar char="●"/>
            </a:pPr>
            <a:r>
              <a:rPr lang="en" sz="1700">
                <a:solidFill>
                  <a:schemeClr val="accent5"/>
                </a:solidFill>
                <a:latin typeface="Fira Sans SemiBold"/>
                <a:ea typeface="Fira Sans SemiBold"/>
                <a:cs typeface="Fira Sans SemiBold"/>
                <a:sym typeface="Fira Sans SemiBold"/>
              </a:rPr>
              <a:t>Máximo monto posible 342,591 colones costarricenses (CRC). </a:t>
            </a:r>
            <a:endParaRPr sz="2100">
              <a:solidFill>
                <a:schemeClr val="accent5"/>
              </a:solidFill>
              <a:latin typeface="Fira Sans SemiBold"/>
              <a:ea typeface="Fira Sans SemiBold"/>
              <a:cs typeface="Fira Sans SemiBold"/>
              <a:sym typeface="Fira Sans SemiBold"/>
            </a:endParaRPr>
          </a:p>
          <a:p>
            <a:pPr indent="-336550" lvl="0" marL="457200" rtl="0" algn="just">
              <a:lnSpc>
                <a:spcPct val="150000"/>
              </a:lnSpc>
              <a:spcBef>
                <a:spcPts val="0"/>
              </a:spcBef>
              <a:spcAft>
                <a:spcPts val="0"/>
              </a:spcAft>
              <a:buClr>
                <a:schemeClr val="accent5"/>
              </a:buClr>
              <a:buSzPts val="1700"/>
              <a:buFont typeface="Fira Sans SemiBold"/>
              <a:buChar char="●"/>
            </a:pPr>
            <a:r>
              <a:rPr lang="en" sz="1700">
                <a:solidFill>
                  <a:schemeClr val="accent5"/>
                </a:solidFill>
                <a:latin typeface="Fira Sans SemiBold"/>
                <a:ea typeface="Fira Sans SemiBold"/>
                <a:cs typeface="Fira Sans SemiBold"/>
                <a:sym typeface="Fira Sans SemiBold"/>
              </a:rPr>
              <a:t>Monto teórico: una familia podría no recibir ni el monto total por cada TC, ni que califique para todas las TC.</a:t>
            </a:r>
            <a:endParaRPr sz="1700">
              <a:solidFill>
                <a:schemeClr val="accent5"/>
              </a:solidFill>
              <a:latin typeface="Fira Sans SemiBold"/>
              <a:ea typeface="Fira Sans SemiBold"/>
              <a:cs typeface="Fira Sans SemiBold"/>
              <a:sym typeface="Fira Sans SemiBold"/>
            </a:endParaRPr>
          </a:p>
          <a:p>
            <a:pPr indent="-336550" lvl="0" marL="457200" rtl="0" algn="just">
              <a:lnSpc>
                <a:spcPct val="150000"/>
              </a:lnSpc>
              <a:spcBef>
                <a:spcPts val="0"/>
              </a:spcBef>
              <a:spcAft>
                <a:spcPts val="0"/>
              </a:spcAft>
              <a:buClr>
                <a:schemeClr val="accent5"/>
              </a:buClr>
              <a:buSzPts val="1700"/>
              <a:buFont typeface="Fira Sans SemiBold"/>
              <a:buChar char="●"/>
            </a:pPr>
            <a:r>
              <a:rPr lang="en" sz="1700">
                <a:solidFill>
                  <a:schemeClr val="accent5"/>
                </a:solidFill>
                <a:latin typeface="Fira Sans SemiBold"/>
                <a:ea typeface="Fira Sans SemiBold"/>
                <a:cs typeface="Fira Sans SemiBold"/>
                <a:sym typeface="Fira Sans SemiBold"/>
              </a:rPr>
              <a:t>Monto por encima de la línea de pobreza en Costa Rica para el año 2020: 112.266 CRC se podría argumentar que es un programa complementario. </a:t>
            </a:r>
            <a:endParaRPr sz="1700">
              <a:solidFill>
                <a:schemeClr val="accent5"/>
              </a:solidFill>
              <a:latin typeface="Fira Sans SemiBold"/>
              <a:ea typeface="Fira Sans SemiBold"/>
              <a:cs typeface="Fira Sans SemiBold"/>
              <a:sym typeface="Fira Sans SemiBold"/>
            </a:endParaRPr>
          </a:p>
          <a:p>
            <a:pPr indent="-336550" lvl="0" marL="457200" rtl="0" algn="just">
              <a:lnSpc>
                <a:spcPct val="150000"/>
              </a:lnSpc>
              <a:spcBef>
                <a:spcPts val="0"/>
              </a:spcBef>
              <a:spcAft>
                <a:spcPts val="0"/>
              </a:spcAft>
              <a:buClr>
                <a:schemeClr val="accent5"/>
              </a:buClr>
              <a:buSzPts val="1700"/>
              <a:buFont typeface="Fira Sans SemiBold"/>
              <a:buChar char="●"/>
            </a:pPr>
            <a:r>
              <a:rPr lang="en" sz="1700">
                <a:solidFill>
                  <a:schemeClr val="accent5"/>
                </a:solidFill>
                <a:latin typeface="Fira Sans SemiBold"/>
                <a:ea typeface="Fira Sans SemiBold"/>
                <a:cs typeface="Fira Sans SemiBold"/>
                <a:sym typeface="Fira Sans SemiBold"/>
              </a:rPr>
              <a:t>Lo cual es un objetivo valioso por sí mismo, pero que podría ser más ambicioso, dado que Costa Rica tiene problemas de desempleo y pobreza desde hace 20 años. </a:t>
            </a:r>
            <a:endParaRPr sz="1700">
              <a:solidFill>
                <a:schemeClr val="accent5"/>
              </a:solidFill>
              <a:latin typeface="Fira Sans SemiBold"/>
              <a:ea typeface="Fira Sans SemiBold"/>
              <a:cs typeface="Fira Sans SemiBold"/>
              <a:sym typeface="Fira Sans SemiBold"/>
            </a:endParaRPr>
          </a:p>
        </p:txBody>
      </p:sp>
      <p:sp>
        <p:nvSpPr>
          <p:cNvPr id="233" name="Google Shape;233;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Observaciones sobre las TC</a:t>
            </a:r>
            <a:endParaRPr sz="2500"/>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9" name="Shape 639"/>
        <p:cNvGrpSpPr/>
        <p:nvPr/>
      </p:nvGrpSpPr>
      <p:grpSpPr>
        <a:xfrm>
          <a:off x="0" y="0"/>
          <a:ext cx="0" cy="0"/>
          <a:chOff x="0" y="0"/>
          <a:chExt cx="0" cy="0"/>
        </a:xfrm>
      </p:grpSpPr>
      <p:sp>
        <p:nvSpPr>
          <p:cNvPr id="640" name="Google Shape;640;p82"/>
          <p:cNvSpPr txBox="1"/>
          <p:nvPr>
            <p:ph idx="1" type="body"/>
          </p:nvPr>
        </p:nvSpPr>
        <p:spPr>
          <a:xfrm>
            <a:off x="225975" y="191775"/>
            <a:ext cx="8520600" cy="4669800"/>
          </a:xfrm>
          <a:prstGeom prst="rect">
            <a:avLst/>
          </a:prstGeom>
        </p:spPr>
        <p:txBody>
          <a:bodyPr anchorCtr="0" anchor="t" bIns="91425" lIns="91425" spcFirstLastPara="1" rIns="91425" wrap="square" tIns="91425">
            <a:normAutofit fontScale="47500"/>
          </a:bodyPr>
          <a:lstStyle/>
          <a:p>
            <a:pPr indent="0" lvl="0" marL="0" rtl="0" algn="l">
              <a:lnSpc>
                <a:spcPct val="100000"/>
              </a:lnSpc>
              <a:spcBef>
                <a:spcPts val="0"/>
              </a:spcBef>
              <a:spcAft>
                <a:spcPts val="0"/>
              </a:spcAft>
              <a:buNone/>
            </a:pPr>
            <a:r>
              <a:rPr lang="en"/>
              <a:t>Instituto Mixto de Ayuda Social (IMAS). (2016). Documentos de Respaldo de la Aprobación del Presupuesto Ordinario. 2016 (pp. 1-239). Instituto Mixto de Ayuda Social (IMAS).</a:t>
            </a:r>
            <a:endParaRPr/>
          </a:p>
          <a:p>
            <a:pPr indent="0" lvl="0" marL="0" rtl="0" algn="l">
              <a:lnSpc>
                <a:spcPct val="100000"/>
              </a:lnSpc>
              <a:spcBef>
                <a:spcPts val="1200"/>
              </a:spcBef>
              <a:spcAft>
                <a:spcPts val="0"/>
              </a:spcAft>
              <a:buNone/>
            </a:pPr>
            <a:r>
              <a:rPr lang="en"/>
              <a:t>Instituto Mixto de Ayuda Social (IMAS). (2017). Documentos de Respaldo de la Aprobación del Presupuesto Ordinario. 2017. Instituto Mixto de Ayuda Social (IMAS).</a:t>
            </a:r>
            <a:endParaRPr/>
          </a:p>
          <a:p>
            <a:pPr indent="0" lvl="0" marL="0" rtl="0" algn="l">
              <a:lnSpc>
                <a:spcPct val="100000"/>
              </a:lnSpc>
              <a:spcBef>
                <a:spcPts val="1200"/>
              </a:spcBef>
              <a:spcAft>
                <a:spcPts val="0"/>
              </a:spcAft>
              <a:buNone/>
            </a:pPr>
            <a:r>
              <a:rPr lang="en"/>
              <a:t>Instituto Mixto de Ayuda Social (IMAS). (2018). Documentos de Respaldo de la Aprobación del Presupuesto Ordinario. 2018. Instituto Mixto de Ayuda Social (IMAS).</a:t>
            </a:r>
            <a:endParaRPr/>
          </a:p>
          <a:p>
            <a:pPr indent="0" lvl="0" marL="0" rtl="0" algn="l">
              <a:lnSpc>
                <a:spcPct val="100000"/>
              </a:lnSpc>
              <a:spcBef>
                <a:spcPts val="1200"/>
              </a:spcBef>
              <a:spcAft>
                <a:spcPts val="0"/>
              </a:spcAft>
              <a:buNone/>
            </a:pPr>
            <a:r>
              <a:rPr lang="en"/>
              <a:t>Instituto Mixto de Ayuda Social (IMAS). (2019). Documentos de Respaldo de la Aprobación del Presupuesto Ordinario. 2019. Instituto Mixto de Ayuda Social (IMAS).</a:t>
            </a:r>
            <a:endParaRPr/>
          </a:p>
          <a:p>
            <a:pPr indent="0" lvl="0" marL="0" rtl="0" algn="l">
              <a:lnSpc>
                <a:spcPct val="100000"/>
              </a:lnSpc>
              <a:spcBef>
                <a:spcPts val="1200"/>
              </a:spcBef>
              <a:spcAft>
                <a:spcPts val="0"/>
              </a:spcAft>
              <a:buNone/>
            </a:pPr>
            <a:r>
              <a:rPr lang="en"/>
              <a:t>Instituto Mixto de Ayuda Social (IMAS). (2020). Documentos de Respaldo de la Aprobación del Presupuesto Ordinario. 2020. Instituto Mixto de Ayuda Social (IMAS).</a:t>
            </a:r>
            <a:endParaRPr/>
          </a:p>
          <a:p>
            <a:pPr indent="0" lvl="0" marL="0" rtl="0" algn="l">
              <a:lnSpc>
                <a:spcPct val="100000"/>
              </a:lnSpc>
              <a:spcBef>
                <a:spcPts val="1200"/>
              </a:spcBef>
              <a:spcAft>
                <a:spcPts val="0"/>
              </a:spcAft>
              <a:buNone/>
            </a:pPr>
            <a:r>
              <a:rPr lang="en"/>
              <a:t>Instituto Mixto de Ayuda Social (IMAS). (2021). Emprendimiento Productivo Individual. https://www.imas.go.cr/es/beneficios/emprendimiento-productivo-individual-0</a:t>
            </a:r>
            <a:endParaRPr/>
          </a:p>
          <a:p>
            <a:pPr indent="0" lvl="0" marL="0" rtl="0" algn="l">
              <a:lnSpc>
                <a:spcPct val="100000"/>
              </a:lnSpc>
              <a:spcBef>
                <a:spcPts val="1200"/>
              </a:spcBef>
              <a:spcAft>
                <a:spcPts val="0"/>
              </a:spcAft>
              <a:buNone/>
            </a:pPr>
            <a:r>
              <a:rPr lang="en"/>
              <a:t>Instituto Nacional de Aprendizaje. (2022). Transparencia. Presupuestos. https://www.ina.ac.cr/transparencia/SitePages/Presupuesto.aspx</a:t>
            </a:r>
            <a:endParaRPr/>
          </a:p>
          <a:p>
            <a:pPr indent="0" lvl="0" marL="0" rtl="0" algn="l">
              <a:lnSpc>
                <a:spcPct val="100000"/>
              </a:lnSpc>
              <a:spcBef>
                <a:spcPts val="1200"/>
              </a:spcBef>
              <a:spcAft>
                <a:spcPts val="0"/>
              </a:spcAft>
              <a:buNone/>
            </a:pPr>
            <a:r>
              <a:rPr lang="en"/>
              <a:t>Instituto Nacional de Estadística y Censos. (2020a). Encuesta continua de empleo (ECE). I Trimestre 2020. Comparación interanual. Población ocupada según características del empleo. Instituto Nacional de Estadística y Censos.</a:t>
            </a:r>
            <a:endParaRPr/>
          </a:p>
          <a:p>
            <a:pPr indent="0" lvl="0" marL="0" rtl="0" algn="l">
              <a:lnSpc>
                <a:spcPct val="100000"/>
              </a:lnSpc>
              <a:spcBef>
                <a:spcPts val="1200"/>
              </a:spcBef>
              <a:spcAft>
                <a:spcPts val="0"/>
              </a:spcAft>
              <a:buNone/>
            </a:pPr>
            <a:r>
              <a:rPr lang="en"/>
              <a:t>Instituto Nacional de Estadística y Censos. (2020b). Encuesta Nacional de Hogares 2020. Nivel de pobreza por LP según características de los hogares y las personas, julio 2019 y julio 2020. Instituto Nacional de Estadística y Censos.</a:t>
            </a:r>
            <a:endParaRPr/>
          </a:p>
          <a:p>
            <a:pPr indent="0" lvl="0" marL="0" rtl="0" algn="l">
              <a:lnSpc>
                <a:spcPct val="100000"/>
              </a:lnSpc>
              <a:spcBef>
                <a:spcPts val="1200"/>
              </a:spcBef>
              <a:spcAft>
                <a:spcPts val="0"/>
              </a:spcAft>
              <a:buNone/>
            </a:pPr>
            <a:r>
              <a:rPr lang="en"/>
              <a:t>Instituto Nacional de Estadística y Censos. (2021a). Encuesta continua de empleo (ECE). I Trimestre 2021. Comparación interanual. Población ocupada según características del empleo. Instituto Nacional de Estadística y Censos.</a:t>
            </a:r>
            <a:endParaRPr/>
          </a:p>
          <a:p>
            <a:pPr indent="0" lvl="0" marL="0" rtl="0" algn="l">
              <a:lnSpc>
                <a:spcPct val="100000"/>
              </a:lnSpc>
              <a:spcBef>
                <a:spcPts val="1200"/>
              </a:spcBef>
              <a:spcAft>
                <a:spcPts val="0"/>
              </a:spcAft>
              <a:buNone/>
            </a:pPr>
            <a:r>
              <a:rPr lang="en"/>
              <a:t>Instituto Nacional de Estadística y Censos. (2021b). Encuesta Nacional de Hogares 2021. Resultados generales de la publicación. Instituto Nacional de Estadística y Censos.</a:t>
            </a:r>
            <a:endParaRPr/>
          </a:p>
          <a:p>
            <a:pPr indent="0" lvl="0" marL="0" rtl="0" algn="l">
              <a:lnSpc>
                <a:spcPct val="100000"/>
              </a:lnSpc>
              <a:spcBef>
                <a:spcPts val="1200"/>
              </a:spcBef>
              <a:spcAft>
                <a:spcPts val="0"/>
              </a:spcAft>
              <a:buNone/>
            </a:pPr>
            <a:r>
              <a:rPr lang="en"/>
              <a:t>International Labour Organization (ILO). (2020). Temporary Wage Subsidies (Número May). International Labour Organization. https://www.ilo.org/wcmsp5/groups/public/---ed_protect/---protrav/---travail/documents/publication/wcms_745666.pdf</a:t>
            </a:r>
            <a:endParaRPr/>
          </a:p>
          <a:p>
            <a:pPr indent="0" lvl="0" marL="0" rtl="0" algn="l">
              <a:lnSpc>
                <a:spcPct val="100000"/>
              </a:lnSpc>
              <a:spcBef>
                <a:spcPts val="1200"/>
              </a:spcBef>
              <a:spcAft>
                <a:spcPts val="0"/>
              </a:spcAft>
              <a:buNone/>
            </a:pPr>
            <a:r>
              <a:rPr lang="en"/>
              <a:t>International Monetary Fund (IMF). (2021). Canada and the IMF. https://www.imf.org/en/Countries/CA</a:t>
            </a:r>
            <a:r>
              <a:rPr lang="en"/>
              <a:t>N</a:t>
            </a:r>
            <a:endParaRPr/>
          </a:p>
          <a:p>
            <a:pPr indent="0" lvl="0" marL="0" rtl="0" algn="l">
              <a:lnSpc>
                <a:spcPct val="100000"/>
              </a:lnSpc>
              <a:spcBef>
                <a:spcPts val="1200"/>
              </a:spcBef>
              <a:spcAft>
                <a:spcPts val="1200"/>
              </a:spcAft>
              <a:buNone/>
            </a:pPr>
            <a:r>
              <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4" name="Shape 644"/>
        <p:cNvGrpSpPr/>
        <p:nvPr/>
      </p:nvGrpSpPr>
      <p:grpSpPr>
        <a:xfrm>
          <a:off x="0" y="0"/>
          <a:ext cx="0" cy="0"/>
          <a:chOff x="0" y="0"/>
          <a:chExt cx="0" cy="0"/>
        </a:xfrm>
      </p:grpSpPr>
      <p:sp>
        <p:nvSpPr>
          <p:cNvPr id="645" name="Google Shape;645;p83"/>
          <p:cNvSpPr txBox="1"/>
          <p:nvPr>
            <p:ph idx="1" type="body"/>
          </p:nvPr>
        </p:nvSpPr>
        <p:spPr>
          <a:xfrm>
            <a:off x="311700" y="198125"/>
            <a:ext cx="8520600" cy="4370700"/>
          </a:xfrm>
          <a:prstGeom prst="rect">
            <a:avLst/>
          </a:prstGeom>
        </p:spPr>
        <p:txBody>
          <a:bodyPr anchorCtr="0" anchor="t" bIns="91425" lIns="91425" spcFirstLastPara="1" rIns="91425" wrap="square" tIns="91425">
            <a:normAutofit fontScale="32500" lnSpcReduction="10000"/>
          </a:bodyPr>
          <a:lstStyle/>
          <a:p>
            <a:pPr indent="0" lvl="0" marL="0" rtl="0" algn="l">
              <a:lnSpc>
                <a:spcPct val="100000"/>
              </a:lnSpc>
              <a:spcBef>
                <a:spcPts val="0"/>
              </a:spcBef>
              <a:spcAft>
                <a:spcPts val="0"/>
              </a:spcAft>
              <a:buNone/>
            </a:pPr>
            <a:r>
              <a:rPr lang="en"/>
              <a:t>Kangasharju, A., &amp; Venetoklis, T. (2003). Do Wage Subsidies Increase Employment in Subsidized Firms? Economica, 293. https://doi.org/10.1111/j.1468-0335.2006.00525.x</a:t>
            </a:r>
            <a:endParaRPr/>
          </a:p>
          <a:p>
            <a:pPr indent="0" lvl="0" marL="0" rtl="0" algn="l">
              <a:lnSpc>
                <a:spcPct val="100000"/>
              </a:lnSpc>
              <a:spcBef>
                <a:spcPts val="1200"/>
              </a:spcBef>
              <a:spcAft>
                <a:spcPts val="0"/>
              </a:spcAft>
              <a:buNone/>
            </a:pPr>
            <a:r>
              <a:rPr lang="en"/>
              <a:t>Ley 4760. (2017). Ley de Creación del Instituto Mixto de Ayuda Social (IMAS). Versión 5 de 5 del 16/11/2017. Poder Ejecutivo. http://www.pgrweb.go.cr/scij/Busqueda/Normativa/Normas/nrm_texto_completo.aspx?param1=NRTC&amp;nValor1=1&amp;nValor2=31427&amp;nValor3=33152&amp;strTipM=TC</a:t>
            </a:r>
            <a:endParaRPr/>
          </a:p>
          <a:p>
            <a:pPr indent="0" lvl="0" marL="0" rtl="0" algn="l">
              <a:lnSpc>
                <a:spcPct val="100000"/>
              </a:lnSpc>
              <a:spcBef>
                <a:spcPts val="1200"/>
              </a:spcBef>
              <a:spcAft>
                <a:spcPts val="0"/>
              </a:spcAft>
              <a:buNone/>
            </a:pPr>
            <a:r>
              <a:rPr lang="en"/>
              <a:t>Ley 5662. (2021). Ley de Desarrollo Social y Asignaciones Familiares. Versión 22 de 22 del 15/12/2021. Poder Legislativo. http://www.pgrweb.go.cr/scij/Busqueda/Normativa/Normas/nrm_texto_completo.aspx?nValor1=1&amp;nValor2=2687</a:t>
            </a:r>
            <a:endParaRPr/>
          </a:p>
          <a:p>
            <a:pPr indent="0" lvl="0" marL="0" rtl="0" algn="l">
              <a:lnSpc>
                <a:spcPct val="100000"/>
              </a:lnSpc>
              <a:spcBef>
                <a:spcPts val="1200"/>
              </a:spcBef>
              <a:spcAft>
                <a:spcPts val="0"/>
              </a:spcAft>
              <a:buNone/>
            </a:pPr>
            <a:r>
              <a:rPr lang="en"/>
              <a:t>Ley 6868. (2021). Ley Orgánica del Instituto Nacional de Aprendizaje (INA). Versión 8 de 8 del 18/01/2021. Poder Ejecutivo. http://www.pgrweb.go.cr/scij/Busqueda/Normativa/Normas/nrm_texto_completo.aspx?param1=NRTC&amp;nValor1=1&amp;nValor2=31427&amp;nValor3=33152&amp;strTipM=TC</a:t>
            </a:r>
            <a:endParaRPr/>
          </a:p>
          <a:p>
            <a:pPr indent="0" lvl="0" marL="0" rtl="0" algn="l">
              <a:lnSpc>
                <a:spcPct val="100000"/>
              </a:lnSpc>
              <a:spcBef>
                <a:spcPts val="1200"/>
              </a:spcBef>
              <a:spcAft>
                <a:spcPts val="0"/>
              </a:spcAft>
              <a:buNone/>
            </a:pPr>
            <a:r>
              <a:rPr lang="en"/>
              <a:t>Ley 9832. (2021). Reducción de jornadas de trabajo ante la declaratoria de emergencia nacional. Versión 3 de 3 del 19/05/2021. Poder Legislativo. http://www.pgrweb.go.cr/scij/Busqueda/Normativa/Normas/nrm_texto_completo.aspx?param1=NRTC&amp;nValor1=1&amp;nValor2=31427&amp;nValor3=33152&amp;strTipM=TC</a:t>
            </a:r>
            <a:endParaRPr/>
          </a:p>
          <a:p>
            <a:pPr indent="0" lvl="0" marL="0" rtl="0" algn="l">
              <a:lnSpc>
                <a:spcPct val="100000"/>
              </a:lnSpc>
              <a:spcBef>
                <a:spcPts val="1200"/>
              </a:spcBef>
              <a:spcAft>
                <a:spcPts val="0"/>
              </a:spcAft>
              <a:buNone/>
            </a:pPr>
            <a:r>
              <a:rPr lang="en"/>
              <a:t>Lindahl, E. (1994). Some controversial questions in the theory of taxation. En R. A. Musgrave &amp; A. T. Peacock (Eds.), Classics in the theory of Public Finance (pp. 213-232). St.Martin’s Press.</a:t>
            </a:r>
            <a:endParaRPr/>
          </a:p>
          <a:p>
            <a:pPr indent="0" lvl="0" marL="0" rtl="0" algn="l">
              <a:lnSpc>
                <a:spcPct val="100000"/>
              </a:lnSpc>
              <a:spcBef>
                <a:spcPts val="1200"/>
              </a:spcBef>
              <a:spcAft>
                <a:spcPts val="0"/>
              </a:spcAft>
              <a:buNone/>
            </a:pPr>
            <a:r>
              <a:rPr lang="en"/>
              <a:t>Mata, C., &amp; Trejos, J. D. (2018). Equidad e integración social. Panorama de la inversión social pública 2017 en un contexto de crisis fiscal. En INFORME ESTADO LA NACIÓN EN DESARROLLO HUMANO SOSTENIBLE 2018 (pp. 1-68). Consejo Nacional de Rectores.</a:t>
            </a:r>
            <a:endParaRPr/>
          </a:p>
          <a:p>
            <a:pPr indent="0" lvl="0" marL="0" rtl="0" algn="l">
              <a:lnSpc>
                <a:spcPct val="100000"/>
              </a:lnSpc>
              <a:spcBef>
                <a:spcPts val="1200"/>
              </a:spcBef>
              <a:spcAft>
                <a:spcPts val="0"/>
              </a:spcAft>
              <a:buNone/>
            </a:pPr>
            <a:r>
              <a:rPr lang="en"/>
              <a:t>Ministerio de Hacienda. (2019). Instituto Nacional de Aprendizaje ( INA ). Informe de Presupuesto Ordinario y POI 2020. Ministerio de Hacienda. https://www.google.com/url?sa=t&amp;rct=j&amp;q=&amp;esrc=s&amp;source=web&amp;cd=&amp;ved=2ahUKEwit9dSFp931AhVcRjABHS_ACHcQFnoECAYQAw&amp;url=https%3A%2F%2Fwww.hacienda.go.cr%2Fdocs%2F5f15ea109390c_DE-415-2019%2520INA%2520Analisis%2520Presupuesto%2520Ordinario%2520y%2520POI%25202020.pdf&amp;usg=AOvVaw0xHE_u0HPEDCe1l4JNfbY6</a:t>
            </a:r>
            <a:endParaRPr/>
          </a:p>
          <a:p>
            <a:pPr indent="0" lvl="0" marL="0" rtl="0" algn="l">
              <a:lnSpc>
                <a:spcPct val="100000"/>
              </a:lnSpc>
              <a:spcBef>
                <a:spcPts val="1200"/>
              </a:spcBef>
              <a:spcAft>
                <a:spcPts val="0"/>
              </a:spcAft>
              <a:buNone/>
            </a:pPr>
            <a:r>
              <a:rPr lang="en"/>
              <a:t>Ministerio de Hacienda. (2021). Déficit cierra en 8,34% del PIB Menor a la Cifra Proyectada del 9,2%. Año 2021. Ministerio de Hacienda.</a:t>
            </a:r>
            <a:endParaRPr/>
          </a:p>
          <a:p>
            <a:pPr indent="0" lvl="0" marL="0" rtl="0" algn="l">
              <a:lnSpc>
                <a:spcPct val="100000"/>
              </a:lnSpc>
              <a:spcBef>
                <a:spcPts val="1200"/>
              </a:spcBef>
              <a:spcAft>
                <a:spcPts val="0"/>
              </a:spcAft>
              <a:buNone/>
            </a:pPr>
            <a:r>
              <a:rPr lang="en"/>
              <a:t>Ministerio de Trabajo y Seguridad Social. (2019). Lista de ocupaciones clasificada por el personal técnico del Departamento. Año 2019. Ministerio de Trabajo y Seguridad Social. http://www.mtss.go.cr/temas-laborales/salarios/Documentos-Salarios/Lista_Salarios_2019.pdf</a:t>
            </a:r>
            <a:endParaRPr/>
          </a:p>
          <a:p>
            <a:pPr indent="0" lvl="0" marL="0" rtl="0" algn="l">
              <a:lnSpc>
                <a:spcPct val="100000"/>
              </a:lnSpc>
              <a:spcBef>
                <a:spcPts val="1200"/>
              </a:spcBef>
              <a:spcAft>
                <a:spcPts val="0"/>
              </a:spcAft>
              <a:buNone/>
            </a:pPr>
            <a:r>
              <a:rPr lang="en"/>
              <a:t>Ministerio de Trabajo y Seguridad Social. (2020a). Informe de personas beneficiarias de los Programas administrados por la Dirección Nacional de Empleo, MTSS. https://www.mtss.go.cr/elministerio/transparencia/presupuestos/subsidios_empleo/Beneficiarios de programas.html</a:t>
            </a:r>
            <a:endParaRPr/>
          </a:p>
          <a:p>
            <a:pPr indent="0" lvl="0" marL="0" rtl="0" algn="l">
              <a:lnSpc>
                <a:spcPct val="100000"/>
              </a:lnSpc>
              <a:spcBef>
                <a:spcPts val="1200"/>
              </a:spcBef>
              <a:spcAft>
                <a:spcPts val="0"/>
              </a:spcAft>
              <a:buNone/>
            </a:pPr>
            <a:r>
              <a:rPr lang="en"/>
              <a:t>Ministerio de Trabajo y Seguridad Social. (2020b). Informe Mensual de Seguimiento a la Ejecución del Bono Proteger. Septimo informe (pp. 1-23). Ministerio de Trabajo y Seguridad Social.</a:t>
            </a:r>
            <a:endParaRPr/>
          </a:p>
          <a:p>
            <a:pPr indent="0" lvl="0" marL="0" rtl="0" algn="l">
              <a:lnSpc>
                <a:spcPct val="100000"/>
              </a:lnSpc>
              <a:spcBef>
                <a:spcPts val="1200"/>
              </a:spcBef>
              <a:spcAft>
                <a:spcPts val="0"/>
              </a:spcAft>
              <a:buNone/>
            </a:pPr>
            <a:r>
              <a:rPr lang="en"/>
              <a:t>Ministerio de Trabajo y Seguridad Social. (2020c). Lista de ocupaciones clasificada por el personal técnico del Departamento. Año 2020. Ministerio de Trabajo y Seguridad Social. https://www.mtss.go.cr/temas-laborales/salarios/Documentos-Salarios/lista_salarios_2020.pdf</a:t>
            </a:r>
            <a:endParaRPr/>
          </a:p>
          <a:p>
            <a:pPr indent="0" lvl="0" marL="0" rtl="0" algn="l">
              <a:lnSpc>
                <a:spcPct val="100000"/>
              </a:lnSpc>
              <a:spcBef>
                <a:spcPts val="1200"/>
              </a:spcBef>
              <a:spcAft>
                <a:spcPts val="0"/>
              </a:spcAft>
              <a:buNone/>
            </a:pPr>
            <a:r>
              <a:rPr lang="en"/>
              <a:t>Ministerio de Trabajo y Seguridad Social. (2021). Listado de empresas para aplicar suspensiones temporales de contrato o la reducción temporal de la jornada laboral. http://www.mtss.go.cr/elministerio/despacho/covid-19-mtss/lista_empresas.html</a:t>
            </a:r>
            <a:endParaRPr/>
          </a:p>
          <a:p>
            <a:pPr indent="0" lvl="0" marL="0" rtl="0" algn="l">
              <a:lnSpc>
                <a:spcPct val="100000"/>
              </a:lnSpc>
              <a:spcBef>
                <a:spcPts val="1200"/>
              </a:spcBef>
              <a:spcAft>
                <a:spcPts val="1200"/>
              </a:spcAft>
              <a:buNone/>
            </a:pPr>
            <a:r>
              <a:rPr lang="en"/>
              <a:t>Organisation for Economic Co-operation and Development (OECD). (2022). Hours worked (indicator). Organisation for Economic Co-operation and Development (OECD). https://doi.org/10.1787/47be1c78-en</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9" name="Shape 649"/>
        <p:cNvGrpSpPr/>
        <p:nvPr/>
      </p:nvGrpSpPr>
      <p:grpSpPr>
        <a:xfrm>
          <a:off x="0" y="0"/>
          <a:ext cx="0" cy="0"/>
          <a:chOff x="0" y="0"/>
          <a:chExt cx="0" cy="0"/>
        </a:xfrm>
      </p:grpSpPr>
      <p:sp>
        <p:nvSpPr>
          <p:cNvPr id="650" name="Google Shape;650;p8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55000"/>
          </a:bodyPr>
          <a:lstStyle/>
          <a:p>
            <a:pPr indent="0" lvl="0" marL="0" rtl="0" algn="l">
              <a:lnSpc>
                <a:spcPct val="100000"/>
              </a:lnSpc>
              <a:spcBef>
                <a:spcPts val="0"/>
              </a:spcBef>
              <a:spcAft>
                <a:spcPts val="0"/>
              </a:spcAft>
              <a:buNone/>
            </a:pPr>
            <a:r>
              <a:rPr lang="en"/>
              <a:t>Page, L., &amp; Pande, R. (2018). Ending Global Poverty: Why Money Isn’t Enough. The Journal of Economic Perspectives, 32(4), 173-200.</a:t>
            </a:r>
            <a:endParaRPr/>
          </a:p>
          <a:p>
            <a:pPr indent="0" lvl="0" marL="0" rtl="0" algn="l">
              <a:lnSpc>
                <a:spcPct val="100000"/>
              </a:lnSpc>
              <a:spcBef>
                <a:spcPts val="1200"/>
              </a:spcBef>
              <a:spcAft>
                <a:spcPts val="0"/>
              </a:spcAft>
              <a:buNone/>
            </a:pPr>
            <a:r>
              <a:rPr lang="en"/>
              <a:t>Paul, M., Darity, W., Hamilton, D., &amp; Zaw, K. (2018). A path to ending poverty by way of ending unemployment: A federal job guarantee. Rsf, 4(3), 44-63. https://doi.org/10.7758/rsf.2018.4.3.03</a:t>
            </a:r>
            <a:endParaRPr/>
          </a:p>
          <a:p>
            <a:pPr indent="0" lvl="0" marL="0" rtl="0" algn="l">
              <a:lnSpc>
                <a:spcPct val="100000"/>
              </a:lnSpc>
              <a:spcBef>
                <a:spcPts val="1200"/>
              </a:spcBef>
              <a:spcAft>
                <a:spcPts val="0"/>
              </a:spcAft>
              <a:buNone/>
            </a:pPr>
            <a:r>
              <a:rPr lang="en"/>
              <a:t>Robson, C., &amp; McCartan, K. (2016). Real World Research (4.a ed.). John Wiley &amp; Sons Ltd.</a:t>
            </a:r>
            <a:endParaRPr/>
          </a:p>
          <a:p>
            <a:pPr indent="0" lvl="0" marL="0" rtl="0" algn="l">
              <a:lnSpc>
                <a:spcPct val="100000"/>
              </a:lnSpc>
              <a:spcBef>
                <a:spcPts val="1200"/>
              </a:spcBef>
              <a:spcAft>
                <a:spcPts val="0"/>
              </a:spcAft>
              <a:buNone/>
            </a:pPr>
            <a:r>
              <a:rPr lang="en"/>
              <a:t>Román, I. (2010). Sustentabilidad de los programas de transferencias condicionadas: La experiencia del Instituto Mixto de Ayuda Social y" Avancemos" en Costa Rica. CEPAL. http://orton.catie.ac.cr/cgi-bin/wxis.exe/?IsisScript=COLEC.xis&amp;method=post&amp;formato=2&amp;cantidad=1&amp;expresion=mfn=020273</a:t>
            </a:r>
            <a:endParaRPr/>
          </a:p>
          <a:p>
            <a:pPr indent="0" lvl="0" marL="0" rtl="0" algn="l">
              <a:lnSpc>
                <a:spcPct val="100000"/>
              </a:lnSpc>
              <a:spcBef>
                <a:spcPts val="1200"/>
              </a:spcBef>
              <a:spcAft>
                <a:spcPts val="0"/>
              </a:spcAft>
              <a:buNone/>
            </a:pPr>
            <a:r>
              <a:rPr lang="en"/>
              <a:t>Senate and House of Commons of Canada. (2020). A Second Act Respecting certain measures in response to COVID-19 (pp. 2019-2020). Legislativo.</a:t>
            </a:r>
            <a:endParaRPr/>
          </a:p>
          <a:p>
            <a:pPr indent="0" lvl="0" marL="0" rtl="0" algn="l">
              <a:lnSpc>
                <a:spcPct val="100000"/>
              </a:lnSpc>
              <a:spcBef>
                <a:spcPts val="1200"/>
              </a:spcBef>
              <a:spcAft>
                <a:spcPts val="0"/>
              </a:spcAft>
              <a:buNone/>
            </a:pPr>
            <a:r>
              <a:rPr lang="en"/>
              <a:t>Shapiro, C., &amp; Stiglitz, J. (1984). Equilibrium Unemployment as a Worker Discipline Device. The American Economic Review, 74(3), 433-444.</a:t>
            </a:r>
            <a:endParaRPr/>
          </a:p>
          <a:p>
            <a:pPr indent="0" lvl="0" marL="0" rtl="0" algn="l">
              <a:lnSpc>
                <a:spcPct val="100000"/>
              </a:lnSpc>
              <a:spcBef>
                <a:spcPts val="1200"/>
              </a:spcBef>
              <a:spcAft>
                <a:spcPts val="0"/>
              </a:spcAft>
              <a:buNone/>
            </a:pPr>
            <a:r>
              <a:rPr lang="en"/>
              <a:t>Social Security Administration of the United States of America. (2022). Social Security History. https://www.ssa.gov/history/ottob.html</a:t>
            </a:r>
            <a:endParaRPr/>
          </a:p>
          <a:p>
            <a:pPr indent="0" lvl="0" marL="0" rtl="0" algn="l">
              <a:lnSpc>
                <a:spcPct val="100000"/>
              </a:lnSpc>
              <a:spcBef>
                <a:spcPts val="1200"/>
              </a:spcBef>
              <a:spcAft>
                <a:spcPts val="0"/>
              </a:spcAft>
              <a:buNone/>
            </a:pPr>
            <a:r>
              <a:rPr lang="en"/>
              <a:t>Stiglitz, J. (2000). Economics of the Public Sector (Third). W.W Norton And Company. Inc.</a:t>
            </a:r>
            <a:endParaRPr/>
          </a:p>
          <a:p>
            <a:pPr indent="0" lvl="0" marL="0" rtl="0" algn="l">
              <a:lnSpc>
                <a:spcPct val="100000"/>
              </a:lnSpc>
              <a:spcBef>
                <a:spcPts val="1200"/>
              </a:spcBef>
              <a:spcAft>
                <a:spcPts val="0"/>
              </a:spcAft>
              <a:buNone/>
            </a:pPr>
            <a:r>
              <a:rPr lang="en"/>
              <a:t>The CORE team. (2019). Economy, Society, and Public Policy. Core-Economics Project. https://www.core-econ.org/project/core-espp/</a:t>
            </a:r>
            <a:endParaRPr/>
          </a:p>
          <a:p>
            <a:pPr indent="0" lvl="0" marL="0" rtl="0" algn="l">
              <a:spcBef>
                <a:spcPts val="1200"/>
              </a:spcBef>
              <a:spcAft>
                <a:spcPts val="12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20"/>
          <p:cNvSpPr txBox="1"/>
          <p:nvPr>
            <p:ph idx="1" type="body"/>
          </p:nvPr>
        </p:nvSpPr>
        <p:spPr>
          <a:xfrm>
            <a:off x="311700" y="874850"/>
            <a:ext cx="8520600" cy="3907800"/>
          </a:xfrm>
          <a:prstGeom prst="rect">
            <a:avLst/>
          </a:prstGeom>
          <a:solidFill>
            <a:schemeClr val="lt1"/>
          </a:solidFill>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p>
            <a:pPr indent="-318770" lvl="0" marL="457200" rtl="0" algn="just">
              <a:lnSpc>
                <a:spcPct val="150000"/>
              </a:lnSpc>
              <a:spcBef>
                <a:spcPts val="0"/>
              </a:spcBef>
              <a:spcAft>
                <a:spcPts val="0"/>
              </a:spcAft>
              <a:buClr>
                <a:schemeClr val="accent5"/>
              </a:buClr>
              <a:buSzPts val="1420"/>
              <a:buFont typeface="Fira Sans SemiBold"/>
              <a:buChar char="●"/>
            </a:pPr>
            <a:r>
              <a:rPr lang="en" sz="1420">
                <a:solidFill>
                  <a:schemeClr val="accent5"/>
                </a:solidFill>
                <a:latin typeface="Fira Sans SemiBold"/>
                <a:ea typeface="Fira Sans SemiBold"/>
                <a:cs typeface="Fira Sans SemiBold"/>
                <a:sym typeface="Fira Sans SemiBold"/>
              </a:rPr>
              <a:t>En los últimos 20 años, solo Oscar Arias ha creado empleo directo como política de gasto social con el Plan Escudo. (2008)</a:t>
            </a:r>
            <a:endParaRPr sz="1420">
              <a:solidFill>
                <a:schemeClr val="accent5"/>
              </a:solidFill>
              <a:latin typeface="Fira Sans SemiBold"/>
              <a:ea typeface="Fira Sans SemiBold"/>
              <a:cs typeface="Fira Sans SemiBold"/>
              <a:sym typeface="Fira Sans SemiBold"/>
            </a:endParaRPr>
          </a:p>
          <a:p>
            <a:pPr indent="-318770" lvl="0" marL="457200" rtl="0" algn="just">
              <a:lnSpc>
                <a:spcPct val="150000"/>
              </a:lnSpc>
              <a:spcBef>
                <a:spcPts val="0"/>
              </a:spcBef>
              <a:spcAft>
                <a:spcPts val="0"/>
              </a:spcAft>
              <a:buClr>
                <a:schemeClr val="accent5"/>
              </a:buClr>
              <a:buSzPts val="1420"/>
              <a:buFont typeface="Fira Sans SemiBold"/>
              <a:buChar char="●"/>
            </a:pPr>
            <a:r>
              <a:rPr lang="en" sz="1420">
                <a:solidFill>
                  <a:schemeClr val="accent5"/>
                </a:solidFill>
                <a:latin typeface="Fira Sans SemiBold"/>
                <a:ea typeface="Fira Sans SemiBold"/>
                <a:cs typeface="Fira Sans SemiBold"/>
                <a:sym typeface="Fira Sans SemiBold"/>
              </a:rPr>
              <a:t>Mayoría de programas se centran en intermediación laboral o formación para la empleabilidad. </a:t>
            </a:r>
            <a:endParaRPr sz="1420">
              <a:solidFill>
                <a:schemeClr val="accent5"/>
              </a:solidFill>
              <a:latin typeface="Fira Sans SemiBold"/>
              <a:ea typeface="Fira Sans SemiBold"/>
              <a:cs typeface="Fira Sans SemiBold"/>
              <a:sym typeface="Fira Sans SemiBold"/>
            </a:endParaRPr>
          </a:p>
          <a:p>
            <a:pPr indent="-318769" lvl="1" marL="914400" rtl="0" algn="just">
              <a:lnSpc>
                <a:spcPct val="150000"/>
              </a:lnSpc>
              <a:spcBef>
                <a:spcPts val="0"/>
              </a:spcBef>
              <a:spcAft>
                <a:spcPts val="0"/>
              </a:spcAft>
              <a:buClr>
                <a:schemeClr val="accent5"/>
              </a:buClr>
              <a:buSzPts val="1420"/>
              <a:buFont typeface="Fira Sans SemiBold"/>
              <a:buChar char="○"/>
            </a:pPr>
            <a:r>
              <a:rPr lang="en" sz="1420">
                <a:solidFill>
                  <a:schemeClr val="accent5"/>
                </a:solidFill>
                <a:latin typeface="Fira Sans SemiBold"/>
                <a:ea typeface="Fira Sans SemiBold"/>
                <a:cs typeface="Fira Sans SemiBold"/>
                <a:sym typeface="Fira Sans SemiBold"/>
              </a:rPr>
              <a:t>Agencia Nacional de Empleo </a:t>
            </a:r>
            <a:r>
              <a:rPr lang="en" sz="1420">
                <a:solidFill>
                  <a:schemeClr val="accent5"/>
                </a:solidFill>
                <a:uFill>
                  <a:noFill/>
                </a:uFill>
                <a:latin typeface="Fira Sans SemiBold"/>
                <a:ea typeface="Fira Sans SemiBold"/>
                <a:cs typeface="Fira Sans SemiBold"/>
                <a:sym typeface="Fira Sans SemiBold"/>
                <a:hlinkClick r:id="rId3">
                  <a:extLst>
                    <a:ext uri="{A12FA001-AC4F-418D-AE19-62706E023703}">
                      <ahyp:hlinkClr val="tx"/>
                    </a:ext>
                  </a:extLst>
                </a:hlinkClick>
              </a:rPr>
              <a:t>(Decreto 41776, 2019)</a:t>
            </a:r>
            <a:endParaRPr sz="1420">
              <a:solidFill>
                <a:schemeClr val="accent5"/>
              </a:solidFill>
              <a:latin typeface="Fira Sans SemiBold"/>
              <a:ea typeface="Fira Sans SemiBold"/>
              <a:cs typeface="Fira Sans SemiBold"/>
              <a:sym typeface="Fira Sans SemiBold"/>
            </a:endParaRPr>
          </a:p>
          <a:p>
            <a:pPr indent="-318769" lvl="1" marL="914400" rtl="0" algn="just">
              <a:lnSpc>
                <a:spcPct val="150000"/>
              </a:lnSpc>
              <a:spcBef>
                <a:spcPts val="0"/>
              </a:spcBef>
              <a:spcAft>
                <a:spcPts val="0"/>
              </a:spcAft>
              <a:buClr>
                <a:schemeClr val="accent5"/>
              </a:buClr>
              <a:buSzPts val="1420"/>
              <a:buFont typeface="Fira Sans SemiBold"/>
              <a:buChar char="○"/>
            </a:pPr>
            <a:r>
              <a:rPr lang="en" sz="1420">
                <a:solidFill>
                  <a:schemeClr val="accent5"/>
                </a:solidFill>
                <a:latin typeface="Fira Sans SemiBold"/>
                <a:ea typeface="Fira Sans SemiBold"/>
                <a:cs typeface="Fira Sans SemiBold"/>
                <a:sym typeface="Fira Sans SemiBold"/>
              </a:rPr>
              <a:t>Instituto Nacional de Aprendizaje (INA),</a:t>
            </a:r>
            <a:endParaRPr sz="1420">
              <a:solidFill>
                <a:schemeClr val="accent5"/>
              </a:solidFill>
              <a:latin typeface="Fira Sans SemiBold"/>
              <a:ea typeface="Fira Sans SemiBold"/>
              <a:cs typeface="Fira Sans SemiBold"/>
              <a:sym typeface="Fira Sans SemiBold"/>
            </a:endParaRPr>
          </a:p>
          <a:p>
            <a:pPr indent="-318769" lvl="1" marL="914400" rtl="0" algn="just">
              <a:lnSpc>
                <a:spcPct val="150000"/>
              </a:lnSpc>
              <a:spcBef>
                <a:spcPts val="0"/>
              </a:spcBef>
              <a:spcAft>
                <a:spcPts val="0"/>
              </a:spcAft>
              <a:buClr>
                <a:schemeClr val="accent5"/>
              </a:buClr>
              <a:buSzPts val="1420"/>
              <a:buFont typeface="Fira Sans SemiBold"/>
              <a:buChar char="○"/>
            </a:pPr>
            <a:r>
              <a:rPr lang="en" sz="1420">
                <a:solidFill>
                  <a:schemeClr val="accent5"/>
                </a:solidFill>
                <a:latin typeface="Fira Sans SemiBold"/>
                <a:ea typeface="Fira Sans SemiBold"/>
                <a:cs typeface="Fira Sans SemiBold"/>
                <a:sym typeface="Fira Sans SemiBold"/>
              </a:rPr>
              <a:t>Alianza para el Bilingüismo </a:t>
            </a:r>
            <a:r>
              <a:rPr lang="en" sz="1420">
                <a:solidFill>
                  <a:schemeClr val="accent5"/>
                </a:solidFill>
                <a:uFill>
                  <a:noFill/>
                </a:uFill>
                <a:latin typeface="Fira Sans SemiBold"/>
                <a:ea typeface="Fira Sans SemiBold"/>
                <a:cs typeface="Fira Sans SemiBold"/>
                <a:sym typeface="Fira Sans SemiBold"/>
                <a:hlinkClick r:id="rId4">
                  <a:extLst>
                    <a:ext uri="{A12FA001-AC4F-418D-AE19-62706E023703}">
                      <ahyp:hlinkClr val="tx"/>
                    </a:ext>
                  </a:extLst>
                </a:hlinkClick>
              </a:rPr>
              <a:t>(Decreto 41158, 2019)</a:t>
            </a:r>
            <a:r>
              <a:rPr lang="en" sz="1420">
                <a:solidFill>
                  <a:schemeClr val="accent5"/>
                </a:solidFill>
                <a:latin typeface="Fira Sans SemiBold"/>
                <a:ea typeface="Fira Sans SemiBold"/>
                <a:cs typeface="Fira Sans SemiBold"/>
                <a:sym typeface="Fira Sans SemiBold"/>
              </a:rPr>
              <a:t>.</a:t>
            </a:r>
            <a:endParaRPr sz="1420">
              <a:solidFill>
                <a:schemeClr val="accent5"/>
              </a:solidFill>
              <a:latin typeface="Fira Sans SemiBold"/>
              <a:ea typeface="Fira Sans SemiBold"/>
              <a:cs typeface="Fira Sans SemiBold"/>
              <a:sym typeface="Fira Sans SemiBold"/>
            </a:endParaRPr>
          </a:p>
          <a:p>
            <a:pPr indent="-318770" lvl="0" marL="457200" rtl="0" algn="just">
              <a:lnSpc>
                <a:spcPct val="150000"/>
              </a:lnSpc>
              <a:spcBef>
                <a:spcPts val="0"/>
              </a:spcBef>
              <a:spcAft>
                <a:spcPts val="0"/>
              </a:spcAft>
              <a:buClr>
                <a:schemeClr val="accent5"/>
              </a:buClr>
              <a:buSzPts val="1420"/>
              <a:buFont typeface="Fira Sans SemiBold"/>
              <a:buChar char="●"/>
            </a:pPr>
            <a:r>
              <a:rPr lang="en" sz="1420">
                <a:solidFill>
                  <a:schemeClr val="accent5"/>
                </a:solidFill>
                <a:latin typeface="Fira Sans SemiBold"/>
                <a:ea typeface="Fira Sans SemiBold"/>
                <a:cs typeface="Fira Sans SemiBold"/>
                <a:sym typeface="Fira Sans SemiBold"/>
              </a:rPr>
              <a:t>Mi primer empleo </a:t>
            </a:r>
            <a:r>
              <a:rPr lang="en" sz="1420">
                <a:solidFill>
                  <a:schemeClr val="accent5"/>
                </a:solidFill>
                <a:uFill>
                  <a:noFill/>
                </a:uFill>
                <a:latin typeface="Fira Sans SemiBold"/>
                <a:ea typeface="Fira Sans SemiBold"/>
                <a:cs typeface="Fira Sans SemiBold"/>
                <a:sym typeface="Fira Sans SemiBold"/>
                <a:hlinkClick r:id="rId5">
                  <a:extLst>
                    <a:ext uri="{A12FA001-AC4F-418D-AE19-62706E023703}">
                      <ahyp:hlinkClr val="tx"/>
                    </a:ext>
                  </a:extLst>
                </a:hlinkClick>
              </a:rPr>
              <a:t>(Decreto 39213, 2016)</a:t>
            </a:r>
            <a:r>
              <a:rPr lang="en" sz="1420">
                <a:solidFill>
                  <a:schemeClr val="accent5"/>
                </a:solidFill>
                <a:latin typeface="Fira Sans SemiBold"/>
                <a:ea typeface="Fira Sans SemiBold"/>
                <a:cs typeface="Fira Sans SemiBold"/>
                <a:sym typeface="Fira Sans SemiBold"/>
              </a:rPr>
              <a:t>, prototipo de subsidio de salario, n</a:t>
            </a:r>
            <a:r>
              <a:rPr lang="en" sz="1420">
                <a:solidFill>
                  <a:schemeClr val="accent5"/>
                </a:solidFill>
                <a:latin typeface="Fira Sans SemiBold"/>
                <a:ea typeface="Fira Sans SemiBold"/>
                <a:cs typeface="Fira Sans SemiBold"/>
                <a:sym typeface="Fira Sans SemiBold"/>
              </a:rPr>
              <a:t>o contó con fuente de financiamiento sostenible y no se encuentra vigente. </a:t>
            </a:r>
            <a:endParaRPr sz="1420">
              <a:solidFill>
                <a:schemeClr val="accent5"/>
              </a:solidFill>
              <a:latin typeface="Fira Sans SemiBold"/>
              <a:ea typeface="Fira Sans SemiBold"/>
              <a:cs typeface="Fira Sans SemiBold"/>
              <a:sym typeface="Fira Sans SemiBold"/>
            </a:endParaRPr>
          </a:p>
          <a:p>
            <a:pPr indent="-318769" lvl="1" marL="914400" rtl="0" algn="just">
              <a:lnSpc>
                <a:spcPct val="150000"/>
              </a:lnSpc>
              <a:spcBef>
                <a:spcPts val="0"/>
              </a:spcBef>
              <a:spcAft>
                <a:spcPts val="0"/>
              </a:spcAft>
              <a:buClr>
                <a:schemeClr val="accent5"/>
              </a:buClr>
              <a:buSzPts val="1420"/>
              <a:buFont typeface="Fira Sans SemiBold"/>
              <a:buChar char="○"/>
            </a:pPr>
            <a:r>
              <a:rPr lang="en" sz="1420">
                <a:solidFill>
                  <a:schemeClr val="accent5"/>
                </a:solidFill>
                <a:latin typeface="Fira Sans SemiBold"/>
                <a:ea typeface="Fira Sans SemiBold"/>
                <a:cs typeface="Fira Sans SemiBold"/>
                <a:sym typeface="Fira Sans SemiBold"/>
              </a:rPr>
              <a:t>Otorgó: ¢1.456.000 a cada empleador por persona empleada menor de 35 años.</a:t>
            </a:r>
            <a:endParaRPr sz="1420">
              <a:solidFill>
                <a:schemeClr val="accent5"/>
              </a:solidFill>
              <a:latin typeface="Fira Sans SemiBold"/>
              <a:ea typeface="Fira Sans SemiBold"/>
              <a:cs typeface="Fira Sans SemiBold"/>
              <a:sym typeface="Fira Sans SemiBold"/>
            </a:endParaRPr>
          </a:p>
          <a:p>
            <a:pPr indent="-318769" lvl="1" marL="914400" rtl="0" algn="just">
              <a:lnSpc>
                <a:spcPct val="150000"/>
              </a:lnSpc>
              <a:spcBef>
                <a:spcPts val="0"/>
              </a:spcBef>
              <a:spcAft>
                <a:spcPts val="0"/>
              </a:spcAft>
              <a:buClr>
                <a:schemeClr val="accent5"/>
              </a:buClr>
              <a:buSzPts val="1420"/>
              <a:buFont typeface="Fira Sans SemiBold"/>
              <a:buChar char="○"/>
            </a:pPr>
            <a:r>
              <a:rPr lang="en" sz="1420">
                <a:solidFill>
                  <a:schemeClr val="accent5"/>
                </a:solidFill>
                <a:latin typeface="Fira Sans SemiBold"/>
                <a:ea typeface="Fira Sans SemiBold"/>
                <a:cs typeface="Fira Sans SemiBold"/>
                <a:sym typeface="Fira Sans SemiBold"/>
              </a:rPr>
              <a:t>2016: ¢328.696.044 y se contrató a 424 personas</a:t>
            </a:r>
            <a:endParaRPr sz="1420">
              <a:solidFill>
                <a:schemeClr val="accent5"/>
              </a:solidFill>
              <a:latin typeface="Fira Sans SemiBold"/>
              <a:ea typeface="Fira Sans SemiBold"/>
              <a:cs typeface="Fira Sans SemiBold"/>
              <a:sym typeface="Fira Sans SemiBold"/>
            </a:endParaRPr>
          </a:p>
          <a:p>
            <a:pPr indent="-318769" lvl="1" marL="914400" rtl="0" algn="just">
              <a:lnSpc>
                <a:spcPct val="150000"/>
              </a:lnSpc>
              <a:spcBef>
                <a:spcPts val="0"/>
              </a:spcBef>
              <a:spcAft>
                <a:spcPts val="0"/>
              </a:spcAft>
              <a:buClr>
                <a:schemeClr val="accent5"/>
              </a:buClr>
              <a:buSzPts val="1420"/>
              <a:buFont typeface="Fira Sans SemiBold"/>
              <a:buChar char="○"/>
            </a:pPr>
            <a:r>
              <a:rPr lang="en" sz="1420">
                <a:solidFill>
                  <a:schemeClr val="accent5"/>
                </a:solidFill>
                <a:latin typeface="Fira Sans SemiBold"/>
                <a:ea typeface="Fira Sans SemiBold"/>
                <a:cs typeface="Fira Sans SemiBold"/>
                <a:sym typeface="Fira Sans SemiBold"/>
              </a:rPr>
              <a:t>2017: ¢13.027.156 y se contrató 18 personas</a:t>
            </a:r>
            <a:endParaRPr sz="142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SzPts val="935"/>
              <a:buNone/>
            </a:pPr>
            <a:r>
              <a:t/>
            </a:r>
            <a:endParaRPr sz="1420">
              <a:solidFill>
                <a:schemeClr val="accent5"/>
              </a:solidFill>
              <a:latin typeface="Fira Sans SemiBold"/>
              <a:ea typeface="Fira Sans SemiBold"/>
              <a:cs typeface="Fira Sans SemiBold"/>
              <a:sym typeface="Fira Sans SemiBold"/>
            </a:endParaRPr>
          </a:p>
          <a:p>
            <a:pPr indent="0" lvl="0" marL="457200" rtl="0" algn="just">
              <a:lnSpc>
                <a:spcPct val="150000"/>
              </a:lnSpc>
              <a:spcBef>
                <a:spcPts val="0"/>
              </a:spcBef>
              <a:spcAft>
                <a:spcPts val="0"/>
              </a:spcAft>
              <a:buSzPts val="935"/>
              <a:buNone/>
            </a:pPr>
            <a:r>
              <a:t/>
            </a:r>
            <a:endParaRPr sz="1420">
              <a:solidFill>
                <a:schemeClr val="accent5"/>
              </a:solidFill>
              <a:latin typeface="Fira Sans SemiBold"/>
              <a:ea typeface="Fira Sans SemiBold"/>
              <a:cs typeface="Fira Sans SemiBold"/>
              <a:sym typeface="Fira Sans SemiBold"/>
            </a:endParaRPr>
          </a:p>
        </p:txBody>
      </p:sp>
      <p:sp>
        <p:nvSpPr>
          <p:cNvPr id="239" name="Google Shape;239;p20"/>
          <p:cNvSpPr txBox="1"/>
          <p:nvPr>
            <p:ph type="title"/>
          </p:nvPr>
        </p:nvSpPr>
        <p:spPr>
          <a:xfrm>
            <a:off x="264075" y="302150"/>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2500"/>
              <a:t>Programas de atención de desempleo </a:t>
            </a:r>
            <a:endParaRPr sz="2500"/>
          </a:p>
          <a:p>
            <a:pPr indent="0" lvl="0" marL="0" rtl="0" algn="l">
              <a:spcBef>
                <a:spcPts val="1200"/>
              </a:spcBef>
              <a:spcAft>
                <a:spcPts val="0"/>
              </a:spcAft>
              <a:buNone/>
            </a:pPr>
            <a:r>
              <a:t/>
            </a:r>
            <a:endParaRPr sz="25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1"/>
          <p:cNvSpPr txBox="1"/>
          <p:nvPr>
            <p:ph idx="1" type="body"/>
          </p:nvPr>
        </p:nvSpPr>
        <p:spPr>
          <a:xfrm>
            <a:off x="240675" y="783150"/>
            <a:ext cx="8391600" cy="2291400"/>
          </a:xfrm>
          <a:prstGeom prst="rect">
            <a:avLst/>
          </a:prstGeom>
          <a:solidFill>
            <a:schemeClr val="lt1"/>
          </a:solidFill>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Es una mezcla entre TC y subsidio de empleo, donde durante 3 meses:</a:t>
            </a:r>
            <a:endParaRPr sz="1200">
              <a:solidFill>
                <a:schemeClr val="accent5"/>
              </a:solidFill>
              <a:latin typeface="Fira Sans SemiBold"/>
              <a:ea typeface="Fira Sans SemiBold"/>
              <a:cs typeface="Fira Sans SemiBold"/>
              <a:sym typeface="Fira Sans SemiBold"/>
            </a:endParaRPr>
          </a:p>
          <a:p>
            <a:pPr indent="-304800" lvl="1" marL="9144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Para desarrollar obra comunal </a:t>
            </a:r>
            <a:endParaRPr sz="1200">
              <a:solidFill>
                <a:schemeClr val="accent5"/>
              </a:solidFill>
              <a:latin typeface="Fira Sans SemiBold"/>
              <a:ea typeface="Fira Sans SemiBold"/>
              <a:cs typeface="Fira Sans SemiBold"/>
              <a:sym typeface="Fira Sans SemiBold"/>
            </a:endParaRPr>
          </a:p>
          <a:p>
            <a:pPr indent="-304800" lvl="1" marL="9144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Para formarse en habilidades empleables. </a:t>
            </a:r>
            <a:endParaRPr sz="1200">
              <a:solidFill>
                <a:schemeClr val="accent5"/>
              </a:solidFill>
              <a:latin typeface="Fira Sans SemiBold"/>
              <a:ea typeface="Fira Sans SemiBold"/>
              <a:cs typeface="Fira Sans SemiBold"/>
              <a:sym typeface="Fira Sans SemiBold"/>
            </a:endParaRPr>
          </a:p>
          <a:p>
            <a:pPr indent="-304800" lvl="1" marL="9144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Para ideas emprendedoras</a:t>
            </a:r>
            <a:endParaRPr sz="1200">
              <a:solidFill>
                <a:schemeClr val="accent5"/>
              </a:solidFill>
              <a:latin typeface="Fira Sans SemiBold"/>
              <a:ea typeface="Fira Sans SemiBold"/>
              <a:cs typeface="Fira Sans SemiBold"/>
              <a:sym typeface="Fira Sans SemiBold"/>
            </a:endParaRPr>
          </a:p>
          <a:p>
            <a:pPr indent="0" lvl="0" marL="0" rtl="0" algn="just">
              <a:lnSpc>
                <a:spcPct val="150000"/>
              </a:lnSpc>
              <a:spcBef>
                <a:spcPts val="0"/>
              </a:spcBef>
              <a:spcAft>
                <a:spcPts val="0"/>
              </a:spcAft>
              <a:buNone/>
            </a:pPr>
            <a:r>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LImitación: teóricamente permitiría disminuir la pobreza, pero la duración del programa es de apenas 3 meses. </a:t>
            </a:r>
            <a:endParaRPr sz="1200">
              <a:solidFill>
                <a:schemeClr val="accent5"/>
              </a:solidFill>
              <a:latin typeface="Fira Sans SemiBold"/>
              <a:ea typeface="Fira Sans SemiBold"/>
              <a:cs typeface="Fira Sans SemiBold"/>
              <a:sym typeface="Fira Sans SemiBold"/>
            </a:endParaRPr>
          </a:p>
          <a:p>
            <a:pPr indent="-304800" lvl="0" marL="457200" rtl="0" algn="just">
              <a:lnSpc>
                <a:spcPct val="150000"/>
              </a:lnSpc>
              <a:spcBef>
                <a:spcPts val="0"/>
              </a:spcBef>
              <a:spcAft>
                <a:spcPts val="0"/>
              </a:spcAft>
              <a:buClr>
                <a:schemeClr val="accent5"/>
              </a:buClr>
              <a:buSzPts val="1200"/>
              <a:buFont typeface="Fira Sans SemiBold"/>
              <a:buChar char="●"/>
            </a:pPr>
            <a:r>
              <a:rPr lang="en" sz="1200">
                <a:solidFill>
                  <a:schemeClr val="accent5"/>
                </a:solidFill>
                <a:latin typeface="Fira Sans SemiBold"/>
                <a:ea typeface="Fira Sans SemiBold"/>
                <a:cs typeface="Fira Sans SemiBold"/>
                <a:sym typeface="Fira Sans SemiBold"/>
              </a:rPr>
              <a:t>Contradicción:  por  FODESAF, cuando una persona sale del umbral de pobreza no puede volver a tener este tipo de ayuda</a:t>
            </a:r>
            <a:endParaRPr sz="1200">
              <a:solidFill>
                <a:schemeClr val="accent5"/>
              </a:solidFill>
              <a:latin typeface="Fira Sans SemiBold"/>
              <a:ea typeface="Fira Sans SemiBold"/>
              <a:cs typeface="Fira Sans SemiBold"/>
              <a:sym typeface="Fira Sans SemiBold"/>
            </a:endParaRPr>
          </a:p>
        </p:txBody>
      </p:sp>
      <p:pic>
        <p:nvPicPr>
          <p:cNvPr id="245" name="Google Shape;245;p21"/>
          <p:cNvPicPr preferRelativeResize="0"/>
          <p:nvPr/>
        </p:nvPicPr>
        <p:blipFill>
          <a:blip r:embed="rId3">
            <a:alphaModFix/>
          </a:blip>
          <a:stretch>
            <a:fillRect/>
          </a:stretch>
        </p:blipFill>
        <p:spPr>
          <a:xfrm>
            <a:off x="2236350" y="3126800"/>
            <a:ext cx="4861801" cy="1959550"/>
          </a:xfrm>
          <a:prstGeom prst="rect">
            <a:avLst/>
          </a:prstGeom>
          <a:noFill/>
          <a:ln cap="flat" cmpd="sng" w="9525">
            <a:solidFill>
              <a:schemeClr val="accent3"/>
            </a:solidFill>
            <a:prstDash val="solid"/>
            <a:round/>
            <a:headEnd len="sm" w="sm" type="none"/>
            <a:tailEnd len="sm" w="sm" type="none"/>
          </a:ln>
        </p:spPr>
      </p:pic>
      <p:sp>
        <p:nvSpPr>
          <p:cNvPr id="246" name="Google Shape;246;p21"/>
          <p:cNvSpPr txBox="1"/>
          <p:nvPr>
            <p:ph type="title"/>
          </p:nvPr>
        </p:nvSpPr>
        <p:spPr>
          <a:xfrm>
            <a:off x="406950" y="2212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500"/>
              <a:t>Programa Nacional de Empleo (PRONAE) </a:t>
            </a:r>
            <a:endParaRPr sz="25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