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61" r:id="rId3"/>
    <p:sldId id="258" r:id="rId4"/>
    <p:sldId id="260" r:id="rId5"/>
    <p:sldId id="259" r:id="rId6"/>
    <p:sldId id="263" r:id="rId7"/>
    <p:sldId id="265" r:id="rId8"/>
    <p:sldId id="264" r:id="rId9"/>
    <p:sldId id="262" r:id="rId10"/>
    <p:sldId id="266" r:id="rId11"/>
    <p:sldId id="272" r:id="rId12"/>
    <p:sldId id="271" r:id="rId13"/>
    <p:sldId id="267" r:id="rId14"/>
    <p:sldId id="268" r:id="rId15"/>
    <p:sldId id="269" r:id="rId16"/>
    <p:sldId id="270"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68" d="100"/>
          <a:sy n="68" d="100"/>
        </p:scale>
        <p:origin x="1446"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s-ES_tradnl"/>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Click to edit Master subtitle style</a:t>
            </a:r>
            <a:endParaRPr lang="en-US"/>
          </a:p>
        </p:txBody>
      </p:sp>
      <p:sp>
        <p:nvSpPr>
          <p:cNvPr id="4" name="Date Placeholder 3"/>
          <p:cNvSpPr>
            <a:spLocks noGrp="1"/>
          </p:cNvSpPr>
          <p:nvPr>
            <p:ph type="dt" sz="half" idx="10"/>
          </p:nvPr>
        </p:nvSpPr>
        <p:spPr/>
        <p:txBody>
          <a:bodyPr/>
          <a:lstStyle/>
          <a:p>
            <a:fld id="{05F60D88-74A9-7044-B2B9-FF502FC28614}" type="datetimeFigureOut">
              <a:rPr lang="en-US" smtClean="0"/>
              <a:t>1/27/2020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CD3F7A-2191-3345-B645-14D181B04FF3}" type="slidenum">
              <a:rPr lang="en-US" smtClean="0"/>
              <a:t>‹Nº›</a:t>
            </a:fld>
            <a:endParaRPr lang="en-US"/>
          </a:p>
        </p:txBody>
      </p:sp>
    </p:spTree>
    <p:extLst>
      <p:ext uri="{BB962C8B-B14F-4D97-AF65-F5344CB8AC3E}">
        <p14:creationId xmlns:p14="http://schemas.microsoft.com/office/powerpoint/2010/main" val="36898472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s-ES_tradnl"/>
              <a:t>Click to edit Master text styles</a:t>
            </a:r>
          </a:p>
          <a:p>
            <a:pPr lvl="1"/>
            <a:r>
              <a:rPr lang="es-ES_tradnl"/>
              <a:t>Second level</a:t>
            </a:r>
          </a:p>
          <a:p>
            <a:pPr lvl="2"/>
            <a:r>
              <a:rPr lang="es-ES_tradnl"/>
              <a:t>Third level</a:t>
            </a:r>
          </a:p>
          <a:p>
            <a:pPr lvl="3"/>
            <a:r>
              <a:rPr lang="es-ES_tradnl"/>
              <a:t>Fourth level</a:t>
            </a:r>
          </a:p>
          <a:p>
            <a:pPr lvl="4"/>
            <a:r>
              <a:rPr lang="es-ES_tradnl"/>
              <a:t>Fifth level</a:t>
            </a:r>
            <a:endParaRPr lang="en-US"/>
          </a:p>
        </p:txBody>
      </p:sp>
      <p:sp>
        <p:nvSpPr>
          <p:cNvPr id="4" name="Date Placeholder 3"/>
          <p:cNvSpPr>
            <a:spLocks noGrp="1"/>
          </p:cNvSpPr>
          <p:nvPr>
            <p:ph type="dt" sz="half" idx="10"/>
          </p:nvPr>
        </p:nvSpPr>
        <p:spPr/>
        <p:txBody>
          <a:bodyPr/>
          <a:lstStyle/>
          <a:p>
            <a:fld id="{05F60D88-74A9-7044-B2B9-FF502FC28614}" type="datetimeFigureOut">
              <a:rPr lang="en-US" smtClean="0"/>
              <a:t>1/27/2020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CD3F7A-2191-3345-B645-14D181B04FF3}" type="slidenum">
              <a:rPr lang="en-US" smtClean="0"/>
              <a:t>‹Nº›</a:t>
            </a:fld>
            <a:endParaRPr lang="en-US"/>
          </a:p>
        </p:txBody>
      </p:sp>
    </p:spTree>
    <p:extLst>
      <p:ext uri="{BB962C8B-B14F-4D97-AF65-F5344CB8AC3E}">
        <p14:creationId xmlns:p14="http://schemas.microsoft.com/office/powerpoint/2010/main" val="10069492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ES_tradnl"/>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_tradnl"/>
              <a:t>Click to edit Master text styles</a:t>
            </a:r>
          </a:p>
          <a:p>
            <a:pPr lvl="1"/>
            <a:r>
              <a:rPr lang="es-ES_tradnl"/>
              <a:t>Second level</a:t>
            </a:r>
          </a:p>
          <a:p>
            <a:pPr lvl="2"/>
            <a:r>
              <a:rPr lang="es-ES_tradnl"/>
              <a:t>Third level</a:t>
            </a:r>
          </a:p>
          <a:p>
            <a:pPr lvl="3"/>
            <a:r>
              <a:rPr lang="es-ES_tradnl"/>
              <a:t>Fourth level</a:t>
            </a:r>
          </a:p>
          <a:p>
            <a:pPr lvl="4"/>
            <a:r>
              <a:rPr lang="es-ES_tradnl"/>
              <a:t>Fifth level</a:t>
            </a:r>
            <a:endParaRPr lang="en-US"/>
          </a:p>
        </p:txBody>
      </p:sp>
      <p:sp>
        <p:nvSpPr>
          <p:cNvPr id="4" name="Date Placeholder 3"/>
          <p:cNvSpPr>
            <a:spLocks noGrp="1"/>
          </p:cNvSpPr>
          <p:nvPr>
            <p:ph type="dt" sz="half" idx="10"/>
          </p:nvPr>
        </p:nvSpPr>
        <p:spPr/>
        <p:txBody>
          <a:bodyPr/>
          <a:lstStyle/>
          <a:p>
            <a:fld id="{05F60D88-74A9-7044-B2B9-FF502FC28614}" type="datetimeFigureOut">
              <a:rPr lang="en-US" smtClean="0"/>
              <a:t>1/27/2020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CD3F7A-2191-3345-B645-14D181B04FF3}" type="slidenum">
              <a:rPr lang="en-US" smtClean="0"/>
              <a:t>‹Nº›</a:t>
            </a:fld>
            <a:endParaRPr lang="en-US"/>
          </a:p>
        </p:txBody>
      </p:sp>
    </p:spTree>
    <p:extLst>
      <p:ext uri="{BB962C8B-B14F-4D97-AF65-F5344CB8AC3E}">
        <p14:creationId xmlns:p14="http://schemas.microsoft.com/office/powerpoint/2010/main" val="1068920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Click to edit Master title style</a:t>
            </a:r>
            <a:endParaRPr lang="en-US"/>
          </a:p>
        </p:txBody>
      </p:sp>
      <p:sp>
        <p:nvSpPr>
          <p:cNvPr id="3" name="Content Placeholder 2"/>
          <p:cNvSpPr>
            <a:spLocks noGrp="1"/>
          </p:cNvSpPr>
          <p:nvPr>
            <p:ph idx="1"/>
          </p:nvPr>
        </p:nvSpPr>
        <p:spPr/>
        <p:txBody>
          <a:bodyPr/>
          <a:lstStyle/>
          <a:p>
            <a:pPr lvl="0"/>
            <a:r>
              <a:rPr lang="es-ES_tradnl"/>
              <a:t>Click to edit Master text styles</a:t>
            </a:r>
          </a:p>
          <a:p>
            <a:pPr lvl="1"/>
            <a:r>
              <a:rPr lang="es-ES_tradnl"/>
              <a:t>Second level</a:t>
            </a:r>
          </a:p>
          <a:p>
            <a:pPr lvl="2"/>
            <a:r>
              <a:rPr lang="es-ES_tradnl"/>
              <a:t>Third level</a:t>
            </a:r>
          </a:p>
          <a:p>
            <a:pPr lvl="3"/>
            <a:r>
              <a:rPr lang="es-ES_tradnl"/>
              <a:t>Fourth level</a:t>
            </a:r>
          </a:p>
          <a:p>
            <a:pPr lvl="4"/>
            <a:r>
              <a:rPr lang="es-ES_tradnl"/>
              <a:t>Fifth level</a:t>
            </a:r>
            <a:endParaRPr lang="en-US"/>
          </a:p>
        </p:txBody>
      </p:sp>
      <p:sp>
        <p:nvSpPr>
          <p:cNvPr id="4" name="Date Placeholder 3"/>
          <p:cNvSpPr>
            <a:spLocks noGrp="1"/>
          </p:cNvSpPr>
          <p:nvPr>
            <p:ph type="dt" sz="half" idx="10"/>
          </p:nvPr>
        </p:nvSpPr>
        <p:spPr/>
        <p:txBody>
          <a:bodyPr/>
          <a:lstStyle/>
          <a:p>
            <a:fld id="{05F60D88-74A9-7044-B2B9-FF502FC28614}" type="datetimeFigureOut">
              <a:rPr lang="en-US" smtClean="0"/>
              <a:t>1/27/2020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CD3F7A-2191-3345-B645-14D181B04FF3}" type="slidenum">
              <a:rPr lang="en-US" smtClean="0"/>
              <a:t>‹Nº›</a:t>
            </a:fld>
            <a:endParaRPr lang="en-US"/>
          </a:p>
        </p:txBody>
      </p:sp>
    </p:spTree>
    <p:extLst>
      <p:ext uri="{BB962C8B-B14F-4D97-AF65-F5344CB8AC3E}">
        <p14:creationId xmlns:p14="http://schemas.microsoft.com/office/powerpoint/2010/main" val="30759004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s-ES_tradnl"/>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a:t>Click to edit Master text styles</a:t>
            </a:r>
          </a:p>
        </p:txBody>
      </p:sp>
      <p:sp>
        <p:nvSpPr>
          <p:cNvPr id="4" name="Date Placeholder 3"/>
          <p:cNvSpPr>
            <a:spLocks noGrp="1"/>
          </p:cNvSpPr>
          <p:nvPr>
            <p:ph type="dt" sz="half" idx="10"/>
          </p:nvPr>
        </p:nvSpPr>
        <p:spPr/>
        <p:txBody>
          <a:bodyPr/>
          <a:lstStyle/>
          <a:p>
            <a:fld id="{05F60D88-74A9-7044-B2B9-FF502FC28614}" type="datetimeFigureOut">
              <a:rPr lang="en-US" smtClean="0"/>
              <a:t>1/27/2020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CD3F7A-2191-3345-B645-14D181B04FF3}" type="slidenum">
              <a:rPr lang="en-US" smtClean="0"/>
              <a:t>‹Nº›</a:t>
            </a:fld>
            <a:endParaRPr lang="en-US"/>
          </a:p>
        </p:txBody>
      </p:sp>
    </p:spTree>
    <p:extLst>
      <p:ext uri="{BB962C8B-B14F-4D97-AF65-F5344CB8AC3E}">
        <p14:creationId xmlns:p14="http://schemas.microsoft.com/office/powerpoint/2010/main" val="8925951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Click to edit Master text styles</a:t>
            </a:r>
          </a:p>
          <a:p>
            <a:pPr lvl="1"/>
            <a:r>
              <a:rPr lang="es-ES_tradnl"/>
              <a:t>Second level</a:t>
            </a:r>
          </a:p>
          <a:p>
            <a:pPr lvl="2"/>
            <a:r>
              <a:rPr lang="es-ES_tradnl"/>
              <a:t>Third level</a:t>
            </a:r>
          </a:p>
          <a:p>
            <a:pPr lvl="3"/>
            <a:r>
              <a:rPr lang="es-ES_tradnl"/>
              <a:t>Fourth level</a:t>
            </a:r>
          </a:p>
          <a:p>
            <a:pPr lvl="4"/>
            <a:r>
              <a:rPr lang="es-ES_tradnl"/>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Click to edit Master text styles</a:t>
            </a:r>
          </a:p>
          <a:p>
            <a:pPr lvl="1"/>
            <a:r>
              <a:rPr lang="es-ES_tradnl"/>
              <a:t>Second level</a:t>
            </a:r>
          </a:p>
          <a:p>
            <a:pPr lvl="2"/>
            <a:r>
              <a:rPr lang="es-ES_tradnl"/>
              <a:t>Third level</a:t>
            </a:r>
          </a:p>
          <a:p>
            <a:pPr lvl="3"/>
            <a:r>
              <a:rPr lang="es-ES_tradnl"/>
              <a:t>Fourth level</a:t>
            </a:r>
          </a:p>
          <a:p>
            <a:pPr lvl="4"/>
            <a:r>
              <a:rPr lang="es-ES_tradnl"/>
              <a:t>Fifth level</a:t>
            </a:r>
            <a:endParaRPr lang="en-US"/>
          </a:p>
        </p:txBody>
      </p:sp>
      <p:sp>
        <p:nvSpPr>
          <p:cNvPr id="5" name="Date Placeholder 4"/>
          <p:cNvSpPr>
            <a:spLocks noGrp="1"/>
          </p:cNvSpPr>
          <p:nvPr>
            <p:ph type="dt" sz="half" idx="10"/>
          </p:nvPr>
        </p:nvSpPr>
        <p:spPr/>
        <p:txBody>
          <a:bodyPr/>
          <a:lstStyle/>
          <a:p>
            <a:fld id="{05F60D88-74A9-7044-B2B9-FF502FC28614}" type="datetimeFigureOut">
              <a:rPr lang="en-US" smtClean="0"/>
              <a:t>1/27/2020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CD3F7A-2191-3345-B645-14D181B04FF3}" type="slidenum">
              <a:rPr lang="en-US" smtClean="0"/>
              <a:t>‹Nº›</a:t>
            </a:fld>
            <a:endParaRPr lang="en-US"/>
          </a:p>
        </p:txBody>
      </p:sp>
    </p:spTree>
    <p:extLst>
      <p:ext uri="{BB962C8B-B14F-4D97-AF65-F5344CB8AC3E}">
        <p14:creationId xmlns:p14="http://schemas.microsoft.com/office/powerpoint/2010/main" val="38183433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_tradnl"/>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Click to edit Master text styles</a:t>
            </a:r>
          </a:p>
          <a:p>
            <a:pPr lvl="1"/>
            <a:r>
              <a:rPr lang="es-ES_tradnl"/>
              <a:t>Second level</a:t>
            </a:r>
          </a:p>
          <a:p>
            <a:pPr lvl="2"/>
            <a:r>
              <a:rPr lang="es-ES_tradnl"/>
              <a:t>Third level</a:t>
            </a:r>
          </a:p>
          <a:p>
            <a:pPr lvl="3"/>
            <a:r>
              <a:rPr lang="es-ES_tradnl"/>
              <a:t>Fourth level</a:t>
            </a:r>
          </a:p>
          <a:p>
            <a:pPr lvl="4"/>
            <a:r>
              <a:rPr lang="es-ES_tradnl"/>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Click to edit Master text styles</a:t>
            </a:r>
          </a:p>
          <a:p>
            <a:pPr lvl="1"/>
            <a:r>
              <a:rPr lang="es-ES_tradnl"/>
              <a:t>Second level</a:t>
            </a:r>
          </a:p>
          <a:p>
            <a:pPr lvl="2"/>
            <a:r>
              <a:rPr lang="es-ES_tradnl"/>
              <a:t>Third level</a:t>
            </a:r>
          </a:p>
          <a:p>
            <a:pPr lvl="3"/>
            <a:r>
              <a:rPr lang="es-ES_tradnl"/>
              <a:t>Fourth level</a:t>
            </a:r>
          </a:p>
          <a:p>
            <a:pPr lvl="4"/>
            <a:r>
              <a:rPr lang="es-ES_tradnl"/>
              <a:t>Fifth level</a:t>
            </a:r>
            <a:endParaRPr lang="en-US"/>
          </a:p>
        </p:txBody>
      </p:sp>
      <p:sp>
        <p:nvSpPr>
          <p:cNvPr id="7" name="Date Placeholder 6"/>
          <p:cNvSpPr>
            <a:spLocks noGrp="1"/>
          </p:cNvSpPr>
          <p:nvPr>
            <p:ph type="dt" sz="half" idx="10"/>
          </p:nvPr>
        </p:nvSpPr>
        <p:spPr/>
        <p:txBody>
          <a:bodyPr/>
          <a:lstStyle/>
          <a:p>
            <a:fld id="{05F60D88-74A9-7044-B2B9-FF502FC28614}" type="datetimeFigureOut">
              <a:rPr lang="en-US" smtClean="0"/>
              <a:t>1/27/2020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3CD3F7A-2191-3345-B645-14D181B04FF3}" type="slidenum">
              <a:rPr lang="en-US" smtClean="0"/>
              <a:t>‹Nº›</a:t>
            </a:fld>
            <a:endParaRPr lang="en-US"/>
          </a:p>
        </p:txBody>
      </p:sp>
    </p:spTree>
    <p:extLst>
      <p:ext uri="{BB962C8B-B14F-4D97-AF65-F5344CB8AC3E}">
        <p14:creationId xmlns:p14="http://schemas.microsoft.com/office/powerpoint/2010/main" val="33612655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Click to edit Master title style</a:t>
            </a:r>
            <a:endParaRPr lang="en-US"/>
          </a:p>
        </p:txBody>
      </p:sp>
      <p:sp>
        <p:nvSpPr>
          <p:cNvPr id="3" name="Date Placeholder 2"/>
          <p:cNvSpPr>
            <a:spLocks noGrp="1"/>
          </p:cNvSpPr>
          <p:nvPr>
            <p:ph type="dt" sz="half" idx="10"/>
          </p:nvPr>
        </p:nvSpPr>
        <p:spPr/>
        <p:txBody>
          <a:bodyPr/>
          <a:lstStyle/>
          <a:p>
            <a:fld id="{05F60D88-74A9-7044-B2B9-FF502FC28614}" type="datetimeFigureOut">
              <a:rPr lang="en-US" smtClean="0"/>
              <a:t>1/27/2020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3CD3F7A-2191-3345-B645-14D181B04FF3}" type="slidenum">
              <a:rPr lang="en-US" smtClean="0"/>
              <a:t>‹Nº›</a:t>
            </a:fld>
            <a:endParaRPr lang="en-US"/>
          </a:p>
        </p:txBody>
      </p:sp>
    </p:spTree>
    <p:extLst>
      <p:ext uri="{BB962C8B-B14F-4D97-AF65-F5344CB8AC3E}">
        <p14:creationId xmlns:p14="http://schemas.microsoft.com/office/powerpoint/2010/main" val="40221877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F60D88-74A9-7044-B2B9-FF502FC28614}" type="datetimeFigureOut">
              <a:rPr lang="en-US" smtClean="0"/>
              <a:t>1/27/2020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3CD3F7A-2191-3345-B645-14D181B04FF3}" type="slidenum">
              <a:rPr lang="en-US" smtClean="0"/>
              <a:t>‹Nº›</a:t>
            </a:fld>
            <a:endParaRPr lang="en-US"/>
          </a:p>
        </p:txBody>
      </p:sp>
    </p:spTree>
    <p:extLst>
      <p:ext uri="{BB962C8B-B14F-4D97-AF65-F5344CB8AC3E}">
        <p14:creationId xmlns:p14="http://schemas.microsoft.com/office/powerpoint/2010/main" val="9061437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s-ES_tradnl"/>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a:t>Click to edit Master text styles</a:t>
            </a:r>
          </a:p>
          <a:p>
            <a:pPr lvl="1"/>
            <a:r>
              <a:rPr lang="es-ES_tradnl"/>
              <a:t>Second level</a:t>
            </a:r>
          </a:p>
          <a:p>
            <a:pPr lvl="2"/>
            <a:r>
              <a:rPr lang="es-ES_tradnl"/>
              <a:t>Third level</a:t>
            </a:r>
          </a:p>
          <a:p>
            <a:pPr lvl="3"/>
            <a:r>
              <a:rPr lang="es-ES_tradnl"/>
              <a:t>Fourth level</a:t>
            </a:r>
          </a:p>
          <a:p>
            <a:pPr lvl="4"/>
            <a:r>
              <a:rPr lang="es-ES_tradnl"/>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Click to edit Master text styles</a:t>
            </a:r>
          </a:p>
        </p:txBody>
      </p:sp>
      <p:sp>
        <p:nvSpPr>
          <p:cNvPr id="5" name="Date Placeholder 4"/>
          <p:cNvSpPr>
            <a:spLocks noGrp="1"/>
          </p:cNvSpPr>
          <p:nvPr>
            <p:ph type="dt" sz="half" idx="10"/>
          </p:nvPr>
        </p:nvSpPr>
        <p:spPr/>
        <p:txBody>
          <a:bodyPr/>
          <a:lstStyle/>
          <a:p>
            <a:fld id="{05F60D88-74A9-7044-B2B9-FF502FC28614}" type="datetimeFigureOut">
              <a:rPr lang="en-US" smtClean="0"/>
              <a:t>1/27/2020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CD3F7A-2191-3345-B645-14D181B04FF3}" type="slidenum">
              <a:rPr lang="en-US" smtClean="0"/>
              <a:t>‹Nº›</a:t>
            </a:fld>
            <a:endParaRPr lang="en-US"/>
          </a:p>
        </p:txBody>
      </p:sp>
    </p:spTree>
    <p:extLst>
      <p:ext uri="{BB962C8B-B14F-4D97-AF65-F5344CB8AC3E}">
        <p14:creationId xmlns:p14="http://schemas.microsoft.com/office/powerpoint/2010/main" val="5184946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s-ES_tradnl"/>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Click to edit Master text styles</a:t>
            </a:r>
          </a:p>
        </p:txBody>
      </p:sp>
      <p:sp>
        <p:nvSpPr>
          <p:cNvPr id="5" name="Date Placeholder 4"/>
          <p:cNvSpPr>
            <a:spLocks noGrp="1"/>
          </p:cNvSpPr>
          <p:nvPr>
            <p:ph type="dt" sz="half" idx="10"/>
          </p:nvPr>
        </p:nvSpPr>
        <p:spPr/>
        <p:txBody>
          <a:bodyPr/>
          <a:lstStyle/>
          <a:p>
            <a:fld id="{05F60D88-74A9-7044-B2B9-FF502FC28614}" type="datetimeFigureOut">
              <a:rPr lang="en-US" smtClean="0"/>
              <a:t>1/27/2020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CD3F7A-2191-3345-B645-14D181B04FF3}" type="slidenum">
              <a:rPr lang="en-US" smtClean="0"/>
              <a:t>‹Nº›</a:t>
            </a:fld>
            <a:endParaRPr lang="en-US"/>
          </a:p>
        </p:txBody>
      </p:sp>
    </p:spTree>
    <p:extLst>
      <p:ext uri="{BB962C8B-B14F-4D97-AF65-F5344CB8AC3E}">
        <p14:creationId xmlns:p14="http://schemas.microsoft.com/office/powerpoint/2010/main" val="36773491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a:t>Click to edit Master text styles</a:t>
            </a:r>
          </a:p>
          <a:p>
            <a:pPr lvl="1"/>
            <a:r>
              <a:rPr lang="es-ES_tradnl"/>
              <a:t>Second level</a:t>
            </a:r>
          </a:p>
          <a:p>
            <a:pPr lvl="2"/>
            <a:r>
              <a:rPr lang="es-ES_tradnl"/>
              <a:t>Third level</a:t>
            </a:r>
          </a:p>
          <a:p>
            <a:pPr lvl="3"/>
            <a:r>
              <a:rPr lang="es-ES_tradnl"/>
              <a:t>Fourth level</a:t>
            </a:r>
          </a:p>
          <a:p>
            <a:pPr lvl="4"/>
            <a:r>
              <a:rPr lang="es-ES_tradnl"/>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F60D88-74A9-7044-B2B9-FF502FC28614}" type="datetimeFigureOut">
              <a:rPr lang="en-US" smtClean="0"/>
              <a:t>1/27/2020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CD3F7A-2191-3345-B645-14D181B04FF3}" type="slidenum">
              <a:rPr lang="en-US" smtClean="0"/>
              <a:t>‹Nº›</a:t>
            </a:fld>
            <a:endParaRPr lang="en-US"/>
          </a:p>
        </p:txBody>
      </p:sp>
    </p:spTree>
    <p:extLst>
      <p:ext uri="{BB962C8B-B14F-4D97-AF65-F5344CB8AC3E}">
        <p14:creationId xmlns:p14="http://schemas.microsoft.com/office/powerpoint/2010/main" val="38546352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12.gif"/></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 Id="rId5" Type="http://schemas.openxmlformats.org/officeDocument/2006/relationships/image" Target="../media/image7.gif"/><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11.gif"/><Relationship Id="rId5" Type="http://schemas.openxmlformats.org/officeDocument/2006/relationships/image" Target="../media/image10.gif"/><Relationship Id="rId4" Type="http://schemas.openxmlformats.org/officeDocument/2006/relationships/image" Target="../media/image9.gif"/></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pic>
        <p:nvPicPr>
          <p:cNvPr id="1026" name="Picture 2" descr="Atención: Cambiar el formulario de revisión afectará todas las respuestas que los revisores han realizado usando este formulario. ¿Está seguro que desea continua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92" y="-1"/>
            <a:ext cx="9153692" cy="1515979"/>
          </a:xfrm>
          <a:prstGeom prst="rect">
            <a:avLst/>
          </a:prstGeom>
          <a:noFill/>
          <a:extLst>
            <a:ext uri="{909E8E84-426E-40DD-AFC4-6F175D3DCCD1}">
              <a14:hiddenFill xmlns:a14="http://schemas.microsoft.com/office/drawing/2010/main">
                <a:solidFill>
                  <a:srgbClr val="FFFFFF"/>
                </a:solidFill>
              </a14:hiddenFill>
            </a:ext>
          </a:extLst>
        </p:spPr>
      </p:pic>
      <p:sp>
        <p:nvSpPr>
          <p:cNvPr id="2" name="1 CuadroTexto"/>
          <p:cNvSpPr txBox="1"/>
          <p:nvPr/>
        </p:nvSpPr>
        <p:spPr>
          <a:xfrm>
            <a:off x="804042" y="1954924"/>
            <a:ext cx="7583214" cy="2769989"/>
          </a:xfrm>
          <a:prstGeom prst="rect">
            <a:avLst/>
          </a:prstGeom>
          <a:noFill/>
        </p:spPr>
        <p:txBody>
          <a:bodyPr wrap="square" rtlCol="0">
            <a:spAutoFit/>
          </a:bodyPr>
          <a:lstStyle/>
          <a:p>
            <a:pPr algn="ctr"/>
            <a:r>
              <a:rPr lang="es-ES" sz="2400" dirty="0">
                <a:latin typeface="Arial Black" panose="020B0A04020102020204" pitchFamily="34" charset="0"/>
              </a:rPr>
              <a:t>Desarrollo de la competencia intercultural en los cursos de Inglés con Propósitos Específicos  de la Escuela de Secretariado Profesional de la Universidad Nacional</a:t>
            </a:r>
          </a:p>
          <a:p>
            <a:pPr algn="ctr"/>
            <a:endParaRPr lang="es-ES" sz="2400" dirty="0">
              <a:latin typeface="Arial Black" panose="020B0A04020102020204" pitchFamily="34" charset="0"/>
            </a:endParaRPr>
          </a:p>
          <a:p>
            <a:endParaRPr lang="es-ES" dirty="0"/>
          </a:p>
          <a:p>
            <a:pPr algn="r"/>
            <a:r>
              <a:rPr lang="es-ES" b="1" dirty="0" err="1">
                <a:latin typeface="Arial Black" panose="020B0A04020102020204" pitchFamily="34" charset="0"/>
              </a:rPr>
              <a:t>M.Sc</a:t>
            </a:r>
            <a:r>
              <a:rPr lang="es-ES" b="1" dirty="0">
                <a:latin typeface="Arial Black" panose="020B0A04020102020204" pitchFamily="34" charset="0"/>
              </a:rPr>
              <a:t>.  </a:t>
            </a:r>
            <a:r>
              <a:rPr lang="es-ES" b="1" dirty="0" err="1">
                <a:latin typeface="Arial Black" panose="020B0A04020102020204" pitchFamily="34" charset="0"/>
              </a:rPr>
              <a:t>Alvaro</a:t>
            </a:r>
            <a:r>
              <a:rPr lang="es-ES" b="1" dirty="0">
                <a:latin typeface="Arial Black" panose="020B0A04020102020204" pitchFamily="34" charset="0"/>
              </a:rPr>
              <a:t> Cortés González </a:t>
            </a:r>
          </a:p>
          <a:p>
            <a:pPr algn="r"/>
            <a:r>
              <a:rPr lang="es-ES" b="1" dirty="0" err="1">
                <a:latin typeface="Arial Black" panose="020B0A04020102020204" pitchFamily="34" charset="0"/>
              </a:rPr>
              <a:t>M.Sc</a:t>
            </a:r>
            <a:r>
              <a:rPr lang="es-ES" b="1" dirty="0">
                <a:latin typeface="Arial Black" panose="020B0A04020102020204" pitchFamily="34" charset="0"/>
              </a:rPr>
              <a:t>. Carolina Hernández Chaves</a:t>
            </a:r>
          </a:p>
        </p:txBody>
      </p:sp>
    </p:spTree>
    <p:extLst>
      <p:ext uri="{BB962C8B-B14F-4D97-AF65-F5344CB8AC3E}">
        <p14:creationId xmlns:p14="http://schemas.microsoft.com/office/powerpoint/2010/main" val="18953384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pic>
        <p:nvPicPr>
          <p:cNvPr id="1026" name="Picture 2" descr="Atención: Cambiar el formulario de revisión afectará todas las respuestas que los revisores han realizado usando este formulario. ¿Está seguro que desea continua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92" y="-1"/>
            <a:ext cx="9153692" cy="1515979"/>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contenido 2">
            <a:extLst>
              <a:ext uri="{FF2B5EF4-FFF2-40B4-BE49-F238E27FC236}">
                <a16:creationId xmlns:a16="http://schemas.microsoft.com/office/drawing/2014/main" id="{9DBE3B25-93D3-284A-93E4-2FC1DB2E3340}"/>
              </a:ext>
            </a:extLst>
          </p:cNvPr>
          <p:cNvSpPr txBox="1">
            <a:spLocks/>
          </p:cNvSpPr>
          <p:nvPr/>
        </p:nvSpPr>
        <p:spPr>
          <a:xfrm>
            <a:off x="452354" y="1295400"/>
            <a:ext cx="8229600" cy="4265277"/>
          </a:xfrm>
          <a:prstGeom prst="rect">
            <a:avLst/>
          </a:prstGeom>
        </p:spPr>
        <p:txBody>
          <a:bodyPr vert="horz" lIns="91440" tIns="45720" rIns="91440" bIns="45720" rtlCol="0">
            <a:normAutofit fontScale="62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r>
              <a:rPr lang="es-ES" b="1" dirty="0">
                <a:latin typeface="Arial Black" panose="020B0A04020102020204" pitchFamily="34" charset="0"/>
              </a:rPr>
              <a:t>Percepción del estudiantado</a:t>
            </a:r>
          </a:p>
          <a:p>
            <a:pPr marL="0" indent="0" algn="just">
              <a:buNone/>
            </a:pPr>
            <a:endParaRPr lang="es-ES" b="1" dirty="0">
              <a:latin typeface="Arial Black" panose="020B0A04020102020204" pitchFamily="34" charset="0"/>
            </a:endParaRPr>
          </a:p>
          <a:p>
            <a:pPr marL="0" indent="0" algn="just">
              <a:buNone/>
            </a:pPr>
            <a:r>
              <a:rPr lang="es-CR" dirty="0">
                <a:latin typeface="Arial" panose="020B0604020202020204" pitchFamily="34" charset="0"/>
                <a:cs typeface="Arial" panose="020B0604020202020204" pitchFamily="34" charset="0"/>
              </a:rPr>
              <a:t>S</a:t>
            </a:r>
            <a:r>
              <a:rPr lang="en-US" dirty="0">
                <a:latin typeface="Arial" panose="020B0604020202020204" pitchFamily="34" charset="0"/>
                <a:cs typeface="Arial" panose="020B0604020202020204" pitchFamily="34" charset="0"/>
              </a:rPr>
              <a:t>peaking English fluently is not enough to communicate effectively with people around the world.</a:t>
            </a:r>
          </a:p>
          <a:p>
            <a:pPr marL="0" indent="0" algn="just">
              <a:buNone/>
            </a:pPr>
            <a:endParaRPr lang="en-US" dirty="0">
              <a:latin typeface="Arial" panose="020B0604020202020204" pitchFamily="34" charset="0"/>
              <a:cs typeface="Arial" panose="020B0604020202020204" pitchFamily="34" charset="0"/>
            </a:endParaRPr>
          </a:p>
          <a:p>
            <a:pPr marL="0" indent="0" algn="just">
              <a:buNone/>
            </a:pPr>
            <a:r>
              <a:rPr lang="es-CR" dirty="0">
                <a:latin typeface="Arial" panose="020B0604020202020204" pitchFamily="34" charset="0"/>
                <a:cs typeface="Arial" panose="020B0604020202020204" pitchFamily="34" charset="0"/>
              </a:rPr>
              <a:t>As Costa </a:t>
            </a:r>
            <a:r>
              <a:rPr lang="es-CR" dirty="0" err="1">
                <a:latin typeface="Arial" panose="020B0604020202020204" pitchFamily="34" charset="0"/>
                <a:cs typeface="Arial" panose="020B0604020202020204" pitchFamily="34" charset="0"/>
              </a:rPr>
              <a:t>Ricans</a:t>
            </a:r>
            <a:r>
              <a:rPr lang="es-CR" dirty="0">
                <a:latin typeface="Arial" panose="020B0604020202020204" pitchFamily="34" charset="0"/>
                <a:cs typeface="Arial" panose="020B0604020202020204" pitchFamily="34" charset="0"/>
              </a:rPr>
              <a:t> </a:t>
            </a:r>
            <a:r>
              <a:rPr lang="es-CR" dirty="0" err="1">
                <a:latin typeface="Arial" panose="020B0604020202020204" pitchFamily="34" charset="0"/>
                <a:cs typeface="Arial" panose="020B0604020202020204" pitchFamily="34" charset="0"/>
              </a:rPr>
              <a:t>citizens</a:t>
            </a:r>
            <a:r>
              <a:rPr lang="es-CR" dirty="0">
                <a:latin typeface="Arial" panose="020B0604020202020204" pitchFamily="34" charset="0"/>
                <a:cs typeface="Arial" panose="020B0604020202020204" pitchFamily="34" charset="0"/>
              </a:rPr>
              <a:t> </a:t>
            </a:r>
            <a:r>
              <a:rPr lang="es-CR" dirty="0" err="1">
                <a:latin typeface="Arial" panose="020B0604020202020204" pitchFamily="34" charset="0"/>
                <a:cs typeface="Arial" panose="020B0604020202020204" pitchFamily="34" charset="0"/>
              </a:rPr>
              <a:t>or</a:t>
            </a:r>
            <a:r>
              <a:rPr lang="es-CR" dirty="0">
                <a:latin typeface="Arial" panose="020B0604020202020204" pitchFamily="34" charset="0"/>
                <a:cs typeface="Arial" panose="020B0604020202020204" pitchFamily="34" charset="0"/>
              </a:rPr>
              <a:t> </a:t>
            </a:r>
            <a:r>
              <a:rPr lang="es-CR" dirty="0" err="1">
                <a:latin typeface="Arial" panose="020B0604020202020204" pitchFamily="34" charset="0"/>
                <a:cs typeface="Arial" panose="020B0604020202020204" pitchFamily="34" charset="0"/>
              </a:rPr>
              <a:t>inhabitants</a:t>
            </a:r>
            <a:r>
              <a:rPr lang="es-CR" dirty="0">
                <a:latin typeface="Arial" panose="020B0604020202020204" pitchFamily="34" charset="0"/>
                <a:cs typeface="Arial" panose="020B0604020202020204" pitchFamily="34" charset="0"/>
              </a:rPr>
              <a:t> </a:t>
            </a:r>
            <a:r>
              <a:rPr lang="es-CR" dirty="0" err="1">
                <a:latin typeface="Arial" panose="020B0604020202020204" pitchFamily="34" charset="0"/>
                <a:cs typeface="Arial" panose="020B0604020202020204" pitchFamily="34" charset="0"/>
              </a:rPr>
              <a:t>we</a:t>
            </a:r>
            <a:r>
              <a:rPr lang="es-CR" dirty="0">
                <a:latin typeface="Arial" panose="020B0604020202020204" pitchFamily="34" charset="0"/>
                <a:cs typeface="Arial" panose="020B0604020202020204" pitchFamily="34" charset="0"/>
              </a:rPr>
              <a:t> </a:t>
            </a:r>
            <a:r>
              <a:rPr lang="es-CR" dirty="0" err="1">
                <a:latin typeface="Arial" panose="020B0604020202020204" pitchFamily="34" charset="0"/>
                <a:cs typeface="Arial" panose="020B0604020202020204" pitchFamily="34" charset="0"/>
              </a:rPr>
              <a:t>have</a:t>
            </a:r>
            <a:r>
              <a:rPr lang="es-CR" dirty="0">
                <a:latin typeface="Arial" panose="020B0604020202020204" pitchFamily="34" charset="0"/>
                <a:cs typeface="Arial" panose="020B0604020202020204" pitchFamily="34" charset="0"/>
              </a:rPr>
              <a:t> to </a:t>
            </a:r>
            <a:r>
              <a:rPr lang="es-CR" dirty="0" err="1">
                <a:latin typeface="Arial" panose="020B0604020202020204" pitchFamily="34" charset="0"/>
                <a:cs typeface="Arial" panose="020B0604020202020204" pitchFamily="34" charset="0"/>
              </a:rPr>
              <a:t>know</a:t>
            </a:r>
            <a:r>
              <a:rPr lang="es-CR" dirty="0">
                <a:latin typeface="Arial" panose="020B0604020202020204" pitchFamily="34" charset="0"/>
                <a:cs typeface="Arial" panose="020B0604020202020204" pitchFamily="34" charset="0"/>
              </a:rPr>
              <a:t> </a:t>
            </a:r>
            <a:r>
              <a:rPr lang="es-CR" dirty="0" err="1">
                <a:latin typeface="Arial" panose="020B0604020202020204" pitchFamily="34" charset="0"/>
                <a:cs typeface="Arial" panose="020B0604020202020204" pitchFamily="34" charset="0"/>
              </a:rPr>
              <a:t>about</a:t>
            </a:r>
            <a:r>
              <a:rPr lang="es-CR" dirty="0">
                <a:latin typeface="Arial" panose="020B0604020202020204" pitchFamily="34" charset="0"/>
                <a:cs typeface="Arial" panose="020B0604020202020204" pitchFamily="34" charset="0"/>
              </a:rPr>
              <a:t> </a:t>
            </a:r>
            <a:r>
              <a:rPr lang="es-CR" dirty="0" err="1">
                <a:latin typeface="Arial" panose="020B0604020202020204" pitchFamily="34" charset="0"/>
                <a:cs typeface="Arial" panose="020B0604020202020204" pitchFamily="34" charset="0"/>
              </a:rPr>
              <a:t>our</a:t>
            </a:r>
            <a:r>
              <a:rPr lang="es-CR" dirty="0">
                <a:latin typeface="Arial" panose="020B0604020202020204" pitchFamily="34" charset="0"/>
                <a:cs typeface="Arial" panose="020B0604020202020204" pitchFamily="34" charset="0"/>
              </a:rPr>
              <a:t> </a:t>
            </a:r>
            <a:r>
              <a:rPr lang="es-CR" dirty="0" err="1">
                <a:latin typeface="Arial" panose="020B0604020202020204" pitchFamily="34" charset="0"/>
                <a:cs typeface="Arial" panose="020B0604020202020204" pitchFamily="34" charset="0"/>
              </a:rPr>
              <a:t>idiosyncracy</a:t>
            </a:r>
            <a:r>
              <a:rPr lang="es-CR" dirty="0">
                <a:latin typeface="Arial" panose="020B0604020202020204" pitchFamily="34" charset="0"/>
                <a:cs typeface="Arial" panose="020B0604020202020204" pitchFamily="34" charset="0"/>
              </a:rPr>
              <a:t>. </a:t>
            </a:r>
          </a:p>
          <a:p>
            <a:pPr algn="just"/>
            <a:endParaRPr lang="es-CR" dirty="0">
              <a:latin typeface="Arial" panose="020B0604020202020204" pitchFamily="34" charset="0"/>
              <a:cs typeface="Arial" panose="020B0604020202020204" pitchFamily="34" charset="0"/>
            </a:endParaRPr>
          </a:p>
          <a:p>
            <a:pPr marL="0" indent="0" algn="just">
              <a:buNone/>
            </a:pPr>
            <a:r>
              <a:rPr lang="es-CR" dirty="0">
                <a:latin typeface="Arial" panose="020B0604020202020204" pitchFamily="34" charset="0"/>
                <a:cs typeface="Arial" panose="020B0604020202020204" pitchFamily="34" charset="0"/>
              </a:rPr>
              <a:t>No </a:t>
            </a:r>
            <a:r>
              <a:rPr lang="es-CR" dirty="0" err="1">
                <a:latin typeface="Arial" panose="020B0604020202020204" pitchFamily="34" charset="0"/>
                <a:cs typeface="Arial" panose="020B0604020202020204" pitchFamily="34" charset="0"/>
              </a:rPr>
              <a:t>matter</a:t>
            </a:r>
            <a:r>
              <a:rPr lang="es-CR" dirty="0">
                <a:latin typeface="Arial" panose="020B0604020202020204" pitchFamily="34" charset="0"/>
                <a:cs typeface="Arial" panose="020B0604020202020204" pitchFamily="34" charset="0"/>
              </a:rPr>
              <a:t> </a:t>
            </a:r>
            <a:r>
              <a:rPr lang="es-CR" dirty="0" err="1">
                <a:latin typeface="Arial" panose="020B0604020202020204" pitchFamily="34" charset="0"/>
                <a:cs typeface="Arial" panose="020B0604020202020204" pitchFamily="34" charset="0"/>
              </a:rPr>
              <a:t>if</a:t>
            </a:r>
            <a:r>
              <a:rPr lang="es-CR" dirty="0">
                <a:latin typeface="Arial" panose="020B0604020202020204" pitchFamily="34" charset="0"/>
                <a:cs typeface="Arial" panose="020B0604020202020204" pitchFamily="34" charset="0"/>
              </a:rPr>
              <a:t> </a:t>
            </a:r>
            <a:r>
              <a:rPr lang="es-CR" dirty="0" err="1">
                <a:latin typeface="Arial" panose="020B0604020202020204" pitchFamily="34" charset="0"/>
                <a:cs typeface="Arial" panose="020B0604020202020204" pitchFamily="34" charset="0"/>
              </a:rPr>
              <a:t>we</a:t>
            </a:r>
            <a:r>
              <a:rPr lang="es-CR" dirty="0">
                <a:latin typeface="Arial" panose="020B0604020202020204" pitchFamily="34" charset="0"/>
                <a:cs typeface="Arial" panose="020B0604020202020204" pitchFamily="34" charset="0"/>
              </a:rPr>
              <a:t> are </a:t>
            </a:r>
            <a:r>
              <a:rPr lang="es-CR" dirty="0" err="1">
                <a:latin typeface="Arial" panose="020B0604020202020204" pitchFamily="34" charset="0"/>
                <a:cs typeface="Arial" panose="020B0604020202020204" pitchFamily="34" charset="0"/>
              </a:rPr>
              <a:t>going</a:t>
            </a:r>
            <a:r>
              <a:rPr lang="es-CR" dirty="0">
                <a:latin typeface="Arial" panose="020B0604020202020204" pitchFamily="34" charset="0"/>
                <a:cs typeface="Arial" panose="020B0604020202020204" pitchFamily="34" charset="0"/>
              </a:rPr>
              <a:t> to </a:t>
            </a:r>
            <a:r>
              <a:rPr lang="es-CR" dirty="0" err="1">
                <a:latin typeface="Arial" panose="020B0604020202020204" pitchFamily="34" charset="0"/>
                <a:cs typeface="Arial" panose="020B0604020202020204" pitchFamily="34" charset="0"/>
              </a:rPr>
              <a:t>visit</a:t>
            </a:r>
            <a:r>
              <a:rPr lang="es-CR" dirty="0">
                <a:latin typeface="Arial" panose="020B0604020202020204" pitchFamily="34" charset="0"/>
                <a:cs typeface="Arial" panose="020B0604020202020204" pitchFamily="34" charset="0"/>
              </a:rPr>
              <a:t> </a:t>
            </a:r>
            <a:r>
              <a:rPr lang="es-CR" dirty="0" err="1">
                <a:latin typeface="Arial" panose="020B0604020202020204" pitchFamily="34" charset="0"/>
                <a:cs typeface="Arial" panose="020B0604020202020204" pitchFamily="34" charset="0"/>
              </a:rPr>
              <a:t>or</a:t>
            </a:r>
            <a:r>
              <a:rPr lang="es-CR" dirty="0">
                <a:latin typeface="Arial" panose="020B0604020202020204" pitchFamily="34" charset="0"/>
                <a:cs typeface="Arial" panose="020B0604020202020204" pitchFamily="34" charset="0"/>
              </a:rPr>
              <a:t> </a:t>
            </a:r>
            <a:r>
              <a:rPr lang="es-CR" dirty="0" err="1">
                <a:latin typeface="Arial" panose="020B0604020202020204" pitchFamily="34" charset="0"/>
                <a:cs typeface="Arial" panose="020B0604020202020204" pitchFamily="34" charset="0"/>
              </a:rPr>
              <a:t>not</a:t>
            </a:r>
            <a:r>
              <a:rPr lang="es-CR" dirty="0">
                <a:latin typeface="Arial" panose="020B0604020202020204" pitchFamily="34" charset="0"/>
                <a:cs typeface="Arial" panose="020B0604020202020204" pitchFamily="34" charset="0"/>
              </a:rPr>
              <a:t> </a:t>
            </a:r>
            <a:r>
              <a:rPr lang="es-CR" dirty="0" err="1">
                <a:latin typeface="Arial" panose="020B0604020202020204" pitchFamily="34" charset="0"/>
                <a:cs typeface="Arial" panose="020B0604020202020204" pitchFamily="34" charset="0"/>
              </a:rPr>
              <a:t>an</a:t>
            </a:r>
            <a:r>
              <a:rPr lang="es-CR" dirty="0">
                <a:latin typeface="Arial" panose="020B0604020202020204" pitchFamily="34" charset="0"/>
                <a:cs typeface="Arial" panose="020B0604020202020204" pitchFamily="34" charset="0"/>
              </a:rPr>
              <a:t> English </a:t>
            </a:r>
            <a:r>
              <a:rPr lang="es-CR" dirty="0" err="1">
                <a:latin typeface="Arial" panose="020B0604020202020204" pitchFamily="34" charset="0"/>
                <a:cs typeface="Arial" panose="020B0604020202020204" pitchFamily="34" charset="0"/>
              </a:rPr>
              <a:t>speaking</a:t>
            </a:r>
            <a:r>
              <a:rPr lang="es-CR" dirty="0">
                <a:latin typeface="Arial" panose="020B0604020202020204" pitchFamily="34" charset="0"/>
                <a:cs typeface="Arial" panose="020B0604020202020204" pitchFamily="34" charset="0"/>
              </a:rPr>
              <a:t> country, </a:t>
            </a:r>
            <a:r>
              <a:rPr lang="es-CR" dirty="0" err="1">
                <a:latin typeface="Arial" panose="020B0604020202020204" pitchFamily="34" charset="0"/>
                <a:cs typeface="Arial" panose="020B0604020202020204" pitchFamily="34" charset="0"/>
              </a:rPr>
              <a:t>we</a:t>
            </a:r>
            <a:r>
              <a:rPr lang="es-CR" dirty="0">
                <a:latin typeface="Arial" panose="020B0604020202020204" pitchFamily="34" charset="0"/>
                <a:cs typeface="Arial" panose="020B0604020202020204" pitchFamily="34" charset="0"/>
              </a:rPr>
              <a:t> </a:t>
            </a:r>
            <a:r>
              <a:rPr lang="es-CR" dirty="0" err="1">
                <a:latin typeface="Arial" panose="020B0604020202020204" pitchFamily="34" charset="0"/>
                <a:cs typeface="Arial" panose="020B0604020202020204" pitchFamily="34" charset="0"/>
              </a:rPr>
              <a:t>need</a:t>
            </a:r>
            <a:r>
              <a:rPr lang="es-CR" dirty="0">
                <a:latin typeface="Arial" panose="020B0604020202020204" pitchFamily="34" charset="0"/>
                <a:cs typeface="Arial" panose="020B0604020202020204" pitchFamily="34" charset="0"/>
              </a:rPr>
              <a:t> to </a:t>
            </a:r>
            <a:r>
              <a:rPr lang="es-CR" dirty="0" err="1">
                <a:latin typeface="Arial" panose="020B0604020202020204" pitchFamily="34" charset="0"/>
                <a:cs typeface="Arial" panose="020B0604020202020204" pitchFamily="34" charset="0"/>
              </a:rPr>
              <a:t>investigate</a:t>
            </a:r>
            <a:r>
              <a:rPr lang="es-CR" dirty="0">
                <a:latin typeface="Arial" panose="020B0604020202020204" pitchFamily="34" charset="0"/>
                <a:cs typeface="Arial" panose="020B0604020202020204" pitchFamily="34" charset="0"/>
              </a:rPr>
              <a:t> </a:t>
            </a:r>
            <a:r>
              <a:rPr lang="es-CR" dirty="0" err="1">
                <a:latin typeface="Arial" panose="020B0604020202020204" pitchFamily="34" charset="0"/>
                <a:cs typeface="Arial" panose="020B0604020202020204" pitchFamily="34" charset="0"/>
              </a:rPr>
              <a:t>about</a:t>
            </a:r>
            <a:r>
              <a:rPr lang="es-CR" dirty="0">
                <a:latin typeface="Arial" panose="020B0604020202020204" pitchFamily="34" charset="0"/>
                <a:cs typeface="Arial" panose="020B0604020202020204" pitchFamily="34" charset="0"/>
              </a:rPr>
              <a:t> culture </a:t>
            </a:r>
            <a:r>
              <a:rPr lang="es-CR" dirty="0" err="1">
                <a:latin typeface="Arial" panose="020B0604020202020204" pitchFamily="34" charset="0"/>
                <a:cs typeface="Arial" panose="020B0604020202020204" pitchFamily="34" charset="0"/>
              </a:rPr>
              <a:t>before</a:t>
            </a:r>
            <a:r>
              <a:rPr lang="es-CR" dirty="0">
                <a:latin typeface="Arial" panose="020B0604020202020204" pitchFamily="34" charset="0"/>
                <a:cs typeface="Arial" panose="020B0604020202020204" pitchFamily="34" charset="0"/>
              </a:rPr>
              <a:t> </a:t>
            </a:r>
            <a:r>
              <a:rPr lang="es-CR" dirty="0" err="1">
                <a:latin typeface="Arial" panose="020B0604020202020204" pitchFamily="34" charset="0"/>
                <a:cs typeface="Arial" panose="020B0604020202020204" pitchFamily="34" charset="0"/>
              </a:rPr>
              <a:t>visiting</a:t>
            </a:r>
            <a:r>
              <a:rPr lang="es-CR" dirty="0">
                <a:latin typeface="Arial" panose="020B0604020202020204" pitchFamily="34" charset="0"/>
                <a:cs typeface="Arial" panose="020B0604020202020204" pitchFamily="34" charset="0"/>
              </a:rPr>
              <a:t> </a:t>
            </a:r>
            <a:r>
              <a:rPr lang="es-CR" dirty="0" err="1">
                <a:latin typeface="Arial" panose="020B0604020202020204" pitchFamily="34" charset="0"/>
                <a:cs typeface="Arial" panose="020B0604020202020204" pitchFamily="34" charset="0"/>
              </a:rPr>
              <a:t>the</a:t>
            </a:r>
            <a:r>
              <a:rPr lang="es-CR" dirty="0">
                <a:latin typeface="Arial" panose="020B0604020202020204" pitchFamily="34" charset="0"/>
                <a:cs typeface="Arial" panose="020B0604020202020204" pitchFamily="34" charset="0"/>
              </a:rPr>
              <a:t> </a:t>
            </a:r>
            <a:r>
              <a:rPr lang="es-CR" dirty="0" err="1">
                <a:latin typeface="Arial" panose="020B0604020202020204" pitchFamily="34" charset="0"/>
                <a:cs typeface="Arial" panose="020B0604020202020204" pitchFamily="34" charset="0"/>
              </a:rPr>
              <a:t>foreign</a:t>
            </a:r>
            <a:r>
              <a:rPr lang="es-CR" dirty="0">
                <a:latin typeface="Arial" panose="020B0604020202020204" pitchFamily="34" charset="0"/>
                <a:cs typeface="Arial" panose="020B0604020202020204" pitchFamily="34" charset="0"/>
              </a:rPr>
              <a:t> country (</a:t>
            </a:r>
            <a:r>
              <a:rPr lang="es-CR" dirty="0" err="1">
                <a:latin typeface="Arial" panose="020B0604020202020204" pitchFamily="34" charset="0"/>
                <a:cs typeface="Arial" panose="020B0604020202020204" pitchFamily="34" charset="0"/>
              </a:rPr>
              <a:t>also</a:t>
            </a:r>
            <a:r>
              <a:rPr lang="es-CR" dirty="0">
                <a:latin typeface="Arial" panose="020B0604020202020204" pitchFamily="34" charset="0"/>
                <a:cs typeface="Arial" panose="020B0604020202020204" pitchFamily="34" charset="0"/>
              </a:rPr>
              <a:t> </a:t>
            </a:r>
            <a:r>
              <a:rPr lang="es-CR" dirty="0" err="1">
                <a:latin typeface="Arial" panose="020B0604020202020204" pitchFamily="34" charset="0"/>
                <a:cs typeface="Arial" panose="020B0604020202020204" pitchFamily="34" charset="0"/>
              </a:rPr>
              <a:t>here</a:t>
            </a:r>
            <a:r>
              <a:rPr lang="es-CR" dirty="0">
                <a:latin typeface="Arial" panose="020B0604020202020204" pitchFamily="34" charset="0"/>
                <a:cs typeface="Arial" panose="020B0604020202020204" pitchFamily="34" charset="0"/>
              </a:rPr>
              <a:t> in Costa Rica)</a:t>
            </a:r>
          </a:p>
          <a:p>
            <a:pPr marL="457200" indent="-457200" algn="just">
              <a:buFont typeface="Arial" panose="020B0604020202020204" pitchFamily="34" charset="0"/>
              <a:buChar char="•"/>
            </a:pPr>
            <a:endParaRPr lang="es-CR" dirty="0">
              <a:latin typeface="Arial" panose="020B0604020202020204" pitchFamily="34" charset="0"/>
              <a:cs typeface="Arial" panose="020B0604020202020204" pitchFamily="34" charset="0"/>
            </a:endParaRPr>
          </a:p>
          <a:p>
            <a:pPr marL="0" indent="0" algn="just">
              <a:buNone/>
            </a:pPr>
            <a:r>
              <a:rPr lang="en-US" dirty="0">
                <a:latin typeface="Arial" panose="020B0604020202020204" pitchFamily="34" charset="0"/>
                <a:cs typeface="Arial" panose="020B0604020202020204" pitchFamily="34" charset="0"/>
              </a:rPr>
              <a:t>The "big-C" Culture is already taught since primary school; it is the "little-c" one that needs to be emphasized, especially in the classroom. </a:t>
            </a:r>
          </a:p>
          <a:p>
            <a:pPr marL="457200" indent="-457200" algn="just">
              <a:buFont typeface="Arial" panose="020B0604020202020204" pitchFamily="34" charset="0"/>
              <a:buChar char="•"/>
            </a:pPr>
            <a:endParaRPr lang="en-US" dirty="0">
              <a:latin typeface="Arial" panose="020B0604020202020204" pitchFamily="34" charset="0"/>
              <a:cs typeface="Arial" panose="020B0604020202020204" pitchFamily="34" charset="0"/>
            </a:endParaRPr>
          </a:p>
          <a:p>
            <a:pPr marL="0" indent="0" algn="just">
              <a:buNone/>
            </a:pPr>
            <a:endParaRPr lang="es-CR"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676982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pic>
        <p:nvPicPr>
          <p:cNvPr id="1026" name="Picture 2" descr="Atención: Cambiar el formulario de revisión afectará todas las respuestas que los revisores han realizado usando este formulario. ¿Está seguro que desea continua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92" y="-1"/>
            <a:ext cx="9153692" cy="1515979"/>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contenido 2">
            <a:extLst>
              <a:ext uri="{FF2B5EF4-FFF2-40B4-BE49-F238E27FC236}">
                <a16:creationId xmlns:a16="http://schemas.microsoft.com/office/drawing/2014/main" id="{9DBE3B25-93D3-284A-93E4-2FC1DB2E3340}"/>
              </a:ext>
            </a:extLst>
          </p:cNvPr>
          <p:cNvSpPr txBox="1">
            <a:spLocks/>
          </p:cNvSpPr>
          <p:nvPr/>
        </p:nvSpPr>
        <p:spPr>
          <a:xfrm>
            <a:off x="452354" y="1295400"/>
            <a:ext cx="8229600" cy="4265277"/>
          </a:xfrm>
          <a:prstGeom prst="rect">
            <a:avLst/>
          </a:prstGeom>
        </p:spPr>
        <p:txBody>
          <a:bodyPr vert="horz" lIns="91440" tIns="45720" rIns="91440" bIns="45720" rtlCol="0">
            <a:normAutofit fontScale="40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r>
              <a:rPr lang="es-ES" sz="4500" b="1" dirty="0">
                <a:latin typeface="Arial Black" panose="020B0A04020102020204" pitchFamily="34" charset="0"/>
              </a:rPr>
              <a:t>Percepción del estudiantado</a:t>
            </a:r>
          </a:p>
          <a:p>
            <a:pPr marL="0" indent="0" algn="just">
              <a:buNone/>
            </a:pPr>
            <a:endParaRPr lang="es-ES" b="1" dirty="0">
              <a:latin typeface="Arial Black" panose="020B0A04020102020204" pitchFamily="34" charset="0"/>
            </a:endParaRPr>
          </a:p>
          <a:p>
            <a:pPr marL="0" indent="0" algn="just">
              <a:buNone/>
            </a:pPr>
            <a:endParaRPr lang="en-US" sz="4000" dirty="0">
              <a:latin typeface="Calibri" panose="020F0502020204030204" pitchFamily="34" charset="0"/>
              <a:ea typeface="Calibri" panose="020F0502020204030204" pitchFamily="34" charset="0"/>
              <a:cs typeface="Times New Roman" panose="02020603050405020304" pitchFamily="18" charset="0"/>
            </a:endParaRPr>
          </a:p>
          <a:p>
            <a:pPr marL="457200" indent="-457200" algn="just">
              <a:buFont typeface="Arial" panose="020B0604020202020204" pitchFamily="34" charset="0"/>
              <a:buChar char="•"/>
            </a:pPr>
            <a:r>
              <a:rPr lang="en-US" sz="4500" dirty="0">
                <a:latin typeface="Arial" panose="020B0604020202020204" pitchFamily="34" charset="0"/>
                <a:cs typeface="Arial" panose="020B0604020202020204" pitchFamily="34" charset="0"/>
              </a:rPr>
              <a:t>Intercultural communicative competence includes understanding how gestures and the distance between speakers vary from culture to culture.</a:t>
            </a:r>
          </a:p>
          <a:p>
            <a:pPr algn="just"/>
            <a:endParaRPr lang="en-US" sz="4500" dirty="0">
              <a:latin typeface="Arial" panose="020B0604020202020204" pitchFamily="34" charset="0"/>
              <a:cs typeface="Arial" panose="020B0604020202020204" pitchFamily="34" charset="0"/>
            </a:endParaRPr>
          </a:p>
          <a:p>
            <a:pPr marL="457200" indent="-457200" algn="just">
              <a:buFont typeface="Arial" panose="020B0604020202020204" pitchFamily="34" charset="0"/>
              <a:buChar char="•"/>
            </a:pPr>
            <a:r>
              <a:rPr lang="en-US" sz="4500" dirty="0">
                <a:latin typeface="Arial" panose="020B0604020202020204" pitchFamily="34" charset="0"/>
                <a:cs typeface="Arial" panose="020B0604020202020204" pitchFamily="34" charset="0"/>
              </a:rPr>
              <a:t>Successful intercultural communication is effective, frequent, and simple while also respecting the cultural viewpoints of all participants.</a:t>
            </a:r>
          </a:p>
          <a:p>
            <a:pPr algn="just"/>
            <a:endParaRPr lang="en-US" sz="4500" b="1" dirty="0">
              <a:latin typeface="Arial" panose="020B0604020202020204" pitchFamily="34" charset="0"/>
              <a:cs typeface="Arial" panose="020B0604020202020204" pitchFamily="34" charset="0"/>
            </a:endParaRPr>
          </a:p>
          <a:p>
            <a:pPr marL="457200" indent="-457200" algn="just">
              <a:buFont typeface="Arial" panose="020B0604020202020204" pitchFamily="34" charset="0"/>
              <a:buChar char="•"/>
            </a:pPr>
            <a:r>
              <a:rPr lang="en-US" sz="4500" dirty="0">
                <a:latin typeface="Arial" panose="020B0604020202020204" pitchFamily="34" charset="0"/>
                <a:cs typeface="Arial" panose="020B0604020202020204" pitchFamily="34" charset="0"/>
              </a:rPr>
              <a:t>During the interactions we learned new behaviors, values, and social skills in line with a human rights approach and through democratic participation.  Also, we learned the difference between culture, stereotype, prejudice and discrimination.</a:t>
            </a:r>
          </a:p>
          <a:p>
            <a:pPr algn="just"/>
            <a:endParaRPr lang="en-US" sz="4500" dirty="0">
              <a:latin typeface="Arial" panose="020B0604020202020204" pitchFamily="34" charset="0"/>
              <a:cs typeface="Arial" panose="020B0604020202020204" pitchFamily="34" charset="0"/>
            </a:endParaRPr>
          </a:p>
          <a:p>
            <a:pPr marL="457200" indent="-457200" algn="just">
              <a:buFont typeface="Arial" panose="020B0604020202020204" pitchFamily="34" charset="0"/>
              <a:buChar char="•"/>
            </a:pPr>
            <a:r>
              <a:rPr lang="en-US" sz="4500" dirty="0">
                <a:latin typeface="Arial" panose="020B0604020202020204" pitchFamily="34" charset="0"/>
                <a:cs typeface="Arial" panose="020B0604020202020204" pitchFamily="34" charset="0"/>
              </a:rPr>
              <a:t>ICC refers to the ability to understand cultures, including your own, and use this understanding to communicate with people from other cultures successfully.</a:t>
            </a:r>
          </a:p>
          <a:p>
            <a:pPr marL="0" indent="0" algn="just">
              <a:buNone/>
            </a:pPr>
            <a:endParaRPr lang="es-CR" dirty="0"/>
          </a:p>
        </p:txBody>
      </p:sp>
    </p:spTree>
    <p:extLst>
      <p:ext uri="{BB962C8B-B14F-4D97-AF65-F5344CB8AC3E}">
        <p14:creationId xmlns:p14="http://schemas.microsoft.com/office/powerpoint/2010/main" val="21657916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pic>
        <p:nvPicPr>
          <p:cNvPr id="1026" name="Picture 2" descr="Atención: Cambiar el formulario de revisión afectará todas las respuestas que los revisores han realizado usando este formulario. ¿Está seguro que desea continua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92" y="-1"/>
            <a:ext cx="9153692" cy="1515979"/>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contenido 2">
            <a:extLst>
              <a:ext uri="{FF2B5EF4-FFF2-40B4-BE49-F238E27FC236}">
                <a16:creationId xmlns:a16="http://schemas.microsoft.com/office/drawing/2014/main" id="{9DBE3B25-93D3-284A-93E4-2FC1DB2E3340}"/>
              </a:ext>
            </a:extLst>
          </p:cNvPr>
          <p:cNvSpPr txBox="1">
            <a:spLocks/>
          </p:cNvSpPr>
          <p:nvPr/>
        </p:nvSpPr>
        <p:spPr>
          <a:xfrm>
            <a:off x="452354" y="1295400"/>
            <a:ext cx="8229600" cy="4265277"/>
          </a:xfrm>
          <a:prstGeom prst="rect">
            <a:avLst/>
          </a:prstGeom>
        </p:spPr>
        <p:txBody>
          <a:bodyPr vert="horz" lIns="91440" tIns="45720" rIns="91440" bIns="45720" rtlCol="0">
            <a:normAutofit fontScale="85000"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r>
              <a:rPr lang="es-ES" b="1" dirty="0">
                <a:latin typeface="Arial Black" panose="020B0A04020102020204" pitchFamily="34" charset="0"/>
              </a:rPr>
              <a:t>Conclusiones</a:t>
            </a:r>
          </a:p>
          <a:p>
            <a:pPr marL="0" indent="0" algn="just">
              <a:buNone/>
            </a:pPr>
            <a:r>
              <a:rPr lang="es-ES" dirty="0"/>
              <a:t> </a:t>
            </a:r>
            <a:br>
              <a:rPr lang="es-ES" dirty="0"/>
            </a:br>
            <a:r>
              <a:rPr lang="es-ES" dirty="0">
                <a:latin typeface="Arial" panose="020B0604020202020204" pitchFamily="34" charset="0"/>
                <a:cs typeface="Arial" panose="020B0604020202020204" pitchFamily="34" charset="0"/>
              </a:rPr>
              <a:t>La cultura y la comunicación son inseparables porque la cultura no solo dicta quién habla con quién, sobre qué y cómo procede la comunicación, sino que también ayuda a determinar cómo las personas codifican los mensajes, los significados que tienen para los mensajes y las condiciones y circunstancias bajo las cuales varios mensajes puede o no ser enviados, notados o interpretados ... La cultura ... es la base de la comunicación</a:t>
            </a:r>
            <a:r>
              <a:rPr lang="es-ES" dirty="0"/>
              <a:t>.</a:t>
            </a:r>
            <a:endParaRPr lang="es-CR" dirty="0"/>
          </a:p>
        </p:txBody>
      </p:sp>
    </p:spTree>
    <p:extLst>
      <p:ext uri="{BB962C8B-B14F-4D97-AF65-F5344CB8AC3E}">
        <p14:creationId xmlns:p14="http://schemas.microsoft.com/office/powerpoint/2010/main" val="8558148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pic>
        <p:nvPicPr>
          <p:cNvPr id="1026" name="Picture 2" descr="Atención: Cambiar el formulario de revisión afectará todas las respuestas que los revisores han realizado usando este formulario. ¿Está seguro que desea continua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92" y="-1"/>
            <a:ext cx="9153692" cy="1515979"/>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contenido 2">
            <a:extLst>
              <a:ext uri="{FF2B5EF4-FFF2-40B4-BE49-F238E27FC236}">
                <a16:creationId xmlns:a16="http://schemas.microsoft.com/office/drawing/2014/main" id="{9DBE3B25-93D3-284A-93E4-2FC1DB2E3340}"/>
              </a:ext>
            </a:extLst>
          </p:cNvPr>
          <p:cNvSpPr txBox="1">
            <a:spLocks/>
          </p:cNvSpPr>
          <p:nvPr/>
        </p:nvSpPr>
        <p:spPr>
          <a:xfrm>
            <a:off x="452354" y="1295400"/>
            <a:ext cx="8229600" cy="4265277"/>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r>
              <a:rPr lang="es-ES" b="1" dirty="0"/>
              <a:t>Conclusiones</a:t>
            </a:r>
          </a:p>
          <a:p>
            <a:pPr marL="0" indent="0" algn="just">
              <a:buNone/>
            </a:pPr>
            <a:r>
              <a:rPr lang="es-ES" dirty="0"/>
              <a:t>Los cursos de inglés forman un entorno ideal para el desarrollo de la competencia y la conciencia interculturales, ya que el proceso de aprendizaje puede facilitarse mediante el uso de material y actividades auténticas que simulen situaciones de la vida real y específicas del contexto.</a:t>
            </a:r>
            <a:endParaRPr lang="es-ES" b="1" dirty="0"/>
          </a:p>
        </p:txBody>
      </p:sp>
    </p:spTree>
    <p:extLst>
      <p:ext uri="{BB962C8B-B14F-4D97-AF65-F5344CB8AC3E}">
        <p14:creationId xmlns:p14="http://schemas.microsoft.com/office/powerpoint/2010/main" val="29362083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pic>
        <p:nvPicPr>
          <p:cNvPr id="1026" name="Picture 2" descr="Atención: Cambiar el formulario de revisión afectará todas las respuestas que los revisores han realizado usando este formulario. ¿Está seguro que desea continua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92" y="-1"/>
            <a:ext cx="9153692" cy="1515979"/>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contenido 2">
            <a:extLst>
              <a:ext uri="{FF2B5EF4-FFF2-40B4-BE49-F238E27FC236}">
                <a16:creationId xmlns:a16="http://schemas.microsoft.com/office/drawing/2014/main" id="{9DBE3B25-93D3-284A-93E4-2FC1DB2E3340}"/>
              </a:ext>
            </a:extLst>
          </p:cNvPr>
          <p:cNvSpPr txBox="1">
            <a:spLocks/>
          </p:cNvSpPr>
          <p:nvPr/>
        </p:nvSpPr>
        <p:spPr>
          <a:xfrm>
            <a:off x="452354" y="1295400"/>
            <a:ext cx="8229600" cy="4265277"/>
          </a:xfrm>
          <a:prstGeom prst="rect">
            <a:avLst/>
          </a:prstGeom>
        </p:spPr>
        <p:txBody>
          <a:bodyPr vert="horz" lIns="91440" tIns="45720" rIns="91440" bIns="45720" rtlCol="0">
            <a:normAutofit fontScale="70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r>
              <a:rPr lang="es-ES" sz="4000" b="1" dirty="0">
                <a:latin typeface="Arial" panose="020B0604020202020204" pitchFamily="34" charset="0"/>
                <a:cs typeface="Arial" panose="020B0604020202020204" pitchFamily="34" charset="0"/>
              </a:rPr>
              <a:t>Conclusiones</a:t>
            </a:r>
          </a:p>
          <a:p>
            <a:pPr marL="0" indent="0" algn="just">
              <a:buNone/>
            </a:pPr>
            <a:endParaRPr lang="es-ES" b="1" dirty="0">
              <a:latin typeface="Arial" panose="020B0604020202020204" pitchFamily="34" charset="0"/>
              <a:cs typeface="Arial" panose="020B0604020202020204" pitchFamily="34" charset="0"/>
            </a:endParaRPr>
          </a:p>
          <a:p>
            <a:pPr marL="0" indent="0" algn="just">
              <a:buNone/>
            </a:pPr>
            <a:r>
              <a:rPr lang="es-ES" dirty="0">
                <a:latin typeface="Arial" panose="020B0604020202020204" pitchFamily="34" charset="0"/>
                <a:cs typeface="Arial" panose="020B0604020202020204" pitchFamily="34" charset="0"/>
              </a:rPr>
              <a:t>Puede identificar otros "padres" y muchos antecedentes para el estudio de la conciencia cultural o la competencia cultural. </a:t>
            </a:r>
          </a:p>
          <a:p>
            <a:pPr marL="0" indent="0" algn="just">
              <a:buNone/>
            </a:pPr>
            <a:endParaRPr lang="es-ES" dirty="0">
              <a:latin typeface="Arial" panose="020B0604020202020204" pitchFamily="34" charset="0"/>
              <a:cs typeface="Arial" panose="020B0604020202020204" pitchFamily="34" charset="0"/>
            </a:endParaRPr>
          </a:p>
          <a:p>
            <a:pPr marL="0" indent="0" algn="just">
              <a:buNone/>
            </a:pPr>
            <a:r>
              <a:rPr lang="es-ES" dirty="0">
                <a:latin typeface="Arial" panose="020B0604020202020204" pitchFamily="34" charset="0"/>
                <a:cs typeface="Arial" panose="020B0604020202020204" pitchFamily="34" charset="0"/>
              </a:rPr>
              <a:t>Al enseñar inglés,  el profesorado debe tener en cuenta las consideraciones socioculturales porque los principios enfatizan la importancia de valorar y respetar la singularidad de cada cultura existente a nivel local, nacional y global. Incluye las nociones de diversidad, interdependencia e interconexión entre otras. Implica analizar la complejidad de los tiempos, las sociedades, las comunidades y las familias, donde coexisten diferentes dinámicas y valores culturales.</a:t>
            </a:r>
          </a:p>
          <a:p>
            <a:pPr marL="0" indent="0" algn="just">
              <a:buNone/>
            </a:pPr>
            <a:endParaRPr lang="es-ES" b="1" dirty="0"/>
          </a:p>
        </p:txBody>
      </p:sp>
    </p:spTree>
    <p:extLst>
      <p:ext uri="{BB962C8B-B14F-4D97-AF65-F5344CB8AC3E}">
        <p14:creationId xmlns:p14="http://schemas.microsoft.com/office/powerpoint/2010/main" val="28103480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pic>
        <p:nvPicPr>
          <p:cNvPr id="1026" name="Picture 2" descr="Atención: Cambiar el formulario de revisión afectará todas las respuestas que los revisores han realizado usando este formulario. ¿Está seguro que desea continua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92" y="-1"/>
            <a:ext cx="9153692" cy="1515979"/>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contenido 2">
            <a:extLst>
              <a:ext uri="{FF2B5EF4-FFF2-40B4-BE49-F238E27FC236}">
                <a16:creationId xmlns:a16="http://schemas.microsoft.com/office/drawing/2014/main" id="{9DBE3B25-93D3-284A-93E4-2FC1DB2E3340}"/>
              </a:ext>
            </a:extLst>
          </p:cNvPr>
          <p:cNvSpPr txBox="1">
            <a:spLocks/>
          </p:cNvSpPr>
          <p:nvPr/>
        </p:nvSpPr>
        <p:spPr>
          <a:xfrm>
            <a:off x="452354" y="1295400"/>
            <a:ext cx="8229600" cy="4265277"/>
          </a:xfrm>
          <a:prstGeom prst="rect">
            <a:avLst/>
          </a:prstGeom>
        </p:spPr>
        <p:txBody>
          <a:bodyPr vert="horz" lIns="91440" tIns="45720" rIns="91440" bIns="45720" rtlCol="0">
            <a:normAutofit fontScale="92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r>
              <a:rPr lang="es-ES" sz="3000" b="1" dirty="0">
                <a:latin typeface="Arial" panose="020B0604020202020204" pitchFamily="34" charset="0"/>
                <a:cs typeface="Arial" panose="020B0604020202020204" pitchFamily="34" charset="0"/>
              </a:rPr>
              <a:t>Conclusiones</a:t>
            </a:r>
          </a:p>
          <a:p>
            <a:pPr marL="0" indent="0" algn="just">
              <a:buNone/>
            </a:pPr>
            <a:endParaRPr lang="es-ES" sz="2800" b="1" dirty="0">
              <a:latin typeface="Arial" panose="020B0604020202020204" pitchFamily="34" charset="0"/>
              <a:cs typeface="Arial" panose="020B0604020202020204" pitchFamily="34" charset="0"/>
            </a:endParaRPr>
          </a:p>
          <a:p>
            <a:pPr marL="0" indent="0" algn="just">
              <a:buNone/>
            </a:pPr>
            <a:r>
              <a:rPr lang="es-ES" dirty="0">
                <a:latin typeface="Arial" panose="020B0604020202020204" pitchFamily="34" charset="0"/>
                <a:cs typeface="Arial" panose="020B0604020202020204" pitchFamily="34" charset="0"/>
              </a:rPr>
              <a:t>Este estudio lleva a implicaciones importantes con respecto a la metodología de enseñanza, el contenido y la selección de las actividades en los cursos de ESP. En lo que respecta al diseño de actividades, las actividades integradas, que combinan la práctica de diversas habilidades lingüísticas, pueden ser realmente útiles</a:t>
            </a:r>
            <a:endParaRPr lang="es-ES"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960229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pic>
        <p:nvPicPr>
          <p:cNvPr id="1026" name="Picture 2" descr="Atención: Cambiar el formulario de revisión afectará todas las respuestas que los revisores han realizado usando este formulario. ¿Está seguro que desea continua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92" y="-1"/>
            <a:ext cx="9153692" cy="1515979"/>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contenido 2">
            <a:extLst>
              <a:ext uri="{FF2B5EF4-FFF2-40B4-BE49-F238E27FC236}">
                <a16:creationId xmlns:a16="http://schemas.microsoft.com/office/drawing/2014/main" id="{9DBE3B25-93D3-284A-93E4-2FC1DB2E3340}"/>
              </a:ext>
            </a:extLst>
          </p:cNvPr>
          <p:cNvSpPr txBox="1">
            <a:spLocks/>
          </p:cNvSpPr>
          <p:nvPr/>
        </p:nvSpPr>
        <p:spPr>
          <a:xfrm>
            <a:off x="452354" y="1295400"/>
            <a:ext cx="8229600" cy="4265277"/>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endParaRPr lang="es-ES" sz="2800" b="1" dirty="0">
              <a:latin typeface="Arial" panose="020B0604020202020204" pitchFamily="34" charset="0"/>
              <a:cs typeface="Arial" panose="020B0604020202020204" pitchFamily="34" charset="0"/>
            </a:endParaRPr>
          </a:p>
        </p:txBody>
      </p:sp>
      <p:pic>
        <p:nvPicPr>
          <p:cNvPr id="4" name="Imagen 5">
            <a:extLst>
              <a:ext uri="{FF2B5EF4-FFF2-40B4-BE49-F238E27FC236}">
                <a16:creationId xmlns:a16="http://schemas.microsoft.com/office/drawing/2014/main" id="{411DE2B9-FCBA-46E0-B762-BB459575BCB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34915" y="2811780"/>
            <a:ext cx="3429000" cy="3429000"/>
          </a:xfrm>
          <a:prstGeom prst="rect">
            <a:avLst/>
          </a:prstGeom>
        </p:spPr>
      </p:pic>
      <p:sp>
        <p:nvSpPr>
          <p:cNvPr id="2" name="1 CuadroTexto"/>
          <p:cNvSpPr txBox="1"/>
          <p:nvPr/>
        </p:nvSpPr>
        <p:spPr>
          <a:xfrm>
            <a:off x="5029200" y="3238500"/>
            <a:ext cx="2990850" cy="1261884"/>
          </a:xfrm>
          <a:prstGeom prst="rect">
            <a:avLst/>
          </a:prstGeom>
          <a:noFill/>
        </p:spPr>
        <p:txBody>
          <a:bodyPr wrap="square" rtlCol="0">
            <a:spAutoFit/>
          </a:bodyPr>
          <a:lstStyle/>
          <a:p>
            <a:r>
              <a:rPr lang="es-ES" dirty="0">
                <a:latin typeface="Arial Black" panose="020B0A04020102020204" pitchFamily="34" charset="0"/>
              </a:rPr>
              <a:t>“El foráneo cuestiona lo que no conoce”</a:t>
            </a:r>
          </a:p>
          <a:p>
            <a:pPr algn="r"/>
            <a:endParaRPr lang="es-ES" sz="2000" dirty="0"/>
          </a:p>
          <a:p>
            <a:pPr algn="r"/>
            <a:r>
              <a:rPr lang="es-ES" sz="2000" dirty="0"/>
              <a:t>Proverbio africano</a:t>
            </a:r>
          </a:p>
        </p:txBody>
      </p:sp>
    </p:spTree>
    <p:extLst>
      <p:ext uri="{BB962C8B-B14F-4D97-AF65-F5344CB8AC3E}">
        <p14:creationId xmlns:p14="http://schemas.microsoft.com/office/powerpoint/2010/main" val="36275632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pic>
        <p:nvPicPr>
          <p:cNvPr id="1026" name="Picture 2" descr="Atención: Cambiar el formulario de revisión afectará todas las respuestas que los revisores han realizado usando este formulario. ¿Está seguro que desea continua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92" y="-1"/>
            <a:ext cx="9153692" cy="1515979"/>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2" descr="Resultado de imagen de universidad nacional costa rica foto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4" name="AutoShape 4" descr="Resultado de imagen de universidad nacional costa rica fotos"/>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5" name="AutoShape 6" descr="Resultado de imagen de universidad nacional costa rica fotos"/>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pic>
        <p:nvPicPr>
          <p:cNvPr id="5128" name="Picture 8" descr="Resultado de imagen de universidad nacional costa rica foto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92" y="7936"/>
            <a:ext cx="9153691" cy="68500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0494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pic>
        <p:nvPicPr>
          <p:cNvPr id="1026" name="Picture 2" descr="Atención: Cambiar el formulario de revisión afectará todas las respuestas que los revisores han realizado usando este formulario. ¿Está seguro que desea continua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92" y="-1"/>
            <a:ext cx="9153692" cy="1515979"/>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6" descr="historia.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9144000" cy="6857999"/>
          </a:xfrm>
          <a:prstGeom prst="rect">
            <a:avLst/>
          </a:prstGeom>
        </p:spPr>
      </p:pic>
    </p:spTree>
    <p:extLst>
      <p:ext uri="{BB962C8B-B14F-4D97-AF65-F5344CB8AC3E}">
        <p14:creationId xmlns:p14="http://schemas.microsoft.com/office/powerpoint/2010/main" val="34093691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pic>
        <p:nvPicPr>
          <p:cNvPr id="1026" name="Picture 2" descr="Atención: Cambiar el formulario de revisión afectará todas las respuestas que los revisores han realizado usando este formulario. ¿Está seguro que desea continua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92" y="-1"/>
            <a:ext cx="9153692" cy="1515979"/>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contenido 2">
            <a:extLst>
              <a:ext uri="{FF2B5EF4-FFF2-40B4-BE49-F238E27FC236}">
                <a16:creationId xmlns:a16="http://schemas.microsoft.com/office/drawing/2014/main" id="{663E76F2-9E47-4049-B2E9-ECBEFB9B724B}"/>
              </a:ext>
            </a:extLst>
          </p:cNvPr>
          <p:cNvSpPr txBox="1">
            <a:spLocks/>
          </p:cNvSpPr>
          <p:nvPr/>
        </p:nvSpPr>
        <p:spPr>
          <a:xfrm>
            <a:off x="609600" y="1326931"/>
            <a:ext cx="8229600" cy="4525963"/>
          </a:xfrm>
          <a:prstGeom prst="rect">
            <a:avLst/>
          </a:prstGeom>
        </p:spPr>
        <p:txBody>
          <a:bodyPr vert="horz" lIns="91440" tIns="45720" rIns="91440" bIns="45720" rtlCol="0">
            <a:normAutofit fontScale="62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s-ES_tradnl" b="1" dirty="0"/>
              <a:t>Nombre de la Carrera:</a:t>
            </a:r>
            <a:endParaRPr lang="es-CR" b="1" dirty="0"/>
          </a:p>
          <a:p>
            <a:r>
              <a:rPr lang="es-CR" dirty="0"/>
              <a:t>Bachillerato en Educación Comercial con énfasis en Docencia con salida lateral al Diplomado en Educación Comercial y Licenciatura en Educación Comercial (CBLEC), </a:t>
            </a:r>
            <a:r>
              <a:rPr lang="es-ES" dirty="0"/>
              <a:t>campus Omar Dengo.</a:t>
            </a:r>
            <a:endParaRPr lang="es-CR" dirty="0"/>
          </a:p>
          <a:p>
            <a:r>
              <a:rPr lang="es-ES_tradnl" b="1" dirty="0"/>
              <a:t>Fecha de inicio de la carrera: </a:t>
            </a:r>
            <a:r>
              <a:rPr lang="es-ES" dirty="0"/>
              <a:t>26 de junio de 1980</a:t>
            </a:r>
            <a:endParaRPr lang="es-CR" dirty="0"/>
          </a:p>
          <a:p>
            <a:r>
              <a:rPr lang="es-ES_tradnl" b="1" dirty="0"/>
              <a:t>. Referentes históricos </a:t>
            </a:r>
            <a:endParaRPr lang="es-CR" b="1" dirty="0"/>
          </a:p>
          <a:p>
            <a:r>
              <a:rPr lang="es-ES_tradnl" dirty="0"/>
              <a:t>CBLEC ha sufrido transformaciones en su oferta de estudio, ya que inició con un plan de estudios en Bachillerato en Secretariado Profesional con énfasis en Educación a partir del año 1982, para un total de 36 años de funcionamiento efectivos.  En el año 1982 se da la primera graduación de estudiantes.</a:t>
            </a:r>
          </a:p>
          <a:p>
            <a:r>
              <a:rPr lang="es-ES_tradnl" dirty="0"/>
              <a:t> A partir de esa fecha, se cuenta con 36 cohortes de graduados, para un total de 801 estudiantes con títulos distribuidos en diplomado, bachillerato y licenciatura, para ejercer la profesión de Secretariado Profesional con énfasis en Educación y Educación Comercial.</a:t>
            </a:r>
            <a:endParaRPr lang="es-CR" dirty="0"/>
          </a:p>
        </p:txBody>
      </p:sp>
      <p:sp>
        <p:nvSpPr>
          <p:cNvPr id="2" name="AutoShape 2" descr="Resultado de imagen de acreditada sinae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02221" y="5417371"/>
            <a:ext cx="1229710" cy="10759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152772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pic>
        <p:nvPicPr>
          <p:cNvPr id="1026" name="Picture 2" descr="Atención: Cambiar el formulario de revisión afectará todas las respuestas que los revisores han realizado usando este formulario. ¿Está seguro que desea continua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92" y="-1"/>
            <a:ext cx="9153692" cy="1515979"/>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contenido 2">
            <a:extLst>
              <a:ext uri="{FF2B5EF4-FFF2-40B4-BE49-F238E27FC236}">
                <a16:creationId xmlns:a16="http://schemas.microsoft.com/office/drawing/2014/main" id="{9DBE3B25-93D3-284A-93E4-2FC1DB2E3340}"/>
              </a:ext>
            </a:extLst>
          </p:cNvPr>
          <p:cNvSpPr txBox="1">
            <a:spLocks/>
          </p:cNvSpPr>
          <p:nvPr/>
        </p:nvSpPr>
        <p:spPr>
          <a:xfrm>
            <a:off x="452354" y="1515978"/>
            <a:ext cx="8229600" cy="4525963"/>
          </a:xfrm>
          <a:prstGeom prst="rect">
            <a:avLst/>
          </a:prstGeom>
        </p:spPr>
        <p:txBody>
          <a:bodyPr vert="horz" lIns="91440" tIns="45720" rIns="91440" bIns="45720" rtlCol="0">
            <a:normAutofit fontScale="70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s-CR" b="1" dirty="0"/>
              <a:t>Nombre de la carrera</a:t>
            </a:r>
          </a:p>
          <a:p>
            <a:r>
              <a:rPr lang="es-CR" dirty="0"/>
              <a:t>Bachillerato y Licenciatura en Administración de Oficinas </a:t>
            </a:r>
          </a:p>
          <a:p>
            <a:r>
              <a:rPr lang="es-CR" b="1" dirty="0"/>
              <a:t>Fecha de inicio de la carrera </a:t>
            </a:r>
          </a:p>
          <a:p>
            <a:r>
              <a:rPr lang="es-CR" dirty="0"/>
              <a:t>13 de febrero de 1974</a:t>
            </a:r>
          </a:p>
          <a:p>
            <a:r>
              <a:rPr lang="es-CR" b="1" dirty="0"/>
              <a:t>Referentes históricos de CBLAO.</a:t>
            </a:r>
          </a:p>
          <a:p>
            <a:r>
              <a:rPr lang="es-CR" dirty="0"/>
              <a:t>CBLAO ha sufrido transformaciones en su oferta de estudio, ya que inició con un plan de estudios en Bachillerato en Secretariado Profesional a partir del año 1974, para un total de 45 años de funcionamiento efectivos.  </a:t>
            </a:r>
          </a:p>
          <a:p>
            <a:r>
              <a:rPr lang="es-CR" dirty="0"/>
              <a:t>En el año 1978 se da la primera graduación de estudiantes . A partir de esa fecha, se cuenta con 40 cohortes de graduados, para un total de 2660 estudiantes con títulos distribuidos en diplomado, bachillerato y licenciatura, para ejercer la profesión de Secretariado Profesional y Administración de Oficinas.</a:t>
            </a:r>
          </a:p>
          <a:p>
            <a:endParaRPr lang="es-CR" dirty="0"/>
          </a:p>
        </p:txBody>
      </p:sp>
    </p:spTree>
    <p:extLst>
      <p:ext uri="{BB962C8B-B14F-4D97-AF65-F5344CB8AC3E}">
        <p14:creationId xmlns:p14="http://schemas.microsoft.com/office/powerpoint/2010/main" val="20804003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pic>
        <p:nvPicPr>
          <p:cNvPr id="1026" name="Picture 2" descr="Atención: Cambiar el formulario de revisión afectará todas las respuestas que los revisores han realizado usando este formulario. ¿Está seguro que desea continua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92" y="-1"/>
            <a:ext cx="9153692" cy="1515979"/>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contenido 2">
            <a:extLst>
              <a:ext uri="{FF2B5EF4-FFF2-40B4-BE49-F238E27FC236}">
                <a16:creationId xmlns:a16="http://schemas.microsoft.com/office/drawing/2014/main" id="{9DBE3B25-93D3-284A-93E4-2FC1DB2E3340}"/>
              </a:ext>
            </a:extLst>
          </p:cNvPr>
          <p:cNvSpPr txBox="1">
            <a:spLocks/>
          </p:cNvSpPr>
          <p:nvPr/>
        </p:nvSpPr>
        <p:spPr>
          <a:xfrm>
            <a:off x="452354" y="1515978"/>
            <a:ext cx="8229600" cy="4525963"/>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s-CR" b="1" dirty="0"/>
              <a:t>ETAPAS</a:t>
            </a:r>
          </a:p>
          <a:p>
            <a:pPr marL="571500" indent="-571500" algn="just">
              <a:buFont typeface="Arial" panose="020B0604020202020204" pitchFamily="34" charset="0"/>
              <a:buChar char="•"/>
            </a:pPr>
            <a:r>
              <a:rPr lang="es-CR" b="1" dirty="0">
                <a:solidFill>
                  <a:srgbClr val="000000"/>
                </a:solidFill>
                <a:latin typeface="Abadi" panose="020B0604020104020204" pitchFamily="34" charset="0"/>
                <a:ea typeface="Times New Roman" panose="02020603050405020304" pitchFamily="18" charset="0"/>
                <a:cs typeface="Aharoni" panose="02010803020104030203" pitchFamily="2" charset="-79"/>
              </a:rPr>
              <a:t>Preguntas esenciales</a:t>
            </a:r>
          </a:p>
          <a:p>
            <a:pPr marL="571500" indent="-571500" algn="just">
              <a:buFont typeface="Arial" panose="020B0604020202020204" pitchFamily="34" charset="0"/>
              <a:buChar char="•"/>
            </a:pPr>
            <a:r>
              <a:rPr lang="es-CR" b="1" dirty="0">
                <a:solidFill>
                  <a:srgbClr val="000000"/>
                </a:solidFill>
                <a:latin typeface="Abadi" panose="020B0604020104020204" pitchFamily="34" charset="0"/>
                <a:ea typeface="Times New Roman" panose="02020603050405020304" pitchFamily="18" charset="0"/>
                <a:cs typeface="Aharoni" panose="02010803020104030203" pitchFamily="2" charset="-79"/>
              </a:rPr>
              <a:t>Materiales de referencia</a:t>
            </a:r>
          </a:p>
          <a:p>
            <a:pPr marL="571500" indent="-571500" algn="just">
              <a:buFont typeface="Arial" panose="020B0604020202020204" pitchFamily="34" charset="0"/>
              <a:buChar char="•"/>
            </a:pPr>
            <a:r>
              <a:rPr lang="es-CR" b="1" dirty="0">
                <a:solidFill>
                  <a:srgbClr val="000000"/>
                </a:solidFill>
                <a:latin typeface="Abadi" panose="020B0604020104020204" pitchFamily="34" charset="0"/>
                <a:ea typeface="Times New Roman" panose="02020603050405020304" pitchFamily="18" charset="0"/>
                <a:cs typeface="Aharoni" panose="02010803020104030203" pitchFamily="2" charset="-79"/>
              </a:rPr>
              <a:t>Marco teórico</a:t>
            </a:r>
          </a:p>
          <a:p>
            <a:pPr marL="571500" indent="-571500" algn="just">
              <a:buFont typeface="Arial" panose="020B0604020202020204" pitchFamily="34" charset="0"/>
              <a:buChar char="•"/>
            </a:pPr>
            <a:r>
              <a:rPr lang="es-CR" b="1" dirty="0">
                <a:solidFill>
                  <a:srgbClr val="000000"/>
                </a:solidFill>
                <a:latin typeface="Abadi" panose="020B0604020104020204" pitchFamily="34" charset="0"/>
                <a:ea typeface="Times New Roman" panose="02020603050405020304" pitchFamily="18" charset="0"/>
                <a:cs typeface="Aharoni" panose="02010803020104030203" pitchFamily="2" charset="-79"/>
              </a:rPr>
              <a:t>Estrategias/Actividades</a:t>
            </a:r>
          </a:p>
          <a:p>
            <a:pPr marL="571500" indent="-571500" algn="just">
              <a:buFont typeface="Arial" panose="020B0604020202020204" pitchFamily="34" charset="0"/>
              <a:buChar char="•"/>
            </a:pPr>
            <a:r>
              <a:rPr lang="es-CR" b="1" dirty="0">
                <a:solidFill>
                  <a:srgbClr val="000000"/>
                </a:solidFill>
                <a:latin typeface="Abadi" panose="020B0604020104020204" pitchFamily="34" charset="0"/>
                <a:ea typeface="Times New Roman" panose="02020603050405020304" pitchFamily="18" charset="0"/>
                <a:cs typeface="Aharoni" panose="02010803020104030203" pitchFamily="2" charset="-79"/>
              </a:rPr>
              <a:t>Percepción del estudiantado</a:t>
            </a:r>
          </a:p>
          <a:p>
            <a:pPr marL="571500" indent="-571500" algn="just">
              <a:buFont typeface="Arial" panose="020B0604020202020204" pitchFamily="34" charset="0"/>
              <a:buChar char="•"/>
            </a:pPr>
            <a:r>
              <a:rPr lang="es-CR" b="1" dirty="0">
                <a:solidFill>
                  <a:srgbClr val="000000"/>
                </a:solidFill>
                <a:latin typeface="Abadi" panose="020B0604020104020204" pitchFamily="34" charset="0"/>
                <a:ea typeface="Times New Roman" panose="02020603050405020304" pitchFamily="18" charset="0"/>
                <a:cs typeface="Aharoni" panose="02010803020104030203" pitchFamily="2" charset="-79"/>
              </a:rPr>
              <a:t>Conclusiones</a:t>
            </a:r>
          </a:p>
          <a:p>
            <a:pPr marL="0" indent="0">
              <a:buNone/>
            </a:pPr>
            <a:endParaRPr lang="es-CR" dirty="0"/>
          </a:p>
        </p:txBody>
      </p:sp>
      <p:pic>
        <p:nvPicPr>
          <p:cNvPr id="5" name="Picture 4" descr="Resultado de imagen para MONITOR">
            <a:extLst>
              <a:ext uri="{FF2B5EF4-FFF2-40B4-BE49-F238E27FC236}">
                <a16:creationId xmlns:a16="http://schemas.microsoft.com/office/drawing/2014/main" id="{F57C9624-A89E-4B15-B72D-EA4369EE6D5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11776" y="367226"/>
            <a:ext cx="3296720" cy="2674447"/>
          </a:xfrm>
          <a:prstGeom prst="rect">
            <a:avLst/>
          </a:prstGeom>
          <a:noFill/>
          <a:extLst>
            <a:ext uri="{909E8E84-426E-40DD-AFC4-6F175D3DCCD1}">
              <a14:hiddenFill xmlns:a14="http://schemas.microsoft.com/office/drawing/2010/main">
                <a:solidFill>
                  <a:srgbClr val="FFFFFF"/>
                </a:solidFill>
              </a14:hiddenFill>
            </a:ext>
          </a:extLst>
        </p:spPr>
      </p:pic>
      <p:pic>
        <p:nvPicPr>
          <p:cNvPr id="4" name="Imagen 12">
            <a:extLst>
              <a:ext uri="{FF2B5EF4-FFF2-40B4-BE49-F238E27FC236}">
                <a16:creationId xmlns:a16="http://schemas.microsoft.com/office/drawing/2014/main" id="{6D95B3B7-E701-4B91-A7F5-9019BBEF486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11776" y="367226"/>
            <a:ext cx="3296720" cy="2015027"/>
          </a:xfrm>
          <a:prstGeom prst="rect">
            <a:avLst/>
          </a:prstGeom>
        </p:spPr>
      </p:pic>
    </p:spTree>
    <p:extLst>
      <p:ext uri="{BB962C8B-B14F-4D97-AF65-F5344CB8AC3E}">
        <p14:creationId xmlns:p14="http://schemas.microsoft.com/office/powerpoint/2010/main" val="1741621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pic>
        <p:nvPicPr>
          <p:cNvPr id="1026" name="Picture 2" descr="Atención: Cambiar el formulario de revisión afectará todas las respuestas que los revisores han realizado usando este formulario. ¿Está seguro que desea continua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92" y="-1"/>
            <a:ext cx="9153692" cy="1515979"/>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contenido 2">
            <a:extLst>
              <a:ext uri="{FF2B5EF4-FFF2-40B4-BE49-F238E27FC236}">
                <a16:creationId xmlns:a16="http://schemas.microsoft.com/office/drawing/2014/main" id="{9DBE3B25-93D3-284A-93E4-2FC1DB2E3340}"/>
              </a:ext>
            </a:extLst>
          </p:cNvPr>
          <p:cNvSpPr txBox="1">
            <a:spLocks/>
          </p:cNvSpPr>
          <p:nvPr/>
        </p:nvSpPr>
        <p:spPr>
          <a:xfrm>
            <a:off x="452354" y="1157545"/>
            <a:ext cx="8229600" cy="4356152"/>
          </a:xfrm>
          <a:prstGeom prst="rect">
            <a:avLst/>
          </a:prstGeom>
        </p:spPr>
        <p:txBody>
          <a:bodyPr vert="horz" lIns="91440" tIns="45720" rIns="91440" bIns="45720" rtlCol="0">
            <a:normAutofit fontScale="40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r>
              <a:rPr lang="es-ES" sz="7000" b="1" dirty="0">
                <a:latin typeface="Arial Black" panose="020B0A04020102020204" pitchFamily="34" charset="0"/>
              </a:rPr>
              <a:t>Preguntas generadoras</a:t>
            </a:r>
          </a:p>
          <a:p>
            <a:pPr marL="0" indent="0" algn="just">
              <a:buNone/>
            </a:pPr>
            <a:endParaRPr lang="es-ES" dirty="0"/>
          </a:p>
          <a:p>
            <a:pPr marL="0" indent="0" algn="just">
              <a:buNone/>
            </a:pPr>
            <a:r>
              <a:rPr lang="es-ES" sz="5500" dirty="0">
                <a:latin typeface="Arial" panose="020B0604020202020204" pitchFamily="34" charset="0"/>
                <a:cs typeface="Arial" panose="020B0604020202020204" pitchFamily="34" charset="0"/>
              </a:rPr>
              <a:t>¿Dónde encaja la cultura? </a:t>
            </a:r>
          </a:p>
          <a:p>
            <a:pPr marL="0" indent="0" algn="just">
              <a:buNone/>
            </a:pPr>
            <a:r>
              <a:rPr lang="es-ES" sz="5500" dirty="0">
                <a:latin typeface="Arial" panose="020B0604020202020204" pitchFamily="34" charset="0"/>
                <a:cs typeface="Arial" panose="020B0604020202020204" pitchFamily="34" charset="0"/>
              </a:rPr>
              <a:t>¿A qué disciplina pertenece?</a:t>
            </a:r>
          </a:p>
          <a:p>
            <a:pPr marL="0" indent="0" algn="just">
              <a:buNone/>
            </a:pPr>
            <a:r>
              <a:rPr lang="es-ES" sz="5500" dirty="0">
                <a:latin typeface="Arial" panose="020B0604020202020204" pitchFamily="34" charset="0"/>
                <a:cs typeface="Arial" panose="020B0604020202020204" pitchFamily="34" charset="0"/>
              </a:rPr>
              <a:t>¿Existe un currículum cultural o un programa cultural? ¿Cuándo debemos introducir la enseñanza de la cultura en ELT? </a:t>
            </a:r>
          </a:p>
          <a:p>
            <a:pPr marL="0" indent="0" algn="just">
              <a:buNone/>
            </a:pPr>
            <a:r>
              <a:rPr lang="es-ES" sz="5500" dirty="0">
                <a:latin typeface="Arial" panose="020B0604020202020204" pitchFamily="34" charset="0"/>
                <a:cs typeface="Arial" panose="020B0604020202020204" pitchFamily="34" charset="0"/>
              </a:rPr>
              <a:t>¿Cuál cultura deberíamos enseñar y qué debemos enseñar a qué nivel?</a:t>
            </a:r>
          </a:p>
          <a:p>
            <a:pPr marL="0" indent="0" algn="just">
              <a:buNone/>
            </a:pPr>
            <a:r>
              <a:rPr lang="es-ES" sz="5500" dirty="0">
                <a:latin typeface="Arial" panose="020B0604020202020204" pitchFamily="34" charset="0"/>
                <a:cs typeface="Arial" panose="020B0604020202020204" pitchFamily="34" charset="0"/>
              </a:rPr>
              <a:t> ¿Cómo abordan los materiales el tema de la cultura y es adecuado? ¿Cuáles son los mejores materiales para la enseñanza de la cultura? ¿Qué tipo de metodología se adapta mejor a la enseñanza de culturas en diferentes niveles? </a:t>
            </a:r>
          </a:p>
          <a:p>
            <a:pPr marL="0" indent="0" algn="just">
              <a:buNone/>
            </a:pPr>
            <a:r>
              <a:rPr lang="es-ES" sz="5500" dirty="0">
                <a:latin typeface="Arial" panose="020B0604020202020204" pitchFamily="34" charset="0"/>
                <a:cs typeface="Arial" panose="020B0604020202020204" pitchFamily="34" charset="0"/>
              </a:rPr>
              <a:t>¿Qué tipo de actividades se prestan para aprender y apreciar otras culturas?</a:t>
            </a:r>
            <a:endParaRPr lang="es-CR" sz="55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816436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pic>
        <p:nvPicPr>
          <p:cNvPr id="1026" name="Picture 2" descr="Atención: Cambiar el formulario de revisión afectará todas las respuestas que los revisores han realizado usando este formulario. ¿Está seguro que desea continua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92" y="-1"/>
            <a:ext cx="9153692" cy="1515979"/>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contenido 2">
            <a:extLst>
              <a:ext uri="{FF2B5EF4-FFF2-40B4-BE49-F238E27FC236}">
                <a16:creationId xmlns:a16="http://schemas.microsoft.com/office/drawing/2014/main" id="{9DBE3B25-93D3-284A-93E4-2FC1DB2E3340}"/>
              </a:ext>
            </a:extLst>
          </p:cNvPr>
          <p:cNvSpPr txBox="1">
            <a:spLocks/>
          </p:cNvSpPr>
          <p:nvPr/>
        </p:nvSpPr>
        <p:spPr>
          <a:xfrm>
            <a:off x="452354" y="1034714"/>
            <a:ext cx="8229600" cy="4525963"/>
          </a:xfrm>
          <a:prstGeom prst="rect">
            <a:avLst/>
          </a:prstGeom>
        </p:spPr>
        <p:txBody>
          <a:bodyPr vert="horz" lIns="91440" tIns="45720" rIns="91440" bIns="45720" rtlCol="0">
            <a:normAutofit fontScale="8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br>
              <a:rPr lang="es-ES" dirty="0"/>
            </a:br>
            <a:r>
              <a:rPr lang="es-ES" b="1" dirty="0"/>
              <a:t>Competencia intercultural </a:t>
            </a:r>
          </a:p>
          <a:p>
            <a:pPr marL="0" indent="0" algn="just">
              <a:buNone/>
            </a:pPr>
            <a:r>
              <a:rPr lang="es-ES" dirty="0"/>
              <a:t>"Una orientación ética en la que se enfatizan ciertas formas moralmente correctas de ser, pensar y actuar". </a:t>
            </a:r>
          </a:p>
          <a:p>
            <a:pPr marL="0" indent="0" algn="just">
              <a:buNone/>
            </a:pPr>
            <a:r>
              <a:rPr lang="es-ES" b="1" dirty="0"/>
              <a:t>Comunicación intercultural </a:t>
            </a:r>
          </a:p>
          <a:p>
            <a:pPr marL="0" indent="0" algn="just">
              <a:buNone/>
            </a:pPr>
            <a:r>
              <a:rPr lang="es-ES" dirty="0"/>
              <a:t>Ocurre cuando "personas de diversos orígenes étnicos discuten ideas y tareas en un idioma que no es su lengua materna".</a:t>
            </a:r>
          </a:p>
          <a:p>
            <a:pPr marL="0" indent="0" algn="just">
              <a:buNone/>
            </a:pPr>
            <a:r>
              <a:rPr lang="es-ES" b="1" dirty="0"/>
              <a:t>Orador intercultural</a:t>
            </a:r>
          </a:p>
          <a:p>
            <a:pPr marL="0" indent="0" algn="just">
              <a:buNone/>
            </a:pPr>
            <a:r>
              <a:rPr lang="es-ES" b="1" dirty="0"/>
              <a:t> </a:t>
            </a:r>
            <a:r>
              <a:rPr lang="es-ES" dirty="0"/>
              <a:t>Alguien que "cruza fronteras, y que en cierta medida es un especialista en el tránsito de bienes culturales y valores simbólicos.</a:t>
            </a:r>
            <a:endParaRPr lang="es-CR" dirty="0"/>
          </a:p>
        </p:txBody>
      </p:sp>
    </p:spTree>
    <p:extLst>
      <p:ext uri="{BB962C8B-B14F-4D97-AF65-F5344CB8AC3E}">
        <p14:creationId xmlns:p14="http://schemas.microsoft.com/office/powerpoint/2010/main" val="25939841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10" name="Rectángulo 3">
            <a:extLst>
              <a:ext uri="{FF2B5EF4-FFF2-40B4-BE49-F238E27FC236}">
                <a16:creationId xmlns:a16="http://schemas.microsoft.com/office/drawing/2014/main" id="{BE946CED-1C0F-408C-B67D-16C6CD3A1898}"/>
              </a:ext>
            </a:extLst>
          </p:cNvPr>
          <p:cNvSpPr/>
          <p:nvPr/>
        </p:nvSpPr>
        <p:spPr>
          <a:xfrm>
            <a:off x="-63624" y="5193039"/>
            <a:ext cx="9207624" cy="179461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3 Rectángulo"/>
          <p:cNvSpPr/>
          <p:nvPr/>
        </p:nvSpPr>
        <p:spPr>
          <a:xfrm>
            <a:off x="0" y="1"/>
            <a:ext cx="9144000" cy="1227220"/>
          </a:xfrm>
          <a:prstGeom prst="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3" name="Marcador de contenido 2">
            <a:extLst>
              <a:ext uri="{FF2B5EF4-FFF2-40B4-BE49-F238E27FC236}">
                <a16:creationId xmlns:a16="http://schemas.microsoft.com/office/drawing/2014/main" id="{9DBE3B25-93D3-284A-93E4-2FC1DB2E3340}"/>
              </a:ext>
            </a:extLst>
          </p:cNvPr>
          <p:cNvSpPr txBox="1">
            <a:spLocks/>
          </p:cNvSpPr>
          <p:nvPr/>
        </p:nvSpPr>
        <p:spPr>
          <a:xfrm>
            <a:off x="452354" y="360948"/>
            <a:ext cx="8229600" cy="5173578"/>
          </a:xfrm>
          <a:prstGeom prst="rect">
            <a:avLst/>
          </a:prstGeom>
        </p:spPr>
        <p:txBody>
          <a:bodyPr vert="horz" lIns="91440" tIns="45720" rIns="91440" bIns="45720" rtlCol="0">
            <a:normAutofit fontScale="70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br>
              <a:rPr lang="es-ES" dirty="0">
                <a:latin typeface="Arial Black" panose="020B0A04020102020204" pitchFamily="34" charset="0"/>
              </a:rPr>
            </a:br>
            <a:r>
              <a:rPr lang="es-ES" dirty="0">
                <a:latin typeface="Arial Black" panose="020B0A04020102020204" pitchFamily="34" charset="0"/>
              </a:rPr>
              <a:t>Cultura:  clave para el Desarrollo </a:t>
            </a:r>
            <a:r>
              <a:rPr lang="es-ES" dirty="0" err="1">
                <a:latin typeface="Arial Black" panose="020B0A04020102020204" pitchFamily="34" charset="0"/>
              </a:rPr>
              <a:t>Sostenbile</a:t>
            </a:r>
            <a:endParaRPr lang="es-ES" dirty="0">
              <a:latin typeface="Arial Black" panose="020B0A04020102020204" pitchFamily="34" charset="0"/>
            </a:endParaRPr>
          </a:p>
          <a:p>
            <a:pPr marL="0" indent="0" algn="just">
              <a:buNone/>
            </a:pPr>
            <a:endParaRPr lang="es-ES" dirty="0"/>
          </a:p>
          <a:p>
            <a:pPr marL="0" indent="0" algn="just">
              <a:buNone/>
            </a:pPr>
            <a:r>
              <a:rPr lang="es-ES" dirty="0">
                <a:latin typeface="Arial" panose="020B0604020202020204" pitchFamily="34" charset="0"/>
                <a:cs typeface="Arial" panose="020B0604020202020204" pitchFamily="34" charset="0"/>
              </a:rPr>
              <a:t>La cultura es lo que somos y lo que da forma a nuestra identidad. Ningún desarrollo puede ser sostenible sin incluir la cultura. La UNESCO garantiza que el papel de la cultura se reconozca a través de la mayoría de los Objetivos de Desarrollo Sostenible, incluidos los que se centran en la educación de calidad, las ciudades sostenibles, el medio ambiente, el crecimiento económico, los patrones de consumo y producción sostenibles, las sociedades pacíficas e inclusivas, la igualdad de género y la seguridad</a:t>
            </a:r>
            <a:r>
              <a:rPr lang="es-CR" b="1" dirty="0">
                <a:latin typeface="Arial" panose="020B0604020202020204" pitchFamily="34" charset="0"/>
                <a:cs typeface="Arial" panose="020B0604020202020204" pitchFamily="34" charset="0"/>
              </a:rPr>
              <a:t> </a:t>
            </a:r>
            <a:r>
              <a:rPr lang="es-ES" dirty="0">
                <a:latin typeface="Arial" panose="020B0604020202020204" pitchFamily="34" charset="0"/>
                <a:cs typeface="Arial" panose="020B0604020202020204" pitchFamily="34" charset="0"/>
              </a:rPr>
              <a:t>alimentaria. </a:t>
            </a:r>
          </a:p>
          <a:p>
            <a:pPr marL="0" indent="0" algn="just">
              <a:buNone/>
            </a:pPr>
            <a:r>
              <a:rPr lang="es-ES" dirty="0">
                <a:latin typeface="Arial" panose="020B0604020202020204" pitchFamily="34" charset="0"/>
                <a:cs typeface="Arial" panose="020B0604020202020204" pitchFamily="34" charset="0"/>
              </a:rPr>
              <a:t>Desde el patrimonio cultural hasta las industrias culturales y creativas, la cultura es tanto un facilitador como un impulsor de las dimensiones económica, social y ambiental del desarrollo sostenible</a:t>
            </a:r>
            <a:r>
              <a:rPr lang="es-CR" b="1" dirty="0">
                <a:latin typeface="Arial" panose="020B0604020202020204" pitchFamily="34" charset="0"/>
                <a:cs typeface="Arial" panose="020B0604020202020204" pitchFamily="34" charset="0"/>
              </a:rPr>
              <a:t>.</a:t>
            </a:r>
          </a:p>
          <a:p>
            <a:pPr marL="0" indent="0">
              <a:buNone/>
            </a:pPr>
            <a:endParaRPr lang="es-CR" dirty="0"/>
          </a:p>
        </p:txBody>
      </p:sp>
      <p:pic>
        <p:nvPicPr>
          <p:cNvPr id="6" name="Imagen 5">
            <a:extLst>
              <a:ext uri="{FF2B5EF4-FFF2-40B4-BE49-F238E27FC236}">
                <a16:creationId xmlns:a16="http://schemas.microsoft.com/office/drawing/2014/main" id="{31CDA813-1EB7-4B8A-8635-AA1D6A12FA9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273748"/>
            <a:ext cx="2310063" cy="1609428"/>
          </a:xfrm>
          <a:prstGeom prst="rect">
            <a:avLst/>
          </a:prstGeom>
        </p:spPr>
      </p:pic>
      <p:pic>
        <p:nvPicPr>
          <p:cNvPr id="7" name="Imagen 6">
            <a:extLst>
              <a:ext uri="{FF2B5EF4-FFF2-40B4-BE49-F238E27FC236}">
                <a16:creationId xmlns:a16="http://schemas.microsoft.com/office/drawing/2014/main" id="{42D046F4-7F4A-46FE-9BA9-63998584CBC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10063" y="5452164"/>
            <a:ext cx="2021305" cy="1252596"/>
          </a:xfrm>
          <a:prstGeom prst="rect">
            <a:avLst/>
          </a:prstGeom>
        </p:spPr>
      </p:pic>
      <p:pic>
        <p:nvPicPr>
          <p:cNvPr id="8" name="Imagen 7">
            <a:extLst>
              <a:ext uri="{FF2B5EF4-FFF2-40B4-BE49-F238E27FC236}">
                <a16:creationId xmlns:a16="http://schemas.microsoft.com/office/drawing/2014/main" id="{D8D7C2F6-BB52-47AC-B808-B4D06FD3B09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31368" y="5273748"/>
            <a:ext cx="2526632" cy="1584252"/>
          </a:xfrm>
          <a:prstGeom prst="rect">
            <a:avLst/>
          </a:prstGeom>
        </p:spPr>
      </p:pic>
      <p:pic>
        <p:nvPicPr>
          <p:cNvPr id="9" name="Imagen 8">
            <a:extLst>
              <a:ext uri="{FF2B5EF4-FFF2-40B4-BE49-F238E27FC236}">
                <a16:creationId xmlns:a16="http://schemas.microsoft.com/office/drawing/2014/main" id="{53070F77-A986-474B-B611-AB7C143EEE0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853258" y="5487343"/>
            <a:ext cx="2290742" cy="1157062"/>
          </a:xfrm>
          <a:prstGeom prst="rect">
            <a:avLst/>
          </a:prstGeom>
        </p:spPr>
      </p:pic>
    </p:spTree>
    <p:extLst>
      <p:ext uri="{BB962C8B-B14F-4D97-AF65-F5344CB8AC3E}">
        <p14:creationId xmlns:p14="http://schemas.microsoft.com/office/powerpoint/2010/main" val="320057790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130</TotalTime>
  <Words>1129</Words>
  <Application>Microsoft Office PowerPoint</Application>
  <PresentationFormat>Presentación en pantalla (4:3)</PresentationFormat>
  <Paragraphs>77</Paragraphs>
  <Slides>16</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16</vt:i4>
      </vt:variant>
    </vt:vector>
  </HeadingPairs>
  <TitlesOfParts>
    <vt:vector size="21" baseType="lpstr">
      <vt:lpstr>Abadi</vt:lpstr>
      <vt:lpstr>Arial</vt:lpstr>
      <vt:lpstr>Arial Black</vt:lpstr>
      <vt:lpstr>Calibri</vt:lpstr>
      <vt:lpstr>Office Theme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Erick Quirós-Gutiérrez</dc:creator>
  <cp:lastModifiedBy>Carolina</cp:lastModifiedBy>
  <cp:revision>21</cp:revision>
  <dcterms:created xsi:type="dcterms:W3CDTF">2017-04-24T20:23:14Z</dcterms:created>
  <dcterms:modified xsi:type="dcterms:W3CDTF">2020-01-27T16:07:50Z</dcterms:modified>
</cp:coreProperties>
</file>