
<file path=[Content_Types].xml><?xml version="1.0" encoding="utf-8"?>
<Types xmlns="http://schemas.openxmlformats.org/package/2006/content-types"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media/image36.jpg" ContentType="image/png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717" r:id="rId4"/>
  </p:sldMasterIdLst>
  <p:notesMasterIdLst>
    <p:notesMasterId r:id="rId30"/>
  </p:notesMasterIdLst>
  <p:handoutMasterIdLst>
    <p:handoutMasterId r:id="rId31"/>
  </p:handoutMasterIdLst>
  <p:sldIdLst>
    <p:sldId id="1865" r:id="rId5"/>
    <p:sldId id="1872" r:id="rId6"/>
    <p:sldId id="1866" r:id="rId7"/>
    <p:sldId id="1869" r:id="rId8"/>
    <p:sldId id="1870" r:id="rId9"/>
    <p:sldId id="1871" r:id="rId10"/>
    <p:sldId id="1867" r:id="rId11"/>
    <p:sldId id="1873" r:id="rId12"/>
    <p:sldId id="1874" r:id="rId13"/>
    <p:sldId id="1875" r:id="rId14"/>
    <p:sldId id="1876" r:id="rId15"/>
    <p:sldId id="1891" r:id="rId16"/>
    <p:sldId id="1878" r:id="rId17"/>
    <p:sldId id="1879" r:id="rId18"/>
    <p:sldId id="1880" r:id="rId19"/>
    <p:sldId id="1882" r:id="rId20"/>
    <p:sldId id="1881" r:id="rId21"/>
    <p:sldId id="1883" r:id="rId22"/>
    <p:sldId id="1886" r:id="rId23"/>
    <p:sldId id="1885" r:id="rId24"/>
    <p:sldId id="1884" r:id="rId25"/>
    <p:sldId id="1889" r:id="rId26"/>
    <p:sldId id="1887" r:id="rId27"/>
    <p:sldId id="1888" r:id="rId28"/>
    <p:sldId id="1890" r:id="rId29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t 1" id="{1CA46CF7-019E-4A07-AEE4-E178E9B912FC}">
          <p14:sldIdLst>
            <p14:sldId id="1865"/>
            <p14:sldId id="1872"/>
            <p14:sldId id="1866"/>
            <p14:sldId id="1869"/>
            <p14:sldId id="1870"/>
            <p14:sldId id="1871"/>
            <p14:sldId id="1867"/>
            <p14:sldId id="1873"/>
            <p14:sldId id="1874"/>
            <p14:sldId id="1875"/>
            <p14:sldId id="1876"/>
            <p14:sldId id="1891"/>
            <p14:sldId id="1878"/>
            <p14:sldId id="1879"/>
            <p14:sldId id="1880"/>
            <p14:sldId id="1882"/>
            <p14:sldId id="1881"/>
            <p14:sldId id="1883"/>
            <p14:sldId id="1886"/>
            <p14:sldId id="1885"/>
            <p14:sldId id="1884"/>
            <p14:sldId id="1889"/>
            <p14:sldId id="1887"/>
            <p14:sldId id="1888"/>
            <p14:sldId id="189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84" userDrawn="1">
          <p15:clr>
            <a:srgbClr val="A4A3A4"/>
          </p15:clr>
        </p15:guide>
        <p15:guide id="2" pos="552" userDrawn="1">
          <p15:clr>
            <a:srgbClr val="A4A3A4"/>
          </p15:clr>
        </p15:guide>
        <p15:guide id="3" pos="7200" userDrawn="1">
          <p15:clr>
            <a:srgbClr val="A4A3A4"/>
          </p15:clr>
        </p15:guide>
        <p15:guide id="4" pos="436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6F51"/>
    <a:srgbClr val="E9C369"/>
    <a:srgbClr val="2A9D8F"/>
    <a:srgbClr val="2B9D8F"/>
    <a:srgbClr val="E9C46A"/>
    <a:srgbClr val="FF2625"/>
    <a:srgbClr val="007788"/>
    <a:srgbClr val="297C2A"/>
    <a:srgbClr val="FE4387"/>
    <a:srgbClr val="F69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33" autoAdjust="0"/>
    <p:restoredTop sz="94641" autoAdjust="0"/>
  </p:normalViewPr>
  <p:slideViewPr>
    <p:cSldViewPr snapToGrid="0">
      <p:cViewPr>
        <p:scale>
          <a:sx n="38" d="100"/>
          <a:sy n="38" d="100"/>
        </p:scale>
        <p:origin x="84" y="642"/>
      </p:cViewPr>
      <p:guideLst>
        <p:guide orient="horz" pos="2184"/>
        <p:guide pos="552"/>
        <p:guide pos="7200"/>
        <p:guide pos="4368"/>
      </p:guideLst>
    </p:cSldViewPr>
  </p:slideViewPr>
  <p:outlineViewPr>
    <p:cViewPr>
      <p:scale>
        <a:sx n="33" d="100"/>
        <a:sy n="33" d="100"/>
      </p:scale>
      <p:origin x="0" y="-244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notesViewPr>
    <p:cSldViewPr snapToGrid="0">
      <p:cViewPr varScale="1">
        <p:scale>
          <a:sx n="48" d="100"/>
          <a:sy n="48" d="100"/>
        </p:scale>
        <p:origin x="2684" y="3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137DF2B-DECF-44A7-8971-07475E2BCFC3}" type="doc">
      <dgm:prSet loTypeId="urn:microsoft.com/office/officeart/2018/2/layout/IconLabelList#2" loCatId="other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en-US"/>
        </a:p>
      </dgm:t>
    </dgm:pt>
    <dgm:pt modelId="{C8710C11-6766-4B48-9562-4B0C7B3F28D6}">
      <dgm:prSet phldrT="[Text]" custT="1"/>
      <dgm:spPr/>
      <dgm:t>
        <a:bodyPr/>
        <a:lstStyle/>
        <a:p>
          <a:pPr>
            <a:lnSpc>
              <a:spcPct val="100000"/>
            </a:lnSpc>
          </a:pPr>
          <a:r>
            <a:rPr lang="es-MX" sz="1600" b="1" dirty="0"/>
            <a:t>1- La música es un comportamiento social. (</a:t>
          </a:r>
          <a:r>
            <a:rPr lang="es-MX" sz="1600" b="1" dirty="0" err="1"/>
            <a:t>Merriam</a:t>
          </a:r>
          <a:r>
            <a:rPr lang="es-MX" sz="1600" b="1" dirty="0"/>
            <a:t> antropólogo y etnomusicólogo estadounidense)</a:t>
          </a:r>
          <a:endParaRPr lang="en-US" sz="1600" dirty="0">
            <a:solidFill>
              <a:schemeClr val="tx1"/>
            </a:solidFill>
          </a:endParaRPr>
        </a:p>
      </dgm:t>
    </dgm:pt>
    <dgm:pt modelId="{6F9BADAF-DEBF-4CC2-B392-F7E0CD538B78}" type="parTrans" cxnId="{E28F4DE8-1F7F-4CC4-B4F7-5167A5B9E0BA}">
      <dgm:prSet/>
      <dgm:spPr/>
      <dgm:t>
        <a:bodyPr/>
        <a:lstStyle/>
        <a:p>
          <a:endParaRPr lang="en-US" sz="1400">
            <a:solidFill>
              <a:schemeClr val="tx1"/>
            </a:solidFill>
          </a:endParaRPr>
        </a:p>
      </dgm:t>
    </dgm:pt>
    <dgm:pt modelId="{CEEC8625-83FA-4202-826E-84C1185A8E32}" type="sibTrans" cxnId="{E28F4DE8-1F7F-4CC4-B4F7-5167A5B9E0BA}">
      <dgm:prSet/>
      <dgm:spPr/>
      <dgm:t>
        <a:bodyPr/>
        <a:lstStyle/>
        <a:p>
          <a:endParaRPr lang="en-US" sz="1400">
            <a:solidFill>
              <a:schemeClr val="tx1"/>
            </a:solidFill>
          </a:endParaRPr>
        </a:p>
      </dgm:t>
    </dgm:pt>
    <dgm:pt modelId="{8EE3C8DC-7BA8-479C-A581-E9DA099939F2}">
      <dgm:prSet phldrT="[Text]" custT="1"/>
      <dgm:spPr/>
      <dgm:t>
        <a:bodyPr/>
        <a:lstStyle/>
        <a:p>
          <a:pPr>
            <a:lnSpc>
              <a:spcPct val="100000"/>
            </a:lnSpc>
          </a:pPr>
          <a:r>
            <a:rPr lang="es-MX" sz="1600" b="1" dirty="0"/>
            <a:t>2- Canciones de trabajo, cosecha, medicina, religiosas, pesca, etc. (Herskovits antropólogo e historiador estadounidense)</a:t>
          </a:r>
          <a:endParaRPr lang="en-US" sz="1600" dirty="0">
            <a:solidFill>
              <a:schemeClr val="tx1"/>
            </a:solidFill>
          </a:endParaRPr>
        </a:p>
      </dgm:t>
    </dgm:pt>
    <dgm:pt modelId="{60ABFDD0-D409-4824-8102-DEA984738144}" type="parTrans" cxnId="{6E8797D1-3A1C-4879-9FDC-A7D2EC6197EA}">
      <dgm:prSet/>
      <dgm:spPr/>
      <dgm:t>
        <a:bodyPr/>
        <a:lstStyle/>
        <a:p>
          <a:endParaRPr lang="en-US" sz="1400">
            <a:solidFill>
              <a:schemeClr val="tx1"/>
            </a:solidFill>
          </a:endParaRPr>
        </a:p>
      </dgm:t>
    </dgm:pt>
    <dgm:pt modelId="{DAC4EAD7-53AC-40F0-BA2F-8B2633CEAE11}" type="sibTrans" cxnId="{6E8797D1-3A1C-4879-9FDC-A7D2EC6197EA}">
      <dgm:prSet/>
      <dgm:spPr/>
      <dgm:t>
        <a:bodyPr/>
        <a:lstStyle/>
        <a:p>
          <a:endParaRPr lang="en-US" sz="1400">
            <a:solidFill>
              <a:schemeClr val="tx1"/>
            </a:solidFill>
          </a:endParaRPr>
        </a:p>
      </dgm:t>
    </dgm:pt>
    <dgm:pt modelId="{8865AC6C-44E0-4174-AB02-044A78D94DE3}">
      <dgm:prSet phldrT="[Text]" custT="1"/>
      <dgm:spPr/>
      <dgm:t>
        <a:bodyPr/>
        <a:lstStyle/>
        <a:p>
          <a:pPr>
            <a:lnSpc>
              <a:spcPct val="100000"/>
            </a:lnSpc>
          </a:pPr>
          <a:r>
            <a:rPr lang="es-MX" sz="1600" b="1" dirty="0"/>
            <a:t>3- La música con o sin letra podría influir en el consumo de sustancias de los jóvenes. (Fouce, psicólogo)</a:t>
          </a:r>
          <a:endParaRPr lang="en-US" sz="1600" dirty="0">
            <a:solidFill>
              <a:schemeClr val="tx1"/>
            </a:solidFill>
          </a:endParaRPr>
        </a:p>
      </dgm:t>
    </dgm:pt>
    <dgm:pt modelId="{3FF598BD-2671-4ECB-AD79-D0E600EEC84F}" type="parTrans" cxnId="{E5875C5E-8817-4707-AA33-E7DDCAC19481}">
      <dgm:prSet/>
      <dgm:spPr/>
      <dgm:t>
        <a:bodyPr/>
        <a:lstStyle/>
        <a:p>
          <a:endParaRPr lang="en-US" sz="1400">
            <a:solidFill>
              <a:schemeClr val="tx1"/>
            </a:solidFill>
          </a:endParaRPr>
        </a:p>
      </dgm:t>
    </dgm:pt>
    <dgm:pt modelId="{258DC239-2C60-44C0-830B-87DE5EB56A01}" type="sibTrans" cxnId="{E5875C5E-8817-4707-AA33-E7DDCAC19481}">
      <dgm:prSet/>
      <dgm:spPr/>
      <dgm:t>
        <a:bodyPr/>
        <a:lstStyle/>
        <a:p>
          <a:endParaRPr lang="en-US" sz="1400">
            <a:solidFill>
              <a:schemeClr val="tx1"/>
            </a:solidFill>
          </a:endParaRPr>
        </a:p>
      </dgm:t>
    </dgm:pt>
    <dgm:pt modelId="{B8400FFF-9B1F-4EFF-A964-011C8DA300D4}">
      <dgm:prSet phldrT="[Text]" custT="1"/>
      <dgm:spPr/>
      <dgm:t>
        <a:bodyPr/>
        <a:lstStyle/>
        <a:p>
          <a:pPr>
            <a:lnSpc>
              <a:spcPct val="100000"/>
            </a:lnSpc>
          </a:pPr>
          <a:r>
            <a:rPr lang="es-MX" sz="1600" b="1" dirty="0"/>
            <a:t>4- La canción activa recuerdos y se relaciona con el léxico musical. (Custodio y Cano estudios psicológicos asociados con la música)</a:t>
          </a:r>
          <a:endParaRPr lang="en-US" sz="1600" dirty="0">
            <a:solidFill>
              <a:schemeClr val="tx1"/>
            </a:solidFill>
          </a:endParaRPr>
        </a:p>
      </dgm:t>
    </dgm:pt>
    <dgm:pt modelId="{BAD45467-320A-4B63-B509-4E0205F15400}" type="parTrans" cxnId="{7C121814-8BD2-4106-87A7-979531375EB9}">
      <dgm:prSet/>
      <dgm:spPr/>
      <dgm:t>
        <a:bodyPr/>
        <a:lstStyle/>
        <a:p>
          <a:endParaRPr lang="es-CR"/>
        </a:p>
      </dgm:t>
    </dgm:pt>
    <dgm:pt modelId="{45F2C1FD-846B-43BB-8DAF-D3E84AF41A73}" type="sibTrans" cxnId="{7C121814-8BD2-4106-87A7-979531375EB9}">
      <dgm:prSet/>
      <dgm:spPr/>
      <dgm:t>
        <a:bodyPr/>
        <a:lstStyle/>
        <a:p>
          <a:endParaRPr lang="es-CR"/>
        </a:p>
      </dgm:t>
    </dgm:pt>
    <dgm:pt modelId="{F365F799-91C6-467E-8005-77142388ADA7}" type="pres">
      <dgm:prSet presAssocID="{3137DF2B-DECF-44A7-8971-07475E2BCFC3}" presName="root" presStyleCnt="0">
        <dgm:presLayoutVars>
          <dgm:dir/>
          <dgm:resizeHandles val="exact"/>
        </dgm:presLayoutVars>
      </dgm:prSet>
      <dgm:spPr/>
    </dgm:pt>
    <dgm:pt modelId="{CA712F04-4B2E-4073-826D-66E0748C08F8}" type="pres">
      <dgm:prSet presAssocID="{C8710C11-6766-4B48-9562-4B0C7B3F28D6}" presName="compNode" presStyleCnt="0"/>
      <dgm:spPr/>
    </dgm:pt>
    <dgm:pt modelId="{9A755B31-6174-4948-8B32-7FECC02D6991}" type="pres">
      <dgm:prSet presAssocID="{C8710C11-6766-4B48-9562-4B0C7B3F28D6}" presName="iconRect" presStyleLbl="node1" presStyleIdx="0" presStyleCnt="4" custScaleX="233232" custScaleY="207746" custLinFactX="-15836" custLinFactNeighborX="-100000" custLinFactNeighborY="-25577"/>
      <dgm:spPr>
        <a:solidFill>
          <a:schemeClr val="accent2">
            <a:lumMod val="75000"/>
          </a:schemeClr>
        </a:solidFill>
      </dgm:spPr>
    </dgm:pt>
    <dgm:pt modelId="{6AE71D8A-2F35-4756-A4AD-A549FB035E3F}" type="pres">
      <dgm:prSet presAssocID="{C8710C11-6766-4B48-9562-4B0C7B3F28D6}" presName="spaceRect" presStyleCnt="0"/>
      <dgm:spPr/>
    </dgm:pt>
    <dgm:pt modelId="{5CD563F8-B6A7-4F66-B65C-7F1D3844F472}" type="pres">
      <dgm:prSet presAssocID="{C8710C11-6766-4B48-9562-4B0C7B3F28D6}" presName="textRect" presStyleLbl="revTx" presStyleIdx="0" presStyleCnt="4" custScaleX="114248" custScaleY="104335" custLinFactNeighborX="-52561" custLinFactNeighborY="759">
        <dgm:presLayoutVars>
          <dgm:chMax val="1"/>
          <dgm:chPref val="1"/>
        </dgm:presLayoutVars>
      </dgm:prSet>
      <dgm:spPr/>
    </dgm:pt>
    <dgm:pt modelId="{114DEDBD-1AAB-4DDF-B848-DA92D960826E}" type="pres">
      <dgm:prSet presAssocID="{CEEC8625-83FA-4202-826E-84C1185A8E32}" presName="sibTrans" presStyleCnt="0"/>
      <dgm:spPr/>
    </dgm:pt>
    <dgm:pt modelId="{14161BF4-3B2E-4990-9AA5-1E7113657AFE}" type="pres">
      <dgm:prSet presAssocID="{8EE3C8DC-7BA8-479C-A581-E9DA099939F2}" presName="compNode" presStyleCnt="0"/>
      <dgm:spPr/>
    </dgm:pt>
    <dgm:pt modelId="{FCA6A723-3A73-458A-AE3C-15B86CF5C55D}" type="pres">
      <dgm:prSet presAssocID="{8EE3C8DC-7BA8-479C-A581-E9DA099939F2}" presName="iconRect" presStyleLbl="node1" presStyleIdx="1" presStyleCnt="4" custScaleX="287273" custScaleY="204783" custLinFactX="-28498" custLinFactNeighborX="-100000" custLinFactNeighborY="-29222"/>
      <dgm:spPr>
        <a:solidFill>
          <a:schemeClr val="accent2">
            <a:lumMod val="75000"/>
          </a:schemeClr>
        </a:solidFill>
      </dgm:spPr>
    </dgm:pt>
    <dgm:pt modelId="{E9430B85-543F-4592-A6DD-AEEA4B48C6A1}" type="pres">
      <dgm:prSet presAssocID="{8EE3C8DC-7BA8-479C-A581-E9DA099939F2}" presName="spaceRect" presStyleCnt="0"/>
      <dgm:spPr/>
    </dgm:pt>
    <dgm:pt modelId="{2D06D90C-4774-439F-8532-60F8B9D1D8A7}" type="pres">
      <dgm:prSet presAssocID="{8EE3C8DC-7BA8-479C-A581-E9DA099939F2}" presName="textRect" presStyleLbl="revTx" presStyleIdx="1" presStyleCnt="4" custScaleX="142448" custLinFactNeighborX="-56485" custLinFactNeighborY="768">
        <dgm:presLayoutVars>
          <dgm:chMax val="1"/>
          <dgm:chPref val="1"/>
        </dgm:presLayoutVars>
      </dgm:prSet>
      <dgm:spPr/>
    </dgm:pt>
    <dgm:pt modelId="{6AB9F53E-D91E-4E48-8AD8-05932101491C}" type="pres">
      <dgm:prSet presAssocID="{DAC4EAD7-53AC-40F0-BA2F-8B2633CEAE11}" presName="sibTrans" presStyleCnt="0"/>
      <dgm:spPr/>
    </dgm:pt>
    <dgm:pt modelId="{ED8AE489-0CC0-4251-92FB-1AC032073F86}" type="pres">
      <dgm:prSet presAssocID="{8865AC6C-44E0-4174-AB02-044A78D94DE3}" presName="compNode" presStyleCnt="0"/>
      <dgm:spPr/>
    </dgm:pt>
    <dgm:pt modelId="{5326D40B-04B6-4401-91A7-8A4487EDC6FC}" type="pres">
      <dgm:prSet presAssocID="{8865AC6C-44E0-4174-AB02-044A78D94DE3}" presName="iconRect" presStyleLbl="node1" presStyleIdx="2" presStyleCnt="4" custScaleX="294772" custScaleY="215817" custLinFactX="100000" custLinFactNeighborX="155752" custLinFactNeighborY="-31873"/>
      <dgm:spPr>
        <a:solidFill>
          <a:schemeClr val="accent2">
            <a:lumMod val="75000"/>
          </a:schemeClr>
        </a:solidFill>
      </dgm:spPr>
    </dgm:pt>
    <dgm:pt modelId="{45C20058-83ED-45AC-83B6-B4CEEE13D9F9}" type="pres">
      <dgm:prSet presAssocID="{8865AC6C-44E0-4174-AB02-044A78D94DE3}" presName="spaceRect" presStyleCnt="0"/>
      <dgm:spPr/>
    </dgm:pt>
    <dgm:pt modelId="{1DCFB9CF-BB76-4BDC-932B-A329BC03E697}" type="pres">
      <dgm:prSet presAssocID="{8865AC6C-44E0-4174-AB02-044A78D94DE3}" presName="textRect" presStyleLbl="revTx" presStyleIdx="2" presStyleCnt="4" custScaleX="128711" custLinFactNeighborX="-44566" custLinFactNeighborY="-440">
        <dgm:presLayoutVars>
          <dgm:chMax val="1"/>
          <dgm:chPref val="1"/>
        </dgm:presLayoutVars>
      </dgm:prSet>
      <dgm:spPr/>
    </dgm:pt>
    <dgm:pt modelId="{3AA5D42F-965A-48BE-B88C-C979D86310B9}" type="pres">
      <dgm:prSet presAssocID="{258DC239-2C60-44C0-830B-87DE5EB56A01}" presName="sibTrans" presStyleCnt="0"/>
      <dgm:spPr/>
    </dgm:pt>
    <dgm:pt modelId="{36036534-EA66-4285-920F-C188A14BD778}" type="pres">
      <dgm:prSet presAssocID="{B8400FFF-9B1F-4EFF-A964-011C8DA300D4}" presName="compNode" presStyleCnt="0"/>
      <dgm:spPr/>
    </dgm:pt>
    <dgm:pt modelId="{8290FBA4-961D-4A70-ABDD-11D02871D183}" type="pres">
      <dgm:prSet presAssocID="{B8400FFF-9B1F-4EFF-A964-011C8DA300D4}" presName="iconRect" presStyleLbl="node1" presStyleIdx="3" presStyleCnt="4" custLinFactNeighborX="-83014" custLinFactNeighborY="6554"/>
      <dgm:spPr/>
    </dgm:pt>
    <dgm:pt modelId="{A650A3C1-C84E-43D2-A13C-127596184E93}" type="pres">
      <dgm:prSet presAssocID="{B8400FFF-9B1F-4EFF-A964-011C8DA300D4}" presName="spaceRect" presStyleCnt="0"/>
      <dgm:spPr/>
    </dgm:pt>
    <dgm:pt modelId="{72EAB6BC-B374-440B-8D08-DDE55F094DAD}" type="pres">
      <dgm:prSet presAssocID="{B8400FFF-9B1F-4EFF-A964-011C8DA300D4}" presName="textRect" presStyleLbl="revTx" presStyleIdx="3" presStyleCnt="4" custScaleX="155074" custLinFactNeighborX="-35109" custLinFactNeighborY="13061">
        <dgm:presLayoutVars>
          <dgm:chMax val="1"/>
          <dgm:chPref val="1"/>
        </dgm:presLayoutVars>
      </dgm:prSet>
      <dgm:spPr/>
    </dgm:pt>
  </dgm:ptLst>
  <dgm:cxnLst>
    <dgm:cxn modelId="{7C121814-8BD2-4106-87A7-979531375EB9}" srcId="{3137DF2B-DECF-44A7-8971-07475E2BCFC3}" destId="{B8400FFF-9B1F-4EFF-A964-011C8DA300D4}" srcOrd="3" destOrd="0" parTransId="{BAD45467-320A-4B63-B509-4E0205F15400}" sibTransId="{45F2C1FD-846B-43BB-8DAF-D3E84AF41A73}"/>
    <dgm:cxn modelId="{1A89CB18-8B09-4590-A761-274BEAAD8172}" type="presOf" srcId="{8EE3C8DC-7BA8-479C-A581-E9DA099939F2}" destId="{2D06D90C-4774-439F-8532-60F8B9D1D8A7}" srcOrd="0" destOrd="0" presId="urn:microsoft.com/office/officeart/2018/2/layout/IconLabelList#2"/>
    <dgm:cxn modelId="{E5875C5E-8817-4707-AA33-E7DDCAC19481}" srcId="{3137DF2B-DECF-44A7-8971-07475E2BCFC3}" destId="{8865AC6C-44E0-4174-AB02-044A78D94DE3}" srcOrd="2" destOrd="0" parTransId="{3FF598BD-2671-4ECB-AD79-D0E600EEC84F}" sibTransId="{258DC239-2C60-44C0-830B-87DE5EB56A01}"/>
    <dgm:cxn modelId="{8B07B579-2924-4601-907B-DC2D84F91335}" type="presOf" srcId="{C8710C11-6766-4B48-9562-4B0C7B3F28D6}" destId="{5CD563F8-B6A7-4F66-B65C-7F1D3844F472}" srcOrd="0" destOrd="0" presId="urn:microsoft.com/office/officeart/2018/2/layout/IconLabelList#2"/>
    <dgm:cxn modelId="{65A961CC-3B95-4066-B70A-466BC535A8B1}" type="presOf" srcId="{8865AC6C-44E0-4174-AB02-044A78D94DE3}" destId="{1DCFB9CF-BB76-4BDC-932B-A329BC03E697}" srcOrd="0" destOrd="0" presId="urn:microsoft.com/office/officeart/2018/2/layout/IconLabelList#2"/>
    <dgm:cxn modelId="{6E8797D1-3A1C-4879-9FDC-A7D2EC6197EA}" srcId="{3137DF2B-DECF-44A7-8971-07475E2BCFC3}" destId="{8EE3C8DC-7BA8-479C-A581-E9DA099939F2}" srcOrd="1" destOrd="0" parTransId="{60ABFDD0-D409-4824-8102-DEA984738144}" sibTransId="{DAC4EAD7-53AC-40F0-BA2F-8B2633CEAE11}"/>
    <dgm:cxn modelId="{E28F4DE8-1F7F-4CC4-B4F7-5167A5B9E0BA}" srcId="{3137DF2B-DECF-44A7-8971-07475E2BCFC3}" destId="{C8710C11-6766-4B48-9562-4B0C7B3F28D6}" srcOrd="0" destOrd="0" parTransId="{6F9BADAF-DEBF-4CC2-B392-F7E0CD538B78}" sibTransId="{CEEC8625-83FA-4202-826E-84C1185A8E32}"/>
    <dgm:cxn modelId="{1D355AF5-83C1-4C44-8BAD-9D3C1D8B1F0F}" type="presOf" srcId="{B8400FFF-9B1F-4EFF-A964-011C8DA300D4}" destId="{72EAB6BC-B374-440B-8D08-DDE55F094DAD}" srcOrd="0" destOrd="0" presId="urn:microsoft.com/office/officeart/2018/2/layout/IconLabelList#2"/>
    <dgm:cxn modelId="{02F767F8-F42A-4F3B-A329-DEC0D12CD806}" type="presOf" srcId="{3137DF2B-DECF-44A7-8971-07475E2BCFC3}" destId="{F365F799-91C6-467E-8005-77142388ADA7}" srcOrd="0" destOrd="0" presId="urn:microsoft.com/office/officeart/2018/2/layout/IconLabelList#2"/>
    <dgm:cxn modelId="{80A490A9-8618-4D89-B253-C4B2425A15D0}" type="presParOf" srcId="{F365F799-91C6-467E-8005-77142388ADA7}" destId="{CA712F04-4B2E-4073-826D-66E0748C08F8}" srcOrd="0" destOrd="0" presId="urn:microsoft.com/office/officeart/2018/2/layout/IconLabelList#2"/>
    <dgm:cxn modelId="{484F421F-4E99-48D3-AE36-608B91CC5346}" type="presParOf" srcId="{CA712F04-4B2E-4073-826D-66E0748C08F8}" destId="{9A755B31-6174-4948-8B32-7FECC02D6991}" srcOrd="0" destOrd="0" presId="urn:microsoft.com/office/officeart/2018/2/layout/IconLabelList#2"/>
    <dgm:cxn modelId="{0EED1B20-3FF9-4C70-ADD9-4DE2CCE6D9DD}" type="presParOf" srcId="{CA712F04-4B2E-4073-826D-66E0748C08F8}" destId="{6AE71D8A-2F35-4756-A4AD-A549FB035E3F}" srcOrd="1" destOrd="0" presId="urn:microsoft.com/office/officeart/2018/2/layout/IconLabelList#2"/>
    <dgm:cxn modelId="{56B7F5F9-3AD0-4879-BD8D-FB3362B818E9}" type="presParOf" srcId="{CA712F04-4B2E-4073-826D-66E0748C08F8}" destId="{5CD563F8-B6A7-4F66-B65C-7F1D3844F472}" srcOrd="2" destOrd="0" presId="urn:microsoft.com/office/officeart/2018/2/layout/IconLabelList#2"/>
    <dgm:cxn modelId="{B8FA11BD-8E20-4882-9D4D-DF2BBE04B958}" type="presParOf" srcId="{F365F799-91C6-467E-8005-77142388ADA7}" destId="{114DEDBD-1AAB-4DDF-B848-DA92D960826E}" srcOrd="1" destOrd="0" presId="urn:microsoft.com/office/officeart/2018/2/layout/IconLabelList#2"/>
    <dgm:cxn modelId="{A377F2C4-8774-4B04-BECB-EB51AC2353E5}" type="presParOf" srcId="{F365F799-91C6-467E-8005-77142388ADA7}" destId="{14161BF4-3B2E-4990-9AA5-1E7113657AFE}" srcOrd="2" destOrd="0" presId="urn:microsoft.com/office/officeart/2018/2/layout/IconLabelList#2"/>
    <dgm:cxn modelId="{DC4C4434-0D6A-4AED-9A2E-CC7C5B063571}" type="presParOf" srcId="{14161BF4-3B2E-4990-9AA5-1E7113657AFE}" destId="{FCA6A723-3A73-458A-AE3C-15B86CF5C55D}" srcOrd="0" destOrd="0" presId="urn:microsoft.com/office/officeart/2018/2/layout/IconLabelList#2"/>
    <dgm:cxn modelId="{89B5121F-9599-4794-9AA1-DD6EF55DE189}" type="presParOf" srcId="{14161BF4-3B2E-4990-9AA5-1E7113657AFE}" destId="{E9430B85-543F-4592-A6DD-AEEA4B48C6A1}" srcOrd="1" destOrd="0" presId="urn:microsoft.com/office/officeart/2018/2/layout/IconLabelList#2"/>
    <dgm:cxn modelId="{AB2BC4E4-5B33-4C26-8C3F-E77225D58E3E}" type="presParOf" srcId="{14161BF4-3B2E-4990-9AA5-1E7113657AFE}" destId="{2D06D90C-4774-439F-8532-60F8B9D1D8A7}" srcOrd="2" destOrd="0" presId="urn:microsoft.com/office/officeart/2018/2/layout/IconLabelList#2"/>
    <dgm:cxn modelId="{23BAA7AF-17F0-4F65-9E90-273EF7D3B929}" type="presParOf" srcId="{F365F799-91C6-467E-8005-77142388ADA7}" destId="{6AB9F53E-D91E-4E48-8AD8-05932101491C}" srcOrd="3" destOrd="0" presId="urn:microsoft.com/office/officeart/2018/2/layout/IconLabelList#2"/>
    <dgm:cxn modelId="{5CAA210B-19EB-4E1B-A954-8ECCD13D15D2}" type="presParOf" srcId="{F365F799-91C6-467E-8005-77142388ADA7}" destId="{ED8AE489-0CC0-4251-92FB-1AC032073F86}" srcOrd="4" destOrd="0" presId="urn:microsoft.com/office/officeart/2018/2/layout/IconLabelList#2"/>
    <dgm:cxn modelId="{D02AAB89-D273-4A42-BD22-FC8E4FBD89B6}" type="presParOf" srcId="{ED8AE489-0CC0-4251-92FB-1AC032073F86}" destId="{5326D40B-04B6-4401-91A7-8A4487EDC6FC}" srcOrd="0" destOrd="0" presId="urn:microsoft.com/office/officeart/2018/2/layout/IconLabelList#2"/>
    <dgm:cxn modelId="{D277A401-05A8-428C-89F2-F5C3F0254AF4}" type="presParOf" srcId="{ED8AE489-0CC0-4251-92FB-1AC032073F86}" destId="{45C20058-83ED-45AC-83B6-B4CEEE13D9F9}" srcOrd="1" destOrd="0" presId="urn:microsoft.com/office/officeart/2018/2/layout/IconLabelList#2"/>
    <dgm:cxn modelId="{321AE61B-556D-4E47-8A54-9BC14D9E1263}" type="presParOf" srcId="{ED8AE489-0CC0-4251-92FB-1AC032073F86}" destId="{1DCFB9CF-BB76-4BDC-932B-A329BC03E697}" srcOrd="2" destOrd="0" presId="urn:microsoft.com/office/officeart/2018/2/layout/IconLabelList#2"/>
    <dgm:cxn modelId="{95715AA0-70FF-439A-A0C4-BB73676E5651}" type="presParOf" srcId="{F365F799-91C6-467E-8005-77142388ADA7}" destId="{3AA5D42F-965A-48BE-B88C-C979D86310B9}" srcOrd="5" destOrd="0" presId="urn:microsoft.com/office/officeart/2018/2/layout/IconLabelList#2"/>
    <dgm:cxn modelId="{041A235C-A4A8-4C72-829C-EF204AF45684}" type="presParOf" srcId="{F365F799-91C6-467E-8005-77142388ADA7}" destId="{36036534-EA66-4285-920F-C188A14BD778}" srcOrd="6" destOrd="0" presId="urn:microsoft.com/office/officeart/2018/2/layout/IconLabelList#2"/>
    <dgm:cxn modelId="{842A5CBF-38FC-4403-8039-6D79DACA7755}" type="presParOf" srcId="{36036534-EA66-4285-920F-C188A14BD778}" destId="{8290FBA4-961D-4A70-ABDD-11D02871D183}" srcOrd="0" destOrd="0" presId="urn:microsoft.com/office/officeart/2018/2/layout/IconLabelList#2"/>
    <dgm:cxn modelId="{A943DE86-6F37-4C00-ADCD-5BEE39012710}" type="presParOf" srcId="{36036534-EA66-4285-920F-C188A14BD778}" destId="{A650A3C1-C84E-43D2-A13C-127596184E93}" srcOrd="1" destOrd="0" presId="urn:microsoft.com/office/officeart/2018/2/layout/IconLabelList#2"/>
    <dgm:cxn modelId="{C5B4BE7E-0770-44A9-913B-40A0F65D6FE9}" type="presParOf" srcId="{36036534-EA66-4285-920F-C188A14BD778}" destId="{72EAB6BC-B374-440B-8D08-DDE55F094DAD}" srcOrd="2" destOrd="0" presId="urn:microsoft.com/office/officeart/2018/2/layout/IconLabelList#2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755B31-6174-4948-8B32-7FECC02D6991}">
      <dsp:nvSpPr>
        <dsp:cNvPr id="0" name=""/>
        <dsp:cNvSpPr/>
      </dsp:nvSpPr>
      <dsp:spPr>
        <a:xfrm>
          <a:off x="53477" y="183121"/>
          <a:ext cx="1802468" cy="1605507"/>
        </a:xfrm>
        <a:prstGeom prst="rect">
          <a:avLst/>
        </a:prstGeom>
        <a:solidFill>
          <a:schemeClr val="accent2">
            <a:lumMod val="7500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D563F8-B6A7-4F66-B65C-7F1D3844F472}">
      <dsp:nvSpPr>
        <dsp:cNvPr id="0" name=""/>
        <dsp:cNvSpPr/>
      </dsp:nvSpPr>
      <dsp:spPr>
        <a:xfrm>
          <a:off x="0" y="1979660"/>
          <a:ext cx="1962075" cy="17560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600" b="1" kern="1200" dirty="0"/>
            <a:t>1- La música es un comportamiento social. (</a:t>
          </a:r>
          <a:r>
            <a:rPr lang="es-MX" sz="1600" b="1" kern="1200" dirty="0" err="1"/>
            <a:t>Merriam</a:t>
          </a:r>
          <a:r>
            <a:rPr lang="es-MX" sz="1600" b="1" kern="1200" dirty="0"/>
            <a:t> antropólogo y etnomusicólogo estadounidense)</a:t>
          </a:r>
          <a:endParaRPr lang="en-US" sz="1600" kern="1200" dirty="0">
            <a:solidFill>
              <a:schemeClr val="tx1"/>
            </a:solidFill>
          </a:endParaRPr>
        </a:p>
      </dsp:txBody>
      <dsp:txXfrm>
        <a:off x="0" y="1979660"/>
        <a:ext cx="1962075" cy="1756013"/>
      </dsp:txXfrm>
    </dsp:sp>
    <dsp:sp modelId="{FCA6A723-3A73-458A-AE3C-15B86CF5C55D}">
      <dsp:nvSpPr>
        <dsp:cNvPr id="0" name=""/>
        <dsp:cNvSpPr/>
      </dsp:nvSpPr>
      <dsp:spPr>
        <a:xfrm>
          <a:off x="2251570" y="178916"/>
          <a:ext cx="2220109" cy="1582608"/>
        </a:xfrm>
        <a:prstGeom prst="rect">
          <a:avLst/>
        </a:prstGeom>
        <a:solidFill>
          <a:schemeClr val="accent2">
            <a:lumMod val="7500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D06D90C-4774-439F-8532-60F8B9D1D8A7}">
      <dsp:nvSpPr>
        <dsp:cNvPr id="0" name=""/>
        <dsp:cNvSpPr/>
      </dsp:nvSpPr>
      <dsp:spPr>
        <a:xfrm>
          <a:off x="2161433" y="2028807"/>
          <a:ext cx="2446377" cy="16830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600" b="1" kern="1200" dirty="0"/>
            <a:t>2- Canciones de trabajo, cosecha, medicina, religiosas, pesca, etc. (Herskovits antropólogo e historiador estadounidense)</a:t>
          </a:r>
          <a:endParaRPr lang="en-US" sz="1600" kern="1200" dirty="0">
            <a:solidFill>
              <a:schemeClr val="tx1"/>
            </a:solidFill>
          </a:endParaRPr>
        </a:p>
      </dsp:txBody>
      <dsp:txXfrm>
        <a:off x="2161433" y="2028807"/>
        <a:ext cx="2446377" cy="1683053"/>
      </dsp:txXfrm>
    </dsp:sp>
    <dsp:sp modelId="{5326D40B-04B6-4401-91A7-8A4487EDC6FC}">
      <dsp:nvSpPr>
        <dsp:cNvPr id="0" name=""/>
        <dsp:cNvSpPr/>
      </dsp:nvSpPr>
      <dsp:spPr>
        <a:xfrm>
          <a:off x="7854925" y="137110"/>
          <a:ext cx="2278063" cy="1667881"/>
        </a:xfrm>
        <a:prstGeom prst="rect">
          <a:avLst/>
        </a:prstGeom>
        <a:solidFill>
          <a:schemeClr val="accent2">
            <a:lumMod val="7500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DCFB9CF-BB76-4BDC-932B-A329BC03E697}">
      <dsp:nvSpPr>
        <dsp:cNvPr id="0" name=""/>
        <dsp:cNvSpPr/>
      </dsp:nvSpPr>
      <dsp:spPr>
        <a:xfrm>
          <a:off x="5146849" y="2029794"/>
          <a:ext cx="2210460" cy="16830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600" b="1" kern="1200" dirty="0"/>
            <a:t>3- La música con o sin letra podría influir en el consumo de sustancias de los jóvenes. (Fouce, psicólogo)</a:t>
          </a:r>
          <a:endParaRPr lang="en-US" sz="1600" kern="1200" dirty="0">
            <a:solidFill>
              <a:schemeClr val="tx1"/>
            </a:solidFill>
          </a:endParaRPr>
        </a:p>
      </dsp:txBody>
      <dsp:txXfrm>
        <a:off x="5146849" y="2029794"/>
        <a:ext cx="2210460" cy="1683053"/>
      </dsp:txXfrm>
    </dsp:sp>
    <dsp:sp modelId="{8290FBA4-961D-4A70-ABDD-11D02871D183}">
      <dsp:nvSpPr>
        <dsp:cNvPr id="0" name=""/>
        <dsp:cNvSpPr/>
      </dsp:nvSpPr>
      <dsp:spPr>
        <a:xfrm>
          <a:off x="8760667" y="657848"/>
          <a:ext cx="772822" cy="77282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2EAB6BC-B374-440B-8D08-DDE55F094DAD}">
      <dsp:nvSpPr>
        <dsp:cNvPr id="0" name=""/>
        <dsp:cNvSpPr/>
      </dsp:nvSpPr>
      <dsp:spPr>
        <a:xfrm>
          <a:off x="7854066" y="2033258"/>
          <a:ext cx="2663214" cy="16830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600" b="1" kern="1200" dirty="0"/>
            <a:t>4- La canción activa recuerdos y se relaciona con el léxico musical. (Custodio y Cano estudios psicológicos asociados con la música)</a:t>
          </a:r>
          <a:endParaRPr lang="en-US" sz="1600" kern="1200" dirty="0">
            <a:solidFill>
              <a:schemeClr val="tx1"/>
            </a:solidFill>
          </a:endParaRPr>
        </a:p>
      </dsp:txBody>
      <dsp:txXfrm>
        <a:off x="7854066" y="2033258"/>
        <a:ext cx="2663214" cy="168305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LabelList#2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4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0E63EFB-A45E-45D2-917C-2262C9B2BC0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77B3576-EAA7-4886-8787-F094B8D8EE2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E40A2C-D4F8-447C-8646-65B623846323}" type="datetimeFigureOut">
              <a:rPr lang="en-US" smtClean="0"/>
              <a:t>8/8/2024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2269D18-8FB0-418D-B70C-328BCC81257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DE3EAB1-782C-4544-A059-833371A45B2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CE8B11-E9E4-46BC-B69D-DFCBD15173AE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38142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>
            <a:extLst>
              <a:ext uri="{FF2B5EF4-FFF2-40B4-BE49-F238E27FC236}">
                <a16:creationId xmlns:a16="http://schemas.microsoft.com/office/drawing/2014/main" id="{D9F622F8-1824-4338-8C3C-5529D3BDEF4A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23" name="Rectangle 3">
            <a:extLst>
              <a:ext uri="{FF2B5EF4-FFF2-40B4-BE49-F238E27FC236}">
                <a16:creationId xmlns:a16="http://schemas.microsoft.com/office/drawing/2014/main" id="{618DDD53-BB38-4118-BC75-9CE27D49C550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4340" name="Rectangle 4">
            <a:extLst>
              <a:ext uri="{FF2B5EF4-FFF2-40B4-BE49-F238E27FC236}">
                <a16:creationId xmlns:a16="http://schemas.microsoft.com/office/drawing/2014/main" id="{6C03B6F7-B1AE-4118-ABA2-FFEC9B8F0E9C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5" name="Rectangle 5">
            <a:extLst>
              <a:ext uri="{FF2B5EF4-FFF2-40B4-BE49-F238E27FC236}">
                <a16:creationId xmlns:a16="http://schemas.microsoft.com/office/drawing/2014/main" id="{646F5356-BDE8-43C1-9587-85323D02B191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0726" name="Rectangle 6">
            <a:extLst>
              <a:ext uri="{FF2B5EF4-FFF2-40B4-BE49-F238E27FC236}">
                <a16:creationId xmlns:a16="http://schemas.microsoft.com/office/drawing/2014/main" id="{89912C35-11A9-4DA7-8476-F1823F658CAA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27" name="Rectangle 7">
            <a:extLst>
              <a:ext uri="{FF2B5EF4-FFF2-40B4-BE49-F238E27FC236}">
                <a16:creationId xmlns:a16="http://schemas.microsoft.com/office/drawing/2014/main" id="{7180ED79-CEC3-4FB9-B511-8597B20A0C1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DEB7EE2-04A2-4FB2-9625-C9C73AC4D32F}" type="slidenum">
              <a:rPr lang="en-US" altLang="en-US"/>
              <a:pPr/>
              <a:t>‹Nº›</a:t>
            </a:fld>
            <a:endParaRPr lang="en-US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>
            <a:extLst>
              <a:ext uri="{FF2B5EF4-FFF2-40B4-BE49-F238E27FC236}">
                <a16:creationId xmlns:a16="http://schemas.microsoft.com/office/drawing/2014/main" id="{FA4671F7-4D2C-4B1E-AED7-24676BE8B49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947842D7-C728-4EBD-982B-B8BE79E4DBBE}" type="slidenum">
              <a:rPr lang="en-US" altLang="en-US"/>
              <a:pPr eaLnBrk="1" hangingPunct="1"/>
              <a:t>1</a:t>
            </a:fld>
            <a:endParaRPr lang="en-US" altLang="en-US" dirty="0"/>
          </a:p>
        </p:txBody>
      </p:sp>
      <p:sp>
        <p:nvSpPr>
          <p:cNvPr id="15363" name="Rectangle 2">
            <a:extLst>
              <a:ext uri="{FF2B5EF4-FFF2-40B4-BE49-F238E27FC236}">
                <a16:creationId xmlns:a16="http://schemas.microsoft.com/office/drawing/2014/main" id="{D8E83BD0-7AE4-4323-9047-FC368929C52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>
            <a:extLst>
              <a:ext uri="{FF2B5EF4-FFF2-40B4-BE49-F238E27FC236}">
                <a16:creationId xmlns:a16="http://schemas.microsoft.com/office/drawing/2014/main" id="{FDECF5EC-C5EC-4723-8F4F-A75A20018F6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335044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EB7EE2-04A2-4FB2-9625-C9C73AC4D32F}" type="slidenum">
              <a:rPr lang="en-US" altLang="en-US" smtClean="0"/>
              <a:pPr/>
              <a:t>18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51092321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918938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EB7EE2-04A2-4FB2-9625-C9C73AC4D32F}" type="slidenum">
              <a:rPr lang="en-US" altLang="en-US" smtClean="0"/>
              <a:pPr/>
              <a:t>23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4155455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364410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EB7EE2-04A2-4FB2-9625-C9C73AC4D32F}" type="slidenum">
              <a:rPr lang="en-US" altLang="en-US" smtClean="0"/>
              <a:pPr/>
              <a:t>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1877370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148787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EB7EE2-04A2-4FB2-9625-C9C73AC4D32F}" type="slidenum">
              <a:rPr lang="en-US" altLang="en-US" smtClean="0"/>
              <a:pPr/>
              <a:t>7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5706722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EB7EE2-04A2-4FB2-9625-C9C73AC4D32F}" type="slidenum">
              <a:rPr lang="en-US" altLang="en-US" smtClean="0"/>
              <a:pPr/>
              <a:t>10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3939108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22148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EB7EE2-04A2-4FB2-9625-C9C73AC4D32F}" type="slidenum">
              <a:rPr lang="en-US" altLang="en-US" smtClean="0"/>
              <a:pPr/>
              <a:t>13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1882981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EB7EE2-04A2-4FB2-9625-C9C73AC4D32F}" type="slidenum">
              <a:rPr lang="en-US" altLang="en-US" smtClean="0"/>
              <a:pPr/>
              <a:t>15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9494361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8.svg"/><Relationship Id="rId4" Type="http://schemas.openxmlformats.org/officeDocument/2006/relationships/image" Target="../media/image17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sv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>
            <a:extLst>
              <a:ext uri="{FF2B5EF4-FFF2-40B4-BE49-F238E27FC236}">
                <a16:creationId xmlns:a16="http://schemas.microsoft.com/office/drawing/2014/main" id="{CFA415FA-D077-4CB7-8CBC-8F39C7C5174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40480" y="2770632"/>
            <a:ext cx="7443216" cy="1325563"/>
          </a:xfrm>
        </p:spPr>
        <p:txBody>
          <a:bodyPr anchor="ctr"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add title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484D66F-7657-44F5-BAE9-F676B76CBA7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0" y="0"/>
            <a:ext cx="3800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03085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08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Pattern Black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1EEF53A4-35A6-4E43-B220-67DA381C591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196307" y="3260705"/>
            <a:ext cx="7799387" cy="1534757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Insert content here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07724906-4405-47F4-B533-7291B003B0A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25301" y="1975104"/>
            <a:ext cx="9141397" cy="615553"/>
          </a:xfrm>
          <a:noFill/>
        </p:spPr>
        <p:txBody>
          <a:bodyPr wrap="square" lIns="0" tIns="0" rIns="0" bIns="0" anchor="b" anchorCtr="0">
            <a:spAutoFit/>
          </a:bodyPr>
          <a:lstStyle>
            <a:lvl1pPr algn="ctr" defTabSz="932742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000" b="1" i="0" kern="1200" cap="none" spc="-50" baseline="0" dirty="0">
                <a:ln w="3175">
                  <a:noFill/>
                </a:ln>
                <a:solidFill>
                  <a:schemeClr val="tx1"/>
                </a:solidFill>
                <a:effectLst/>
                <a:latin typeface="+mn-lt"/>
                <a:ea typeface="+mn-ea"/>
                <a:cs typeface="Segoe UI" pitchFamily="34" charset="0"/>
              </a:defRPr>
            </a:lvl1pPr>
          </a:lstStyle>
          <a:p>
            <a:r>
              <a:rPr lang="en-US" dirty="0"/>
              <a:t>Insert Text Here</a:t>
            </a:r>
          </a:p>
        </p:txBody>
      </p:sp>
      <p:pic>
        <p:nvPicPr>
          <p:cNvPr id="6" name="Graphic 5" hidden="1">
            <a:extLst>
              <a:ext uri="{FF2B5EF4-FFF2-40B4-BE49-F238E27FC236}">
                <a16:creationId xmlns:a16="http://schemas.microsoft.com/office/drawing/2014/main" id="{1979441F-BDF5-41C8-933A-7E284F67033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5852905"/>
            <a:ext cx="12192000" cy="85725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E4C7544D-BD57-4504-AC5A-951E353C248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0" y="5833855"/>
            <a:ext cx="12192000" cy="87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8781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Pattern Whit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BC00585D-E155-409A-899A-29BDF4E57F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2000" y="716577"/>
            <a:ext cx="10668000" cy="615553"/>
          </a:xfrm>
          <a:noFill/>
        </p:spPr>
        <p:txBody>
          <a:bodyPr wrap="square" lIns="0" tIns="0" rIns="0" bIns="0" anchor="b" anchorCtr="0">
            <a:spAutoFit/>
          </a:bodyPr>
          <a:lstStyle>
            <a:lvl1pPr algn="l" defTabSz="932742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000" b="1" i="0" kern="1200" cap="none" spc="-50" baseline="0" dirty="0">
                <a:ln w="3175">
                  <a:noFill/>
                </a:ln>
                <a:solidFill>
                  <a:schemeClr val="accent3"/>
                </a:soli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dirty="0"/>
              <a:t>Insert text here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D944D9B-AA15-4DB5-AE58-0FA514F6FE8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2000" y="1790699"/>
            <a:ext cx="10668000" cy="685800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Insert content here</a:t>
            </a:r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9066358F-3531-4B96-B041-02BD184014A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5833855"/>
            <a:ext cx="12192000" cy="87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2041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rt Ar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3E65ED86-A26C-479A-8393-0BFDCBCD43F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2000" y="1783952"/>
            <a:ext cx="10668000" cy="1111648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Insert content here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07E4664-9EEE-4A2F-B223-5F295C6BFB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999" y="715964"/>
            <a:ext cx="10667999" cy="646332"/>
          </a:xfrm>
        </p:spPr>
        <p:txBody>
          <a:bodyPr vert="horz" lIns="0" tIns="45720" rIns="91440" bIns="45720" rtlCol="0">
            <a:normAutofit/>
          </a:bodyPr>
          <a:lstStyle>
            <a:lvl1pPr>
              <a:defRPr lang="en-US" sz="4000" dirty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indent="0">
              <a:spcBef>
                <a:spcPts val="1000"/>
              </a:spcBef>
              <a:buFont typeface="Arial" panose="020B0604020202020204" pitchFamily="34" charset="0"/>
            </a:pPr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81512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1B9BC-7BE7-4893-90FD-CC95830FD8F2}" type="datetimeFigureOut">
              <a:rPr lang="en-US" smtClean="0"/>
              <a:t>8/8/2024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5270E-046A-4C23-BC98-E307A7DD6BE8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3212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Photo Conten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8498B63D-F60C-4A9D-8D3E-0C7CD748FED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62000" y="1905000"/>
            <a:ext cx="5334000" cy="3276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283464" indent="-283464">
              <a:spcBef>
                <a:spcPts val="1000"/>
              </a:spcBef>
              <a:defRPr sz="1800">
                <a:solidFill>
                  <a:schemeClr val="accent1"/>
                </a:solidFill>
              </a:defRPr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9B1932CF-F265-4AEE-8704-F42C01AFB47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202624" y="715962"/>
            <a:ext cx="4227375" cy="4727907"/>
          </a:xfrm>
          <a:solidFill>
            <a:schemeClr val="accent3">
              <a:lumMod val="75000"/>
            </a:schemeClr>
          </a:solidFill>
        </p:spPr>
        <p:txBody>
          <a:bodyPr/>
          <a:lstStyle>
            <a:lvl1pPr algn="ctr">
              <a:buNone/>
              <a:defRPr sz="1600"/>
            </a:lvl1pPr>
          </a:lstStyle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64D0D78-72DF-43BD-8B4F-DE52DA013C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715961"/>
            <a:ext cx="5334000" cy="1189038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4000">
                <a:solidFill>
                  <a:schemeClr val="accent1"/>
                </a:solidFill>
                <a:ea typeface="+mn-ea"/>
                <a:cs typeface="+mn-cs"/>
              </a:defRPr>
            </a:lvl1pPr>
          </a:lstStyle>
          <a:p>
            <a:pPr marL="0" lvl="0" indent="0">
              <a:spcBef>
                <a:spcPts val="1000"/>
              </a:spcBef>
              <a:buFont typeface="Arial" panose="020B0604020202020204" pitchFamily="34" charset="0"/>
            </a:pPr>
            <a:r>
              <a:rPr lang="en-US" dirty="0"/>
              <a:t>Click to edit Master title style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DAFD71A9-C105-43A7-88DA-9FFC5174CC1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6000750"/>
            <a:ext cx="12192000" cy="857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20591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8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Photo Conten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8498B63D-F60C-4A9D-8D3E-0C7CD748FED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62000" y="1905000"/>
            <a:ext cx="5334000" cy="3276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283464" indent="-283464">
              <a:spcBef>
                <a:spcPts val="1000"/>
              </a:spcBef>
              <a:defRPr sz="1800">
                <a:solidFill>
                  <a:schemeClr val="accent1"/>
                </a:solidFill>
              </a:defRPr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8" name="Picture Placeholder 13">
            <a:extLst>
              <a:ext uri="{FF2B5EF4-FFF2-40B4-BE49-F238E27FC236}">
                <a16:creationId xmlns:a16="http://schemas.microsoft.com/office/drawing/2014/main" id="{89E410BA-B0FE-4F0E-8BE5-D33CC016635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858000" y="3444081"/>
            <a:ext cx="4572000" cy="2362200"/>
          </a:xfrm>
          <a:solidFill>
            <a:schemeClr val="accent3">
              <a:lumMod val="75000"/>
            </a:schemeClr>
          </a:solidFill>
        </p:spPr>
        <p:txBody>
          <a:bodyPr/>
          <a:lstStyle>
            <a:lvl1pPr algn="ctr">
              <a:buNone/>
              <a:defRPr sz="1600"/>
            </a:lvl1pPr>
          </a:lstStyle>
          <a:p>
            <a:endParaRPr lang="en-US" dirty="0"/>
          </a:p>
        </p:txBody>
      </p:sp>
      <p:sp>
        <p:nvSpPr>
          <p:cNvPr id="9" name="Picture Placeholder 13">
            <a:extLst>
              <a:ext uri="{FF2B5EF4-FFF2-40B4-BE49-F238E27FC236}">
                <a16:creationId xmlns:a16="http://schemas.microsoft.com/office/drawing/2014/main" id="{827A95C0-AE8D-46E1-9EF9-64504CBEF99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858000" y="715963"/>
            <a:ext cx="4572000" cy="2362200"/>
          </a:xfrm>
          <a:solidFill>
            <a:schemeClr val="accent3">
              <a:lumMod val="75000"/>
            </a:schemeClr>
          </a:solidFill>
        </p:spPr>
        <p:txBody>
          <a:bodyPr/>
          <a:lstStyle>
            <a:lvl1pPr algn="ctr">
              <a:buNone/>
              <a:defRPr sz="1600"/>
            </a:lvl1pPr>
          </a:lstStyle>
          <a:p>
            <a:endParaRPr lang="en-US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074AC9B3-247D-45E3-9C91-C248ADAFBAF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6000750"/>
            <a:ext cx="12192000" cy="85725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BB8295CA-882D-4533-80DA-6D6EA01257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715961"/>
            <a:ext cx="5334000" cy="1189038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4000">
                <a:solidFill>
                  <a:schemeClr val="accent1"/>
                </a:solidFill>
                <a:ea typeface="+mn-ea"/>
                <a:cs typeface="+mn-cs"/>
              </a:defRPr>
            </a:lvl1pPr>
          </a:lstStyle>
          <a:p>
            <a:pPr marL="0" lvl="0" indent="0">
              <a:spcBef>
                <a:spcPts val="1000"/>
              </a:spcBef>
              <a:buFont typeface="Arial" panose="020B0604020202020204" pitchFamily="34" charset="0"/>
            </a:pPr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872929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672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ight Pattern Conten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5">
            <a:extLst>
              <a:ext uri="{FF2B5EF4-FFF2-40B4-BE49-F238E27FC236}">
                <a16:creationId xmlns:a16="http://schemas.microsoft.com/office/drawing/2014/main" id="{E8DBED36-2461-46D0-AF71-79E0064B375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62000" y="1905000"/>
            <a:ext cx="6477000" cy="3276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 marL="283464" indent="-283464">
              <a:spcBef>
                <a:spcPts val="1000"/>
              </a:spcBef>
              <a:defRPr sz="1800">
                <a:solidFill>
                  <a:schemeClr val="tx1"/>
                </a:solidFill>
              </a:defRPr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pic>
        <p:nvPicPr>
          <p:cNvPr id="8" name="Graphic 7" hidden="1">
            <a:extLst>
              <a:ext uri="{FF2B5EF4-FFF2-40B4-BE49-F238E27FC236}">
                <a16:creationId xmlns:a16="http://schemas.microsoft.com/office/drawing/2014/main" id="{606CCDFE-8488-471E-A2E2-3C7504F25FF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633874" y="0"/>
            <a:ext cx="3558126" cy="6858000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9A7A9776-2781-49A6-AD44-CE45C0543F4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382000" y="0"/>
            <a:ext cx="3810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2FE0FB-930A-4056-8430-A6353A5DA8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715961"/>
            <a:ext cx="6477000" cy="1189038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4000">
                <a:ea typeface="+mn-ea"/>
                <a:cs typeface="+mn-cs"/>
              </a:defRPr>
            </a:lvl1pPr>
          </a:lstStyle>
          <a:p>
            <a:pPr marL="0" lvl="0" indent="0">
              <a:spcBef>
                <a:spcPts val="1000"/>
              </a:spcBef>
              <a:buFont typeface="Arial" panose="020B0604020202020204" pitchFamily="34" charset="0"/>
            </a:pPr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29281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6127">
          <p15:clr>
            <a:srgbClr val="5ACBF0"/>
          </p15:clr>
        </p15:guide>
        <p15:guide id="3" orient="horz" pos="2240" userDrawn="1">
          <p15:clr>
            <a:srgbClr val="5ACBF0"/>
          </p15:clr>
        </p15:guide>
        <p15:guide id="4" orient="horz" pos="2487" userDrawn="1">
          <p15:clr>
            <a:srgbClr val="5ACBF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ight Pattern Content Yellow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5">
            <a:extLst>
              <a:ext uri="{FF2B5EF4-FFF2-40B4-BE49-F238E27FC236}">
                <a16:creationId xmlns:a16="http://schemas.microsoft.com/office/drawing/2014/main" id="{E8DBED36-2461-46D0-AF71-79E0064B375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62000" y="1905000"/>
            <a:ext cx="6477000" cy="3276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283464" indent="-283464">
              <a:spcBef>
                <a:spcPts val="1000"/>
              </a:spcBef>
              <a:defRPr sz="1800">
                <a:solidFill>
                  <a:schemeClr val="accent1"/>
                </a:solidFill>
              </a:defRPr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pic>
        <p:nvPicPr>
          <p:cNvPr id="8" name="Graphic 7" hidden="1">
            <a:extLst>
              <a:ext uri="{FF2B5EF4-FFF2-40B4-BE49-F238E27FC236}">
                <a16:creationId xmlns:a16="http://schemas.microsoft.com/office/drawing/2014/main" id="{606CCDFE-8488-471E-A2E2-3C7504F25FF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633874" y="0"/>
            <a:ext cx="3558126" cy="6858000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9A7A9776-2781-49A6-AD44-CE45C0543F4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382000" y="0"/>
            <a:ext cx="3810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2FE0FB-930A-4056-8430-A6353A5DA8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715961"/>
            <a:ext cx="6477000" cy="1189038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4000">
                <a:solidFill>
                  <a:schemeClr val="accent1"/>
                </a:solidFill>
                <a:ea typeface="+mn-ea"/>
                <a:cs typeface="+mn-cs"/>
              </a:defRPr>
            </a:lvl1pPr>
          </a:lstStyle>
          <a:p>
            <a:pPr marL="0" lvl="0" indent="0">
              <a:spcBef>
                <a:spcPts val="1000"/>
              </a:spcBef>
              <a:buFont typeface="Arial" panose="020B0604020202020204" pitchFamily="34" charset="0"/>
            </a:pPr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02499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6127">
          <p15:clr>
            <a:srgbClr val="5ACBF0"/>
          </p15:clr>
        </p15:guide>
        <p15:guide id="3" orient="horz" pos="2240" userDrawn="1">
          <p15:clr>
            <a:srgbClr val="5ACBF0"/>
          </p15:clr>
        </p15:guide>
        <p15:guide id="4" orient="horz" pos="2487" userDrawn="1">
          <p15:clr>
            <a:srgbClr val="5ACBF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Pattern Conten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5">
            <a:extLst>
              <a:ext uri="{FF2B5EF4-FFF2-40B4-BE49-F238E27FC236}">
                <a16:creationId xmlns:a16="http://schemas.microsoft.com/office/drawing/2014/main" id="{E8DBED36-2461-46D0-AF71-79E0064B375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533900" y="1905000"/>
            <a:ext cx="6955734" cy="3276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 marL="283464" indent="-283464">
              <a:spcBef>
                <a:spcPts val="1000"/>
              </a:spcBef>
              <a:defRPr sz="1800">
                <a:solidFill>
                  <a:schemeClr val="tx1"/>
                </a:solidFill>
              </a:defRPr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pic>
        <p:nvPicPr>
          <p:cNvPr id="13" name="Graphic 12" hidden="1">
            <a:extLst>
              <a:ext uri="{FF2B5EF4-FFF2-40B4-BE49-F238E27FC236}">
                <a16:creationId xmlns:a16="http://schemas.microsoft.com/office/drawing/2014/main" id="{8393C3A4-D09E-47EB-B9F0-C1DDDEB3B18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0" y="0"/>
            <a:ext cx="3810000" cy="6858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B829B5F1-1C12-4A1B-A83C-BFE17D26D9C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0" y="0"/>
            <a:ext cx="3810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D62E947-C679-46EB-896A-20E355781C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33898" y="715961"/>
            <a:ext cx="6955735" cy="1189038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4000" i="0" cap="none" spc="-50" baseline="0">
                <a:ln w="3175">
                  <a:noFill/>
                </a:ln>
                <a:solidFill>
                  <a:schemeClr val="tx1"/>
                </a:solidFill>
                <a:effectLst/>
                <a:ea typeface="+mn-ea"/>
                <a:cs typeface="Segoe UI" pitchFamily="34" charset="0"/>
              </a:defRPr>
            </a:lvl1pPr>
          </a:lstStyle>
          <a:p>
            <a:pPr marL="0" lvl="0" indent="0">
              <a:spcBef>
                <a:spcPts val="1000"/>
              </a:spcBef>
              <a:buFont typeface="Arial" panose="020B0604020202020204" pitchFamily="34" charset="0"/>
            </a:pPr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04198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56" userDrawn="1">
          <p15:clr>
            <a:srgbClr val="5ACBF0"/>
          </p15:clr>
        </p15:guide>
        <p15:guide id="3" orient="horz" pos="2240" userDrawn="1">
          <p15:clr>
            <a:srgbClr val="5ACBF0"/>
          </p15:clr>
        </p15:guide>
        <p15:guide id="4" orient="horz" pos="2487" userDrawn="1">
          <p15:clr>
            <a:srgbClr val="5ACBF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Pattern Content Yellow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5">
            <a:extLst>
              <a:ext uri="{FF2B5EF4-FFF2-40B4-BE49-F238E27FC236}">
                <a16:creationId xmlns:a16="http://schemas.microsoft.com/office/drawing/2014/main" id="{E8DBED36-2461-46D0-AF71-79E0064B375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533900" y="1905000"/>
            <a:ext cx="6955734" cy="3276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283464" indent="-283464">
              <a:spcBef>
                <a:spcPts val="1000"/>
              </a:spcBef>
              <a:defRPr sz="1800">
                <a:solidFill>
                  <a:schemeClr val="accent1"/>
                </a:solidFill>
              </a:defRPr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pic>
        <p:nvPicPr>
          <p:cNvPr id="13" name="Graphic 12" hidden="1">
            <a:extLst>
              <a:ext uri="{FF2B5EF4-FFF2-40B4-BE49-F238E27FC236}">
                <a16:creationId xmlns:a16="http://schemas.microsoft.com/office/drawing/2014/main" id="{8393C3A4-D09E-47EB-B9F0-C1DDDEB3B18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0" y="0"/>
            <a:ext cx="3810000" cy="6858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B829B5F1-1C12-4A1B-A83C-BFE17D26D9C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0" y="0"/>
            <a:ext cx="3810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D62E947-C679-46EB-896A-20E355781C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33898" y="715961"/>
            <a:ext cx="6955735" cy="1189038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4000" i="0" cap="none" spc="-50" baseline="0">
                <a:ln w="3175">
                  <a:noFill/>
                </a:ln>
                <a:solidFill>
                  <a:schemeClr val="accent1"/>
                </a:solidFill>
                <a:effectLst/>
                <a:ea typeface="+mn-ea"/>
                <a:cs typeface="Segoe UI" pitchFamily="34" charset="0"/>
              </a:defRPr>
            </a:lvl1pPr>
          </a:lstStyle>
          <a:p>
            <a:pPr marL="0" lvl="0" indent="0">
              <a:spcBef>
                <a:spcPts val="1000"/>
              </a:spcBef>
              <a:buFont typeface="Arial" panose="020B0604020202020204" pitchFamily="34" charset="0"/>
            </a:pPr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753199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56" userDrawn="1">
          <p15:clr>
            <a:srgbClr val="5ACBF0"/>
          </p15:clr>
        </p15:guide>
        <p15:guide id="3" orient="horz" pos="2240" userDrawn="1">
          <p15:clr>
            <a:srgbClr val="5ACBF0"/>
          </p15:clr>
        </p15:guide>
        <p15:guide id="4" orient="horz" pos="2487" userDrawn="1">
          <p15:clr>
            <a:srgbClr val="5ACBF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etti Content Purpl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3D9303A2-B30A-054C-B809-053B909E125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25301" y="1975104"/>
            <a:ext cx="9141397" cy="615553"/>
          </a:xfrm>
          <a:noFill/>
        </p:spPr>
        <p:txBody>
          <a:bodyPr wrap="square" lIns="0" tIns="0" rIns="0" bIns="0" anchor="b" anchorCtr="0">
            <a:spAutoFit/>
          </a:bodyPr>
          <a:lstStyle>
            <a:lvl1pPr algn="ctr" defTabSz="932742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000" b="1" i="0" kern="1200" cap="none" spc="-50" baseline="0" dirty="0">
                <a:ln w="3175">
                  <a:noFill/>
                </a:ln>
                <a:solidFill>
                  <a:schemeClr val="accent3"/>
                </a:solidFill>
                <a:effectLst/>
                <a:latin typeface="+mn-lt"/>
                <a:ea typeface="+mn-ea"/>
                <a:cs typeface="Segoe UI" pitchFamily="34" charset="0"/>
              </a:defRPr>
            </a:lvl1pPr>
          </a:lstStyle>
          <a:p>
            <a:r>
              <a:rPr lang="en-US" dirty="0"/>
              <a:t>Section title with border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10F58DD1-3970-D84D-8040-EF33B0971D5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196307" y="3260705"/>
            <a:ext cx="7799387" cy="1534757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Insert content here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EEE98737-74D2-46C7-8655-74871A42039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131248"/>
            <a:ext cx="12192000" cy="428625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7146B861-BC3C-4898-95DE-944AB08755D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6340659"/>
            <a:ext cx="12192000" cy="428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2644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4104" userDrawn="1">
          <p15:clr>
            <a:srgbClr val="FBAE40"/>
          </p15:clr>
        </p15:guide>
        <p15:guide id="2" pos="6127">
          <p15:clr>
            <a:srgbClr val="5ACBF0"/>
          </p15:clr>
        </p15:guide>
        <p15:guide id="3" orient="horz" pos="216" userDrawn="1">
          <p15:clr>
            <a:srgbClr val="5ACBF0"/>
          </p15:clr>
        </p15:guide>
        <p15:guide id="4" orient="horz" pos="1560" userDrawn="1">
          <p15:clr>
            <a:srgbClr val="5ACBF0"/>
          </p15:clr>
        </p15:guide>
        <p15:guide id="5" orient="horz" pos="3936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etti Content Blu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3D9303A2-B30A-054C-B809-053B909E125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25301" y="1975104"/>
            <a:ext cx="9141397" cy="615553"/>
          </a:xfrm>
          <a:noFill/>
        </p:spPr>
        <p:txBody>
          <a:bodyPr wrap="square" lIns="0" tIns="0" rIns="0" bIns="0" anchor="b" anchorCtr="0">
            <a:spAutoFit/>
          </a:bodyPr>
          <a:lstStyle>
            <a:lvl1pPr algn="ctr" defTabSz="932742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000" b="1" i="0" kern="1200" cap="none" spc="-50" baseline="0" dirty="0">
                <a:ln w="3175">
                  <a:noFill/>
                </a:ln>
                <a:solidFill>
                  <a:schemeClr val="tx1"/>
                </a:solidFill>
                <a:effectLst/>
                <a:latin typeface="+mn-lt"/>
                <a:ea typeface="+mn-ea"/>
                <a:cs typeface="Segoe UI" pitchFamily="34" charset="0"/>
              </a:defRPr>
            </a:lvl1pPr>
          </a:lstStyle>
          <a:p>
            <a:r>
              <a:rPr lang="en-US" dirty="0"/>
              <a:t>Section title with border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10F58DD1-3970-D84D-8040-EF33B0971D5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196307" y="3260705"/>
            <a:ext cx="7799387" cy="1534757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Insert content here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B4FBE5B2-2D6A-4DC6-9944-CF3D7EC50A4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131248"/>
            <a:ext cx="12192000" cy="428625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B9407BD0-C2EE-44A7-8749-433953FD1FD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6340659"/>
            <a:ext cx="12192000" cy="428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1056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384" userDrawn="1">
          <p15:clr>
            <a:srgbClr val="FBAE40"/>
          </p15:clr>
        </p15:guide>
        <p15:guide id="2" pos="6127">
          <p15:clr>
            <a:srgbClr val="5ACBF0"/>
          </p15:clr>
        </p15:guide>
        <p15:guide id="3" orient="horz" pos="216" userDrawn="1">
          <p15:clr>
            <a:srgbClr val="5ACBF0"/>
          </p15:clr>
        </p15:guide>
        <p15:guide id="4" orient="horz" pos="4128" userDrawn="1">
          <p15:clr>
            <a:srgbClr val="5ACBF0"/>
          </p15:clr>
        </p15:guide>
        <p15:guide id="5" orient="horz" pos="3936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364696-E1F3-49EF-AEC8-730A16D9A23F}" type="datetimeFigureOut">
              <a:rPr lang="en-US" altLang="en-US" smtClean="0"/>
              <a:pPr/>
              <a:t>8/8/2024</a:t>
            </a:fld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02A1B0-4691-41D9-84E0-69D594EAA3FE}" type="slidenum">
              <a:rPr lang="en-US" altLang="en-US" smtClean="0"/>
              <a:pPr/>
              <a:t>‹Nº›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59558641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9" r:id="rId5"/>
    <p:sldLayoutId id="2147483730" r:id="rId6"/>
    <p:sldLayoutId id="2147483722" r:id="rId7"/>
    <p:sldLayoutId id="2147483723" r:id="rId8"/>
    <p:sldLayoutId id="2147483724" r:id="rId9"/>
    <p:sldLayoutId id="2147483725" r:id="rId10"/>
    <p:sldLayoutId id="2147483726" r:id="rId11"/>
    <p:sldLayoutId id="2147483727" r:id="rId12"/>
    <p:sldLayoutId id="2147483728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microsoft.com/office/2007/relationships/hdphoto" Target="../media/hdphoto9.wdp"/><Relationship Id="rId5" Type="http://schemas.openxmlformats.org/officeDocument/2006/relationships/image" Target="../media/image32.png"/><Relationship Id="rId4" Type="http://schemas.microsoft.com/office/2007/relationships/hdphoto" Target="../media/hdphoto8.wdp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microsoft.com/office/2007/relationships/hdphoto" Target="../media/hdphoto2.wdp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38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7" Type="http://schemas.microsoft.com/office/2007/relationships/hdphoto" Target="../media/hdphoto6.wdp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microsoft.com/office/2007/relationships/hdphoto" Target="../media/hdphoto5.wdp"/><Relationship Id="rId4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image" Target="../media/image29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28.jpg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27.jpg"/><Relationship Id="rId4" Type="http://schemas.openxmlformats.org/officeDocument/2006/relationships/diagramLayout" Target="../diagrams/layout1.xml"/><Relationship Id="rId9" Type="http://schemas.microsoft.com/office/2007/relationships/hdphoto" Target="../media/hdphoto7.wdp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E4F5B658-CFAA-48CB-A15A-1271EA49F1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000"/>
                    </a14:imgEffect>
                    <a14:imgEffect>
                      <a14:saturation sat="57000"/>
                    </a14:imgEffect>
                    <a14:imgEffect>
                      <a14:brightnessContrast bright="-19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992509" y="-1243012"/>
            <a:ext cx="9134475" cy="5138143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5CA7E8EA-FF4D-4A68-97F9-3EBE97F73E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38352" y="2766219"/>
            <a:ext cx="7442791" cy="1325563"/>
          </a:xfrm>
        </p:spPr>
        <p:txBody>
          <a:bodyPr>
            <a:noAutofit/>
          </a:bodyPr>
          <a:lstStyle/>
          <a:p>
            <a:pPr algn="l"/>
            <a:r>
              <a:rPr lang="es-MX" sz="4000" dirty="0">
                <a:solidFill>
                  <a:srgbClr val="E9C46A"/>
                </a:solidFill>
              </a:rPr>
              <a:t>Taller</a:t>
            </a:r>
            <a:r>
              <a:rPr lang="es-MX" sz="2800" dirty="0"/>
              <a:t> </a:t>
            </a:r>
            <a:br>
              <a:rPr lang="es-MX" sz="2800" dirty="0"/>
            </a:br>
            <a:r>
              <a:rPr lang="es-MX" sz="32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“Recuperando el instinto gregario”</a:t>
            </a:r>
            <a:r>
              <a:rPr lang="es-MX" sz="2800" dirty="0">
                <a:solidFill>
                  <a:srgbClr val="2A9D8F"/>
                </a:solidFill>
              </a:rPr>
              <a:t> </a:t>
            </a:r>
            <a:r>
              <a:rPr lang="es-MX" sz="2800" dirty="0"/>
              <a:t>aplicado a personas con uso problemático de sustancias psicoactivas internadas en la Clínica Integral Nueva Vida.</a:t>
            </a:r>
            <a:endParaRPr lang="en-US" sz="2800" dirty="0">
              <a:solidFill>
                <a:schemeClr val="accent5"/>
              </a:solidFill>
            </a:endParaRPr>
          </a:p>
        </p:txBody>
      </p:sp>
      <p:sp>
        <p:nvSpPr>
          <p:cNvPr id="3" name="Title 5">
            <a:extLst>
              <a:ext uri="{FF2B5EF4-FFF2-40B4-BE49-F238E27FC236}">
                <a16:creationId xmlns:a16="http://schemas.microsoft.com/office/drawing/2014/main" id="{D2B1AB6F-996A-4EEB-BACA-AFAA4E2F5196}"/>
              </a:ext>
            </a:extLst>
          </p:cNvPr>
          <p:cNvSpPr txBox="1">
            <a:spLocks/>
          </p:cNvSpPr>
          <p:nvPr/>
        </p:nvSpPr>
        <p:spPr>
          <a:xfrm>
            <a:off x="4933727" y="5118894"/>
            <a:ext cx="744279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s-CR" sz="2400" dirty="0">
                <a:solidFill>
                  <a:srgbClr val="E76F51"/>
                </a:solidFill>
              </a:rPr>
              <a:t>Pablo Ernesto Quirós Rodríguez </a:t>
            </a:r>
          </a:p>
        </p:txBody>
      </p:sp>
    </p:spTree>
    <p:extLst>
      <p:ext uri="{BB962C8B-B14F-4D97-AF65-F5344CB8AC3E}">
        <p14:creationId xmlns:p14="http://schemas.microsoft.com/office/powerpoint/2010/main" val="2647525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68DF32A-D165-40DA-AAE8-A6E9579E2F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5301" y="874966"/>
            <a:ext cx="9141397" cy="615553"/>
          </a:xfrm>
        </p:spPr>
        <p:txBody>
          <a:bodyPr>
            <a:normAutofit fontScale="90000"/>
          </a:bodyPr>
          <a:lstStyle/>
          <a:p>
            <a:r>
              <a:rPr lang="es-MX" dirty="0">
                <a:solidFill>
                  <a:srgbClr val="E9C369"/>
                </a:solidFill>
              </a:rPr>
              <a:t>LA ONU </a:t>
            </a:r>
            <a:r>
              <a:rPr lang="es-MX" dirty="0"/>
              <a:t>DEFINE ETAPAS PARA EL TRATAMIENTO= RECUPERACIÓN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3BC92DE-1779-4A44-AED9-0261C2497DD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525301" y="2217718"/>
            <a:ext cx="7799387" cy="1534757"/>
          </a:xfrm>
        </p:spPr>
        <p:txBody>
          <a:bodyPr/>
          <a:lstStyle/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000" b="1" dirty="0"/>
              <a:t>Asignar recursos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000" b="1" dirty="0"/>
              <a:t>Calcular personas que necesitan tratamiento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000" b="1" dirty="0"/>
              <a:t>Servicios de tratamiento prestados en la localidad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000" b="1" dirty="0"/>
              <a:t>Ofrecer recomendaciones aumentando el radio de acción de servicios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000" b="1" dirty="0"/>
              <a:t>Evaluar reacciones de las estrategias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000" b="1" dirty="0"/>
              <a:t>Elaborar plan de ejecución</a:t>
            </a:r>
            <a:endParaRPr lang="es-CR" sz="2000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3785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5B34254B-4837-4E59-8D24-19908000C6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33898" y="430206"/>
            <a:ext cx="6955735" cy="1189038"/>
          </a:xfrm>
        </p:spPr>
        <p:txBody>
          <a:bodyPr>
            <a:noAutofit/>
          </a:bodyPr>
          <a:lstStyle/>
          <a:p>
            <a:pPr algn="ctr"/>
            <a:r>
              <a:rPr lang="es-MX" sz="3200" dirty="0"/>
              <a:t>ELEMENTOS DE LA </a:t>
            </a:r>
            <a:r>
              <a:rPr lang="es-MX" sz="3200" dirty="0">
                <a:solidFill>
                  <a:srgbClr val="E9C369"/>
                </a:solidFill>
              </a:rPr>
              <a:t>EDUCACIÓN MUSICAL </a:t>
            </a:r>
            <a:r>
              <a:rPr lang="es-MX" sz="3200" dirty="0"/>
              <a:t>PARA LA RECUPERACIÓN DEL </a:t>
            </a:r>
            <a:r>
              <a:rPr lang="es-MX" sz="3200" dirty="0">
                <a:solidFill>
                  <a:srgbClr val="E76F51"/>
                </a:solidFill>
              </a:rPr>
              <a:t>INSTINTO GREGARIO</a:t>
            </a:r>
            <a:endParaRPr lang="en-US" sz="3200" dirty="0">
              <a:solidFill>
                <a:srgbClr val="E76F51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316BC9-7937-4417-B232-1B37F479601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533899" y="2314575"/>
            <a:ext cx="6955734" cy="4276727"/>
          </a:xfrm>
        </p:spPr>
        <p:txBody>
          <a:bodyPr>
            <a:normAutofit/>
          </a:bodyPr>
          <a:lstStyle/>
          <a:p>
            <a:r>
              <a:rPr lang="es-MX" dirty="0"/>
              <a:t>La educación musical facilita la comunicación, la expresión de emociones, mejora la empatía y las relaciones sociales.</a:t>
            </a:r>
          </a:p>
          <a:p>
            <a:endParaRPr lang="es-MX" dirty="0"/>
          </a:p>
          <a:p>
            <a:r>
              <a:rPr lang="es-CR" dirty="0"/>
              <a:t>La música</a:t>
            </a:r>
            <a:r>
              <a:rPr lang="es-MX" dirty="0"/>
              <a:t> tiene una influencia decisiva en la conducta humana. </a:t>
            </a:r>
            <a:r>
              <a:rPr lang="es-CR" dirty="0"/>
              <a:t>(Eliot, 1994)</a:t>
            </a:r>
          </a:p>
          <a:p>
            <a:endParaRPr lang="es-CR" dirty="0"/>
          </a:p>
          <a:p>
            <a:r>
              <a:rPr lang="es-MX" dirty="0"/>
              <a:t>Existe una estrecha similitud entre el lenguaje musical y los lenguajes de la palabra.</a:t>
            </a:r>
          </a:p>
          <a:p>
            <a:endParaRPr lang="es-MX" dirty="0"/>
          </a:p>
          <a:p>
            <a:r>
              <a:rPr lang="es-MX" dirty="0"/>
              <a:t>Un estudio de la UCLA demostró que los niños que recibían más horas de arte incluida la música rendían más mejorando el desarrollo intelectual y afectivo. (Custodio y Cano 2017)</a:t>
            </a:r>
            <a:endParaRPr lang="es-CR" dirty="0"/>
          </a:p>
          <a:p>
            <a:endParaRPr lang="es-MX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009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7A081DA-4028-4204-A51C-7F62D45B64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715961"/>
            <a:ext cx="6453188" cy="1189038"/>
          </a:xfrm>
        </p:spPr>
        <p:txBody>
          <a:bodyPr/>
          <a:lstStyle/>
          <a:p>
            <a:r>
              <a:rPr lang="es-MX" dirty="0"/>
              <a:t>REINSERCIÓN SOCIAL</a:t>
            </a:r>
            <a:endParaRPr lang="en-US" dirty="0"/>
          </a:p>
        </p:txBody>
      </p:sp>
      <p:sp>
        <p:nvSpPr>
          <p:cNvPr id="9219" name="Rectangle 8">
            <a:extLst>
              <a:ext uri="{FF2B5EF4-FFF2-40B4-BE49-F238E27FC236}">
                <a16:creationId xmlns:a16="http://schemas.microsoft.com/office/drawing/2014/main" id="{A17D04F1-4318-4DD6-B27E-D66AE4D426B2}"/>
              </a:ext>
            </a:extLst>
          </p:cNvPr>
          <p:cNvSpPr>
            <a:spLocks noGrp="1" noChangeArrowheads="1"/>
          </p:cNvSpPr>
          <p:nvPr>
            <p:ph type="body" sz="quarter" idx="11"/>
          </p:nvPr>
        </p:nvSpPr>
        <p:spPr>
          <a:xfrm>
            <a:off x="342900" y="1671638"/>
            <a:ext cx="3281361" cy="3509962"/>
          </a:xfrm>
        </p:spPr>
        <p:txBody>
          <a:bodyPr wrap="square" anchor="t">
            <a:normAutofit/>
          </a:bodyPr>
          <a:lstStyle/>
          <a:p>
            <a:r>
              <a:rPr lang="es-MX" sz="2400" dirty="0">
                <a:solidFill>
                  <a:srgbClr val="2B9D8F"/>
                </a:solidFill>
              </a:rPr>
              <a:t>la educación musical </a:t>
            </a:r>
            <a:r>
              <a:rPr lang="es-MX" dirty="0"/>
              <a:t>puede ser utilizada para reforzar los valores sociales y religiosos de la comunidad. MEP 2009</a:t>
            </a:r>
          </a:p>
          <a:p>
            <a:endParaRPr lang="en-US" altLang="en-US" dirty="0"/>
          </a:p>
        </p:txBody>
      </p:sp>
      <p:sp>
        <p:nvSpPr>
          <p:cNvPr id="6" name="Picture Placeholder 3" descr="picture placeholder">
            <a:extLst>
              <a:ext uri="{FF2B5EF4-FFF2-40B4-BE49-F238E27FC236}">
                <a16:creationId xmlns:a16="http://schemas.microsoft.com/office/drawing/2014/main" id="{2ED4D1A0-DA13-4412-BA93-81DAD146A737}"/>
              </a:ext>
            </a:extLst>
          </p:cNvPr>
          <p:cNvSpPr txBox="1">
            <a:spLocks/>
          </p:cNvSpPr>
          <p:nvPr/>
        </p:nvSpPr>
        <p:spPr>
          <a:xfrm>
            <a:off x="8229598" y="3743323"/>
            <a:ext cx="3281361" cy="1919287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FF66835C-1FBA-48C8-B79B-4F404D496430}"/>
              </a:ext>
            </a:extLst>
          </p:cNvPr>
          <p:cNvSpPr/>
          <p:nvPr/>
        </p:nvSpPr>
        <p:spPr>
          <a:xfrm>
            <a:off x="4286249" y="1628684"/>
            <a:ext cx="3281362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000" b="1" dirty="0">
                <a:solidFill>
                  <a:srgbClr val="2B9D8F"/>
                </a:solidFill>
              </a:rPr>
              <a:t>la música con tambores </a:t>
            </a:r>
            <a:r>
              <a:rPr lang="es-MX" b="1" dirty="0">
                <a:solidFill>
                  <a:schemeClr val="accent1">
                    <a:lumMod val="75000"/>
                  </a:schemeClr>
                </a:solidFill>
              </a:rPr>
              <a:t>genera una respuesta positiva en la comunicación. Michael Winkelman antropólogo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85D0E9AE-D01E-480E-9B16-790AD4DA5106}"/>
              </a:ext>
            </a:extLst>
          </p:cNvPr>
          <p:cNvSpPr/>
          <p:nvPr/>
        </p:nvSpPr>
        <p:spPr>
          <a:xfrm>
            <a:off x="8229597" y="1628684"/>
            <a:ext cx="3281362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b="1" dirty="0">
                <a:solidFill>
                  <a:schemeClr val="accent1">
                    <a:lumMod val="75000"/>
                  </a:schemeClr>
                </a:solidFill>
              </a:rPr>
              <a:t>Se han demostrado los </a:t>
            </a:r>
            <a:r>
              <a:rPr lang="es-MX" sz="2400" b="1" dirty="0">
                <a:solidFill>
                  <a:srgbClr val="2B9D8F"/>
                </a:solidFill>
              </a:rPr>
              <a:t>cambios cerebrales</a:t>
            </a:r>
            <a:r>
              <a:rPr lang="es-MX" b="1" dirty="0">
                <a:solidFill>
                  <a:schemeClr val="bg1"/>
                </a:solidFill>
              </a:rPr>
              <a:t> </a:t>
            </a:r>
            <a:r>
              <a:rPr lang="es-MX" b="1" dirty="0">
                <a:solidFill>
                  <a:schemeClr val="accent1">
                    <a:lumMod val="75000"/>
                  </a:schemeClr>
                </a:solidFill>
              </a:rPr>
              <a:t>mediante el entrenamiento musical en los no músicos.</a:t>
            </a:r>
          </a:p>
        </p:txBody>
      </p:sp>
      <p:sp>
        <p:nvSpPr>
          <p:cNvPr id="9" name="Picture Placeholder 3" descr="picture placeholder">
            <a:extLst>
              <a:ext uri="{FF2B5EF4-FFF2-40B4-BE49-F238E27FC236}">
                <a16:creationId xmlns:a16="http://schemas.microsoft.com/office/drawing/2014/main" id="{324D01D4-AFCD-498C-AAAD-CCDBEA6EFFFE}"/>
              </a:ext>
            </a:extLst>
          </p:cNvPr>
          <p:cNvSpPr txBox="1">
            <a:spLocks/>
          </p:cNvSpPr>
          <p:nvPr/>
        </p:nvSpPr>
        <p:spPr>
          <a:xfrm>
            <a:off x="342899" y="3743323"/>
            <a:ext cx="3281361" cy="1919287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</p:sp>
      <p:sp>
        <p:nvSpPr>
          <p:cNvPr id="10" name="Picture Placeholder 3" descr="picture placeholder">
            <a:extLst>
              <a:ext uri="{FF2B5EF4-FFF2-40B4-BE49-F238E27FC236}">
                <a16:creationId xmlns:a16="http://schemas.microsoft.com/office/drawing/2014/main" id="{7DDBE441-BBD6-45C3-A43D-5CEAC5B4300C}"/>
              </a:ext>
            </a:extLst>
          </p:cNvPr>
          <p:cNvSpPr txBox="1">
            <a:spLocks/>
          </p:cNvSpPr>
          <p:nvPr/>
        </p:nvSpPr>
        <p:spPr>
          <a:xfrm>
            <a:off x="4221953" y="3743323"/>
            <a:ext cx="3281361" cy="1919287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F1E9F86E-BC49-4BC9-9113-3C7B645303E2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012526" y="3852859"/>
            <a:ext cx="1700213" cy="1700213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8D684D2F-313E-47B4-84F3-EAA94E2524C3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brightnessContrast bright="-2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11928" y="3976683"/>
            <a:ext cx="3543298" cy="1771649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6E9A407A-8050-42DE-9168-60FAE9296BD7}"/>
              </a:ext>
            </a:extLst>
          </p:cNvPr>
          <p:cNvPicPr>
            <a:picLocks noChangeAspect="1"/>
          </p:cNvPicPr>
          <p:nvPr/>
        </p:nvPicPr>
        <p:blipFill>
          <a:blip r:embed="rId7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756791" y="3517688"/>
            <a:ext cx="3281361" cy="2322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724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48FBE6B-DC67-4E64-80F4-CADE978D2F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6300" y="692151"/>
            <a:ext cx="10417629" cy="639979"/>
          </a:xfrm>
        </p:spPr>
        <p:txBody>
          <a:bodyPr>
            <a:normAutofit/>
          </a:bodyPr>
          <a:lstStyle/>
          <a:p>
            <a:r>
              <a:rPr lang="es-MX" dirty="0"/>
              <a:t>METODOLOGÍA DE LA INVESTIGACIÓN</a:t>
            </a:r>
            <a:endParaRPr lang="en-US" dirty="0">
              <a:solidFill>
                <a:schemeClr val="accent3"/>
              </a:solidFill>
            </a:endParaRPr>
          </a:p>
        </p:txBody>
      </p:sp>
      <p:graphicFrame>
        <p:nvGraphicFramePr>
          <p:cNvPr id="7" name="Group 85">
            <a:extLst>
              <a:ext uri="{FF2B5EF4-FFF2-40B4-BE49-F238E27FC236}">
                <a16:creationId xmlns:a16="http://schemas.microsoft.com/office/drawing/2014/main" id="{AD3D3348-39B0-440D-88BE-1A8FA989193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11596228"/>
              </p:ext>
            </p:extLst>
          </p:nvPr>
        </p:nvGraphicFramePr>
        <p:xfrm>
          <a:off x="762000" y="2152607"/>
          <a:ext cx="10186990" cy="3154680"/>
        </p:xfrm>
        <a:graphic>
          <a:graphicData uri="http://schemas.openxmlformats.org/drawingml/2006/table">
            <a:tbl>
              <a:tblPr firstRow="1"/>
              <a:tblGrid>
                <a:gridCol w="20373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73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37398">
                  <a:extLst>
                    <a:ext uri="{9D8B030D-6E8A-4147-A177-3AD203B41FA5}">
                      <a16:colId xmlns:a16="http://schemas.microsoft.com/office/drawing/2014/main" val="2069710160"/>
                    </a:ext>
                  </a:extLst>
                </a:gridCol>
                <a:gridCol w="20373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37398">
                  <a:extLst>
                    <a:ext uri="{9D8B030D-6E8A-4147-A177-3AD203B41FA5}">
                      <a16:colId xmlns:a16="http://schemas.microsoft.com/office/drawing/2014/main" val="3992896747"/>
                    </a:ext>
                  </a:extLst>
                </a:gridCol>
              </a:tblGrid>
              <a:tr h="5486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6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+mn-lt"/>
                        </a:rPr>
                        <a:t>01</a:t>
                      </a:r>
                      <a:endParaRPr kumimoji="0" lang="en-US" sz="32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6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+mn-lt"/>
                        </a:rPr>
                        <a:t>02</a:t>
                      </a:r>
                      <a:endParaRPr kumimoji="0" lang="en-US" sz="32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6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+mn-lt"/>
                        </a:rPr>
                        <a:t>03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6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+mn-lt"/>
                        </a:rPr>
                        <a:t>04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6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+mn-lt"/>
                        </a:rPr>
                        <a:t>05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37360">
                <a:tc>
                  <a:txBody>
                    <a:bodyPr/>
                    <a:lstStyle/>
                    <a:p>
                      <a:r>
                        <a:rPr lang="es-MX" sz="1800" dirty="0"/>
                        <a:t>Observación y evaluación de fenómenos.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T="182880" horzOverflow="overflow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s-CR" sz="1800" dirty="0"/>
                        <a:t>Establecen suposiciones o ideas. </a:t>
                      </a:r>
                      <a:endParaRPr lang="es-MX" sz="1800" b="1" dirty="0"/>
                    </a:p>
                  </a:txBody>
                  <a:tcPr marT="182880" horzOverflow="overflow">
                    <a:lnL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dirty="0"/>
                        <a:t>Revisan tales suposiciones o ideas sobre la base de las pruebas o del análisis.</a:t>
                      </a:r>
                    </a:p>
                    <a:p>
                      <a:pPr marL="0" indent="0">
                        <a:buNone/>
                      </a:pPr>
                      <a:endParaRPr lang="es-CR" sz="1800" dirty="0"/>
                    </a:p>
                  </a:txBody>
                  <a:tcPr marT="182880" horzOverflow="overflow">
                    <a:lnL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MX" sz="1800" dirty="0"/>
                        <a:t>Proponen nuevas observaciones y evaluaciones </a:t>
                      </a:r>
                      <a:r>
                        <a:rPr lang="es-CR" sz="1800" dirty="0"/>
                        <a:t>incluso para generar otras. </a:t>
                      </a:r>
                    </a:p>
                  </a:txBody>
                  <a:tcPr marT="182880" horzOverflow="overflow">
                    <a:lnL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MX" sz="1800" dirty="0"/>
                        <a:t>Investigación bibliográfica.</a:t>
                      </a:r>
                      <a:endParaRPr lang="es-CR" sz="1800" dirty="0"/>
                    </a:p>
                  </a:txBody>
                  <a:tcPr marT="182880" horzOverflow="overflow">
                    <a:lnL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B2B0825-1C4A-4326-806D-106F86ADEB5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62000" y="5876930"/>
            <a:ext cx="10668000" cy="685800"/>
          </a:xfrm>
        </p:spPr>
        <p:txBody>
          <a:bodyPr/>
          <a:lstStyle/>
          <a:p>
            <a:endParaRPr lang="es-CR" dirty="0"/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8E49B5AE-25A0-4EF1-A0C1-BE11C033610B}"/>
              </a:ext>
            </a:extLst>
          </p:cNvPr>
          <p:cNvSpPr/>
          <p:nvPr/>
        </p:nvSpPr>
        <p:spPr>
          <a:xfrm>
            <a:off x="837169" y="1511536"/>
            <a:ext cx="30203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CR" sz="2400" b="1" dirty="0"/>
              <a:t>Enfoque cualitativo</a:t>
            </a:r>
          </a:p>
        </p:txBody>
      </p:sp>
    </p:spTree>
    <p:extLst>
      <p:ext uri="{BB962C8B-B14F-4D97-AF65-F5344CB8AC3E}">
        <p14:creationId xmlns:p14="http://schemas.microsoft.com/office/powerpoint/2010/main" val="846344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D4BA618-BF38-4C66-A054-AA45BAEA1C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62432" y="358771"/>
            <a:ext cx="6955735" cy="1189038"/>
          </a:xfrm>
        </p:spPr>
        <p:txBody>
          <a:bodyPr>
            <a:noAutofit/>
          </a:bodyPr>
          <a:lstStyle/>
          <a:p>
            <a:pPr algn="ctr"/>
            <a:r>
              <a:rPr lang="es-MX" sz="3200" dirty="0"/>
              <a:t>CARACTERÍSTICAS DE LA POBLACIÓN</a:t>
            </a:r>
            <a:br>
              <a:rPr lang="en-US" sz="1800" dirty="0"/>
            </a:br>
            <a:endParaRPr lang="en-US" sz="18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99585A-5E1F-40FA-8E64-BB4F0461165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105406" y="1547809"/>
            <a:ext cx="6384227" cy="118903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MX" sz="2400" b="0" dirty="0"/>
              <a:t>El taller se aplicó en la CINV en un periodo de 3 meses.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FC500EFF-0598-48EB-8702-388EDCE90374}"/>
              </a:ext>
            </a:extLst>
          </p:cNvPr>
          <p:cNvSpPr txBox="1">
            <a:spLocks/>
          </p:cNvSpPr>
          <p:nvPr/>
        </p:nvSpPr>
        <p:spPr>
          <a:xfrm>
            <a:off x="5048253" y="2586033"/>
            <a:ext cx="6384227" cy="118903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283464" indent="-283464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2400" b="0" dirty="0"/>
              <a:t>La población fluctuó entre 8 a 10 hombres y mujeres con edades entre 16 a 60 años.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A51B4522-75CB-4A99-984F-C82081F63CC2}"/>
              </a:ext>
            </a:extLst>
          </p:cNvPr>
          <p:cNvSpPr txBox="1">
            <a:spLocks/>
          </p:cNvSpPr>
          <p:nvPr/>
        </p:nvSpPr>
        <p:spPr>
          <a:xfrm>
            <a:off x="5072062" y="3838579"/>
            <a:ext cx="6384227" cy="118903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283464" indent="-283464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2400" b="0" dirty="0"/>
              <a:t>La posición económica es alta, incluso de cargos importantes en el gobierno y ámbito privado.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0D924AA3-08C7-4867-AC04-2DE89F085CD0}"/>
              </a:ext>
            </a:extLst>
          </p:cNvPr>
          <p:cNvSpPr txBox="1">
            <a:spLocks/>
          </p:cNvSpPr>
          <p:nvPr/>
        </p:nvSpPr>
        <p:spPr>
          <a:xfrm>
            <a:off x="5038722" y="5262571"/>
            <a:ext cx="6384227" cy="118903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283464" indent="-283464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2400" b="0" dirty="0"/>
              <a:t>El tratamiento en la clínica es de 3 meses pero la deserción o uso de sustancias en el lugar es común.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5567FA06-C151-4830-A5C8-E898D02F70C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03" t="7637" r="56857" b="17327"/>
          <a:stretch/>
        </p:blipFill>
        <p:spPr>
          <a:xfrm>
            <a:off x="1428444" y="1328737"/>
            <a:ext cx="3405496" cy="4200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6537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 build="p"/>
      <p:bldP spid="4" grpId="0"/>
      <p:bldP spid="6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D9E38B3-4686-8247-9625-49018D29F4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6801" y="816352"/>
            <a:ext cx="10298398" cy="615553"/>
          </a:xfrm>
        </p:spPr>
        <p:txBody>
          <a:bodyPr>
            <a:noAutofit/>
          </a:bodyPr>
          <a:lstStyle/>
          <a:p>
            <a:r>
              <a:rPr lang="es-MX" sz="2800" dirty="0"/>
              <a:t>Clínica Integral Nueva Vida (CINV)</a:t>
            </a:r>
            <a:endParaRPr lang="en-US" sz="2800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DCBA01B-ECA4-4938-872A-B38BEB13AC0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267619" y="2008168"/>
            <a:ext cx="8814593" cy="1534757"/>
          </a:xfrm>
        </p:spPr>
        <p:txBody>
          <a:bodyPr/>
          <a:lstStyle/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000" dirty="0"/>
              <a:t>Cuenta con más de 24 años de servicio en el país y Latinoamérica de naturaleza privada.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000" dirty="0"/>
              <a:t>Cuenta con todos los permisos del gobierno y cuenta con un personal certificado por el Consorcio Internacional de Certificación Reciproca Para Consejería de Alcohol y Drogas, además de  experiencia y estudios superiores.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000" dirty="0"/>
              <a:t> Su programa está acreditado a nivel nacional por el IAFA y su tratamiento es bio-psico-social y espiritual.</a:t>
            </a:r>
            <a:endParaRPr lang="es-CR" sz="2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9240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D9E38B3-4686-8247-9625-49018D29F4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26901" y="857504"/>
            <a:ext cx="9141397" cy="615553"/>
          </a:xfrm>
        </p:spPr>
        <p:txBody>
          <a:bodyPr>
            <a:normAutofit/>
          </a:bodyPr>
          <a:lstStyle/>
          <a:p>
            <a:r>
              <a:rPr lang="es-MX" dirty="0"/>
              <a:t>CREACIÓN DE LAS SESIONES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155E1D-F4AD-41A7-B948-E2D246CCFE8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75629" y="2167920"/>
            <a:ext cx="10443939" cy="2738062"/>
          </a:xfrm>
        </p:spPr>
        <p:txBody>
          <a:bodyPr/>
          <a:lstStyle/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s-MX" sz="1600" b="1" dirty="0"/>
          </a:p>
          <a:p>
            <a:pPr algn="l"/>
            <a:r>
              <a:rPr lang="es-MX" sz="2400" dirty="0"/>
              <a:t>Se crearon a partir del programa del MEP del 2009 y tomando en cuenta usando los ejes transversales que permitieran recuperar el instinto gregario:</a:t>
            </a:r>
          </a:p>
          <a:p>
            <a:pPr algn="l"/>
            <a:endParaRPr lang="es-MX" sz="2400" dirty="0"/>
          </a:p>
          <a:p>
            <a:pPr algn="l"/>
            <a:r>
              <a:rPr lang="es-MX" sz="2400" dirty="0"/>
              <a:t>Percusión corporal, rítmica, apreciación musical y música original creada para cada sesión y necesidad de los pacientes usando </a:t>
            </a:r>
            <a:r>
              <a:rPr lang="es-CR" sz="3600" b="1" dirty="0">
                <a:solidFill>
                  <a:srgbClr val="FF0000"/>
                </a:solidFill>
                <a:latin typeface="Blackadder ITC" panose="04020505051007020D02" pitchFamily="82" charset="0"/>
              </a:rPr>
              <a:t>Jazz d Caffetall®</a:t>
            </a:r>
          </a:p>
          <a:p>
            <a:pPr algn="l"/>
            <a:endParaRPr lang="es-MX" sz="3600" b="1" dirty="0">
              <a:solidFill>
                <a:srgbClr val="FF0000"/>
              </a:solidFill>
              <a:latin typeface="Blackadder ITC" panose="04020505051007020D02" pitchFamily="82" charset="0"/>
            </a:endParaRPr>
          </a:p>
          <a:p>
            <a:pPr algn="l"/>
            <a:r>
              <a:rPr lang="es-MX" sz="2400" dirty="0"/>
              <a:t>La primera maqueta del planeamiento contó con la invaluable colaboración de la Dra. Carmen Méndez Navas.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s-MX" sz="1600" b="1" dirty="0"/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286813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66839344-185E-41C8-994C-A1BD976EF1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0100" y="462299"/>
            <a:ext cx="6372225" cy="1189038"/>
          </a:xfrm>
        </p:spPr>
        <p:txBody>
          <a:bodyPr>
            <a:normAutofit/>
          </a:bodyPr>
          <a:lstStyle/>
          <a:p>
            <a:pPr algn="ctr"/>
            <a:r>
              <a:rPr lang="es-MX" sz="3200" dirty="0"/>
              <a:t>Diseño, ejecución y evaluación del taller</a:t>
            </a:r>
            <a:endParaRPr lang="en-US" sz="3200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B8BBDC7-B590-43B7-BBD0-3A247210E1A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00100" y="1651337"/>
            <a:ext cx="7100888" cy="4744364"/>
          </a:xfrm>
        </p:spPr>
        <p:txBody>
          <a:bodyPr>
            <a:normAutofit fontScale="92500" lnSpcReduction="10000"/>
          </a:bodyPr>
          <a:lstStyle/>
          <a:p>
            <a:r>
              <a:rPr lang="es-MX" sz="2400" b="0" dirty="0"/>
              <a:t>El diseño del taller responde a iniciar un proceso de recuperación del instinto gregario.</a:t>
            </a:r>
          </a:p>
          <a:p>
            <a:endParaRPr lang="es-MX" sz="2400" b="0" dirty="0"/>
          </a:p>
          <a:p>
            <a:r>
              <a:rPr lang="es-MX" sz="2400" b="0" dirty="0"/>
              <a:t>Durante su ejecución, el equipo de trabajo, vimos con asombro como, incluso personas que perdieron movilidad o capacidades motoras e intelectuales las fueron recuperando.</a:t>
            </a:r>
          </a:p>
          <a:p>
            <a:endParaRPr lang="es-MX" sz="2400" b="0" dirty="0"/>
          </a:p>
          <a:p>
            <a:r>
              <a:rPr lang="es-MX" sz="2400" b="0" dirty="0"/>
              <a:t>Se usaron “imágenes musicales” que se entiende como la posibilidad de construir un lugar emocional que logre explorar tanto sus traumas como sus logros. </a:t>
            </a:r>
          </a:p>
          <a:p>
            <a:endParaRPr lang="es-MX" sz="2400" b="0" dirty="0"/>
          </a:p>
          <a:p>
            <a:r>
              <a:rPr lang="es-MX" sz="2400" b="0" dirty="0"/>
              <a:t>La evaluación se basó en la observación y las capacidades de cada participante.</a:t>
            </a:r>
            <a:endParaRPr lang="es-CR" sz="2400" b="0" dirty="0"/>
          </a:p>
          <a:p>
            <a:endParaRPr 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381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68DF32A-D165-40DA-AAE8-A6E9579E2F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5301" y="874966"/>
            <a:ext cx="9141397" cy="615553"/>
          </a:xfrm>
        </p:spPr>
        <p:txBody>
          <a:bodyPr>
            <a:normAutofit/>
          </a:bodyPr>
          <a:lstStyle/>
          <a:p>
            <a:r>
              <a:rPr lang="es-MX" dirty="0">
                <a:solidFill>
                  <a:srgbClr val="E9C369"/>
                </a:solidFill>
              </a:rPr>
              <a:t>Planeamiento</a:t>
            </a:r>
            <a:r>
              <a:rPr lang="es-MX" dirty="0"/>
              <a:t> del taller y las sesiones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3BC92DE-1779-4A44-AED9-0261C2497DD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525301" y="2217718"/>
            <a:ext cx="5878389" cy="1534757"/>
          </a:xfrm>
        </p:spPr>
        <p:txBody>
          <a:bodyPr/>
          <a:lstStyle/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000" b="1" dirty="0"/>
              <a:t>El taller consta de 12 sesiones aplicadas los días sábado a lo largo de 3 meses.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s-MX" sz="2000" b="1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s-MX" sz="2000" b="1" dirty="0"/>
              <a:t>Se realizaron modificaciones a la luz de la práctica y reacción de las personas participantes.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s-MX" sz="2000" b="1" dirty="0"/>
          </a:p>
          <a:p>
            <a:endParaRPr lang="en-US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9A5864EB-9799-4A4C-B8DE-F5D608D9AA0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316"/>
          <a:stretch/>
        </p:blipFill>
        <p:spPr>
          <a:xfrm>
            <a:off x="7783876" y="1665578"/>
            <a:ext cx="4408124" cy="4173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0695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D9E38B3-4686-8247-9625-49018D29F4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26901" y="857504"/>
            <a:ext cx="9141397" cy="615553"/>
          </a:xfrm>
        </p:spPr>
        <p:txBody>
          <a:bodyPr>
            <a:normAutofit/>
          </a:bodyPr>
          <a:lstStyle/>
          <a:p>
            <a:r>
              <a:rPr lang="es-MX" dirty="0"/>
              <a:t>PLANEAMIENTO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EEDC7DE-08EC-49A0-A4DE-2CBC5C05F6F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s-CR"/>
          </a:p>
        </p:txBody>
      </p:sp>
      <p:graphicFrame>
        <p:nvGraphicFramePr>
          <p:cNvPr id="6" name="Marcador de contenido 3">
            <a:extLst>
              <a:ext uri="{FF2B5EF4-FFF2-40B4-BE49-F238E27FC236}">
                <a16:creationId xmlns:a16="http://schemas.microsoft.com/office/drawing/2014/main" id="{F0C31271-0405-4ECC-BAB8-DBC6E46B5FA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97282549"/>
              </p:ext>
            </p:extLst>
          </p:nvPr>
        </p:nvGraphicFramePr>
        <p:xfrm>
          <a:off x="313487" y="2496955"/>
          <a:ext cx="11564471" cy="26205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64497">
                  <a:extLst>
                    <a:ext uri="{9D8B030D-6E8A-4147-A177-3AD203B41FA5}">
                      <a16:colId xmlns:a16="http://schemas.microsoft.com/office/drawing/2014/main" val="735688728"/>
                    </a:ext>
                  </a:extLst>
                </a:gridCol>
                <a:gridCol w="1937027">
                  <a:extLst>
                    <a:ext uri="{9D8B030D-6E8A-4147-A177-3AD203B41FA5}">
                      <a16:colId xmlns:a16="http://schemas.microsoft.com/office/drawing/2014/main" val="374147392"/>
                    </a:ext>
                  </a:extLst>
                </a:gridCol>
                <a:gridCol w="1900762">
                  <a:extLst>
                    <a:ext uri="{9D8B030D-6E8A-4147-A177-3AD203B41FA5}">
                      <a16:colId xmlns:a16="http://schemas.microsoft.com/office/drawing/2014/main" val="855425748"/>
                    </a:ext>
                  </a:extLst>
                </a:gridCol>
                <a:gridCol w="1900762">
                  <a:extLst>
                    <a:ext uri="{9D8B030D-6E8A-4147-A177-3AD203B41FA5}">
                      <a16:colId xmlns:a16="http://schemas.microsoft.com/office/drawing/2014/main" val="1825576654"/>
                    </a:ext>
                  </a:extLst>
                </a:gridCol>
                <a:gridCol w="1900762">
                  <a:extLst>
                    <a:ext uri="{9D8B030D-6E8A-4147-A177-3AD203B41FA5}">
                      <a16:colId xmlns:a16="http://schemas.microsoft.com/office/drawing/2014/main" val="3820851919"/>
                    </a:ext>
                  </a:extLst>
                </a:gridCol>
                <a:gridCol w="2060661">
                  <a:extLst>
                    <a:ext uri="{9D8B030D-6E8A-4147-A177-3AD203B41FA5}">
                      <a16:colId xmlns:a16="http://schemas.microsoft.com/office/drawing/2014/main" val="2290378570"/>
                    </a:ext>
                  </a:extLst>
                </a:gridCol>
              </a:tblGrid>
              <a:tr h="1089208">
                <a:tc>
                  <a:txBody>
                    <a:bodyPr/>
                    <a:lstStyle/>
                    <a:p>
                      <a:pPr algn="ctr"/>
                      <a:r>
                        <a:rPr lang="es-MX" sz="2000" dirty="0">
                          <a:solidFill>
                            <a:schemeClr val="tx1"/>
                          </a:solidFill>
                        </a:rPr>
                        <a:t>Actividad/ momento</a:t>
                      </a:r>
                      <a:endParaRPr lang="es-CR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b="1" dirty="0">
                          <a:solidFill>
                            <a:schemeClr val="tx1"/>
                          </a:solidFill>
                        </a:rPr>
                        <a:t>Descripción</a:t>
                      </a:r>
                      <a:endParaRPr lang="es-CR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>
                          <a:solidFill>
                            <a:schemeClr val="tx1"/>
                          </a:solidFill>
                        </a:rPr>
                        <a:t>Contenidos</a:t>
                      </a:r>
                      <a:endParaRPr lang="es-CR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>
                          <a:solidFill>
                            <a:schemeClr val="tx1"/>
                          </a:solidFill>
                        </a:rPr>
                        <a:t>Actividades de mediación</a:t>
                      </a:r>
                      <a:endParaRPr lang="es-CR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>
                          <a:solidFill>
                            <a:schemeClr val="tx1"/>
                          </a:solidFill>
                        </a:rPr>
                        <a:t>Valores y actitudes</a:t>
                      </a:r>
                      <a:endParaRPr lang="es-CR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>
                          <a:solidFill>
                            <a:schemeClr val="tx1"/>
                          </a:solidFill>
                        </a:rPr>
                        <a:t>Criterios de Evaluación</a:t>
                      </a:r>
                      <a:endParaRPr lang="es-CR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7103154"/>
                  </a:ext>
                </a:extLst>
              </a:tr>
              <a:tr h="1531318"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>
                          <a:solidFill>
                            <a:schemeClr val="accent3"/>
                          </a:solidFill>
                        </a:rPr>
                        <a:t>1ra actividad</a:t>
                      </a:r>
                      <a:endParaRPr lang="es-CR" sz="2400" b="1" dirty="0">
                        <a:solidFill>
                          <a:schemeClr val="accent3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A9D8F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C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A9D8F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C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A9D8F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C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A9D8F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C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A9D8F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C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A9D8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32150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4003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7A081DA-4028-4204-A51C-7F62D45B64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715961"/>
            <a:ext cx="6453188" cy="1189038"/>
          </a:xfrm>
        </p:spPr>
        <p:txBody>
          <a:bodyPr/>
          <a:lstStyle/>
          <a:p>
            <a:r>
              <a:rPr lang="es-MX" dirty="0"/>
              <a:t>INSTINTO GREGARIO</a:t>
            </a:r>
            <a:endParaRPr lang="en-US" dirty="0"/>
          </a:p>
        </p:txBody>
      </p:sp>
      <p:sp>
        <p:nvSpPr>
          <p:cNvPr id="9219" name="Rectangle 8">
            <a:extLst>
              <a:ext uri="{FF2B5EF4-FFF2-40B4-BE49-F238E27FC236}">
                <a16:creationId xmlns:a16="http://schemas.microsoft.com/office/drawing/2014/main" id="{A17D04F1-4318-4DD6-B27E-D66AE4D426B2}"/>
              </a:ext>
            </a:extLst>
          </p:cNvPr>
          <p:cNvSpPr>
            <a:spLocks noGrp="1" noChangeArrowheads="1"/>
          </p:cNvSpPr>
          <p:nvPr>
            <p:ph type="body" sz="quarter" idx="11"/>
          </p:nvPr>
        </p:nvSpPr>
        <p:spPr>
          <a:xfrm>
            <a:off x="2289887" y="4150471"/>
            <a:ext cx="9510227" cy="3509962"/>
          </a:xfrm>
        </p:spPr>
        <p:txBody>
          <a:bodyPr wrap="square" anchor="t">
            <a:normAutofit/>
          </a:bodyPr>
          <a:lstStyle/>
          <a:p>
            <a:r>
              <a:rPr lang="es-MX" sz="3200" b="0" dirty="0"/>
              <a:t>Es aquel que lleva a las personas a </a:t>
            </a:r>
            <a:r>
              <a:rPr lang="es-MX" sz="3200" dirty="0">
                <a:solidFill>
                  <a:schemeClr val="accent2"/>
                </a:solidFill>
              </a:rPr>
              <a:t>vivir en comunidad</a:t>
            </a:r>
            <a:r>
              <a:rPr lang="es-MX" sz="3200" b="0" dirty="0"/>
              <a:t> y no de forma aislada, siendo esto último una excepción.</a:t>
            </a:r>
            <a:endParaRPr lang="en-US" altLang="en-US" sz="3200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66DD4BAC-3615-436B-B570-45BE0024733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462" b="56154" l="35462" r="64462">
                        <a14:foregroundMark x1="56538" y1="33231" x2="56538" y2="33231"/>
                        <a14:foregroundMark x1="44385" y1="32000" x2="44385" y2="32000"/>
                        <a14:foregroundMark x1="38538" y1="42692" x2="38538" y2="42692"/>
                        <a14:foregroundMark x1="43769" y1="53231" x2="43769" y2="53231"/>
                        <a14:foregroundMark x1="56077" y1="53615" x2="56077" y2="53615"/>
                        <a14:foregroundMark x1="62538" y1="44077" x2="62538" y2="44077"/>
                        <a14:foregroundMark x1="59231" y1="37615" x2="59231" y2="37615"/>
                        <a14:foregroundMark x1="49231" y1="33385" x2="49231" y2="33385"/>
                        <a14:foregroundMark x1="40769" y1="38538" x2="40769" y2="38538"/>
                        <a14:foregroundMark x1="41923" y1="48308" x2="41923" y2="48308"/>
                        <a14:foregroundMark x1="50692" y1="53308" x2="50692" y2="53308"/>
                        <a14:foregroundMark x1="47308" y1="53769" x2="47308" y2="53769"/>
                        <a14:foregroundMark x1="48462" y1="51769" x2="48462" y2="51769"/>
                      </a14:backgroundRemoval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34027" t="27778" r="33681" b="43542"/>
          <a:stretch/>
        </p:blipFill>
        <p:spPr>
          <a:xfrm>
            <a:off x="7486650" y="178576"/>
            <a:ext cx="4471989" cy="3971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8663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219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ángulo 10">
            <a:extLst>
              <a:ext uri="{FF2B5EF4-FFF2-40B4-BE49-F238E27FC236}">
                <a16:creationId xmlns:a16="http://schemas.microsoft.com/office/drawing/2014/main" id="{2B4CCE36-0B12-49D7-A07E-18BDE84FB727}"/>
              </a:ext>
            </a:extLst>
          </p:cNvPr>
          <p:cNvSpPr/>
          <p:nvPr/>
        </p:nvSpPr>
        <p:spPr>
          <a:xfrm>
            <a:off x="5586413" y="1111184"/>
            <a:ext cx="5200650" cy="35099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7A081DA-4028-4204-A51C-7F62D45B64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084" y="344483"/>
            <a:ext cx="6453188" cy="1189038"/>
          </a:xfrm>
        </p:spPr>
        <p:txBody>
          <a:bodyPr/>
          <a:lstStyle/>
          <a:p>
            <a:r>
              <a:rPr lang="es-MX" dirty="0"/>
              <a:t>APLICACIÓN DEL TALLER</a:t>
            </a:r>
            <a:endParaRPr lang="en-US" dirty="0"/>
          </a:p>
        </p:txBody>
      </p:sp>
      <p:sp>
        <p:nvSpPr>
          <p:cNvPr id="9219" name="Rectangle 8">
            <a:extLst>
              <a:ext uri="{FF2B5EF4-FFF2-40B4-BE49-F238E27FC236}">
                <a16:creationId xmlns:a16="http://schemas.microsoft.com/office/drawing/2014/main" id="{A17D04F1-4318-4DD6-B27E-D66AE4D426B2}"/>
              </a:ext>
            </a:extLst>
          </p:cNvPr>
          <p:cNvSpPr>
            <a:spLocks noGrp="1" noChangeArrowheads="1"/>
          </p:cNvSpPr>
          <p:nvPr>
            <p:ph type="body" sz="quarter" idx="11"/>
          </p:nvPr>
        </p:nvSpPr>
        <p:spPr>
          <a:xfrm>
            <a:off x="342900" y="1671638"/>
            <a:ext cx="3281361" cy="3509962"/>
          </a:xfrm>
        </p:spPr>
        <p:txBody>
          <a:bodyPr wrap="square" anchor="t">
            <a:normAutofit/>
          </a:bodyPr>
          <a:lstStyle/>
          <a:p>
            <a:r>
              <a:rPr lang="es-MX" sz="2400" dirty="0">
                <a:solidFill>
                  <a:srgbClr val="2B9D8F"/>
                </a:solidFill>
              </a:rPr>
              <a:t>Equipo de trabajo: </a:t>
            </a:r>
            <a:r>
              <a:rPr lang="es-MX" sz="2200" dirty="0"/>
              <a:t>Creador del proyecto Neto Quirós</a:t>
            </a:r>
          </a:p>
          <a:p>
            <a:r>
              <a:rPr lang="es-MX" dirty="0"/>
              <a:t>Carlos “Pilo” Mora</a:t>
            </a:r>
          </a:p>
          <a:p>
            <a:r>
              <a:rPr lang="es-MX" dirty="0"/>
              <a:t>Carolina Jarquín Ávila</a:t>
            </a:r>
          </a:p>
          <a:p>
            <a:r>
              <a:rPr lang="es-MX" dirty="0"/>
              <a:t>Personal especializado de la clínica.</a:t>
            </a:r>
          </a:p>
          <a:p>
            <a:endParaRPr lang="en-US" altLang="en-US" dirty="0"/>
          </a:p>
        </p:txBody>
      </p:sp>
      <p:pic>
        <p:nvPicPr>
          <p:cNvPr id="10" name="Marcador de posición de imagen 9">
            <a:extLst>
              <a:ext uri="{FF2B5EF4-FFF2-40B4-BE49-F238E27FC236}">
                <a16:creationId xmlns:a16="http://schemas.microsoft.com/office/drawing/2014/main" id="{3B76C6A9-2A0A-4CA1-A8A7-8CBBD3A5040A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/>
          <a:srcRect l="4584" r="4584"/>
          <a:stretch>
            <a:fillRect/>
          </a:stretch>
        </p:blipFill>
        <p:spPr>
          <a:xfrm>
            <a:off x="5729288" y="1246183"/>
            <a:ext cx="4910137" cy="3043237"/>
          </a:xfrm>
        </p:spPr>
      </p:pic>
      <p:sp>
        <p:nvSpPr>
          <p:cNvPr id="2" name="Rectángulo 1">
            <a:extLst>
              <a:ext uri="{FF2B5EF4-FFF2-40B4-BE49-F238E27FC236}">
                <a16:creationId xmlns:a16="http://schemas.microsoft.com/office/drawing/2014/main" id="{FF66835C-1FBA-48C8-B79B-4F404D496430}"/>
              </a:ext>
            </a:extLst>
          </p:cNvPr>
          <p:cNvSpPr/>
          <p:nvPr/>
        </p:nvSpPr>
        <p:spPr>
          <a:xfrm>
            <a:off x="342900" y="4992623"/>
            <a:ext cx="743187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000" b="1" dirty="0">
                <a:solidFill>
                  <a:schemeClr val="accent1">
                    <a:lumMod val="75000"/>
                  </a:schemeClr>
                </a:solidFill>
              </a:rPr>
              <a:t>Las sesión se registraron en cada momento</a:t>
            </a:r>
            <a:endParaRPr lang="es-MX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743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0A302849-2A9A-47A4-A0EB-5A3FA8BE70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6287" y="342900"/>
            <a:ext cx="6477000" cy="1189038"/>
          </a:xfrm>
        </p:spPr>
        <p:txBody>
          <a:bodyPr/>
          <a:lstStyle/>
          <a:p>
            <a:r>
              <a:rPr lang="es-MX" dirty="0"/>
              <a:t>ELEMENTOS DEL TALLER</a:t>
            </a:r>
            <a:endParaRPr lang="en-US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F36812B-2065-4A2B-B59B-8957022687B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28613" y="1157288"/>
            <a:ext cx="7929562" cy="5578475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s-MX" sz="2000" b="0" dirty="0"/>
              <a:t>La evaluación tomó el trabajo en equipo, la apreciación musical, la percusión corporal, la rítmica y la creación de paisajes sonoros.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s-MX" sz="2000" b="0" dirty="0"/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s-MX" sz="2000" b="0" dirty="0"/>
              <a:t>Las actividades de mediación se diseñaron a partir de las necesidades y capacidades de cada participante.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s-MX" sz="2000" b="0" dirty="0"/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s-MX" sz="2000" b="0" dirty="0"/>
              <a:t>Sin la participación activa y entusiasta de las personas internas los logros hubieran sido limitados. 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s-MX" sz="2000" b="0" dirty="0"/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s-MX" sz="2000" b="0" dirty="0"/>
              <a:t>El personal especializado fue parte de las sesiones, los objetivos, cada parte del proceso, además protegieron al equipo de trabajo y mantuvieron un informe detallado que permitió terminar y enriquecer el taller. </a:t>
            </a:r>
            <a:endParaRPr lang="es-CR" sz="2000" b="0" dirty="0"/>
          </a:p>
        </p:txBody>
      </p:sp>
    </p:spTree>
    <p:extLst>
      <p:ext uri="{BB962C8B-B14F-4D97-AF65-F5344CB8AC3E}">
        <p14:creationId xmlns:p14="http://schemas.microsoft.com/office/powerpoint/2010/main" val="4031766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5B34254B-4837-4E59-8D24-19908000C6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33898" y="430206"/>
            <a:ext cx="6955735" cy="1189038"/>
          </a:xfrm>
        </p:spPr>
        <p:txBody>
          <a:bodyPr>
            <a:noAutofit/>
          </a:bodyPr>
          <a:lstStyle/>
          <a:p>
            <a:pPr algn="ctr"/>
            <a:r>
              <a:rPr lang="es-MX" dirty="0">
                <a:solidFill>
                  <a:srgbClr val="E9C369"/>
                </a:solidFill>
              </a:rPr>
              <a:t>CONCLUSIONES</a:t>
            </a:r>
            <a:endParaRPr lang="en-US" dirty="0">
              <a:solidFill>
                <a:srgbClr val="E9C369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316BC9-7937-4417-B232-1B37F479601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533899" y="1200151"/>
            <a:ext cx="6955734" cy="5391152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000" b="0" dirty="0"/>
              <a:t>Los años de investigación, práctica y desarrollo de destrezas, la vivencia como persona en recuperación del abuso de sustancias ayudaron a potenciar o terminar el proyecto respondiendo: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sz="20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sz="2000" b="0" dirty="0"/>
              <a:t>¿Puede la </a:t>
            </a:r>
            <a:r>
              <a:rPr lang="es-ES_tradnl" sz="200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educación musical </a:t>
            </a:r>
            <a:r>
              <a:rPr lang="es-ES_tradnl" sz="2000" b="0" dirty="0"/>
              <a:t>iniciar o incluso convertirse en una herramienta efectiva para restaurar el instinto gregario en personas con uso problemático de sustancias psicoactivas?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_tradnl" sz="20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sz="2000" b="0" dirty="0"/>
              <a:t>Contribuir al desenvolvimiento pleno de la personalidad humana.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CR" sz="2000" b="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s-ES_tradnl" sz="2000" b="0" dirty="0"/>
              <a:t> Estimular el desarrollo de la solidaridad y de la comprensión humana.</a:t>
            </a:r>
            <a:r>
              <a:rPr lang="es-CR" sz="2000" b="0" dirty="0"/>
              <a:t> </a:t>
            </a:r>
            <a:r>
              <a:rPr lang="es-ES_tradnl" sz="2000" b="0" dirty="0"/>
              <a:t>(Ministerio de Educación Pública. 2009, p. 3)</a:t>
            </a:r>
            <a:endParaRPr lang="es-CR" sz="2000" b="0" dirty="0"/>
          </a:p>
          <a:p>
            <a:endParaRPr lang="es-MX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8019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5E3461FA-9E51-4A45-9B78-42A4704BB29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851"/>
          <a:stretch/>
        </p:blipFill>
        <p:spPr>
          <a:xfrm>
            <a:off x="9531569" y="519703"/>
            <a:ext cx="6115270" cy="5818593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FD9E38B3-4686-8247-9625-49018D29F4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0926" y="673477"/>
            <a:ext cx="10298398" cy="615553"/>
          </a:xfrm>
        </p:spPr>
        <p:txBody>
          <a:bodyPr>
            <a:noAutofit/>
          </a:bodyPr>
          <a:lstStyle/>
          <a:p>
            <a:r>
              <a:rPr lang="es-MX" sz="3600" dirty="0"/>
              <a:t>RECOMENDACIONES</a:t>
            </a:r>
            <a:endParaRPr lang="en-US" sz="2800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DCBA01B-ECA4-4938-872A-B38BEB13AC0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63677" y="1522393"/>
            <a:ext cx="8661298" cy="1534757"/>
          </a:xfrm>
        </p:spPr>
        <p:txBody>
          <a:bodyPr/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MX" sz="2000" dirty="0"/>
              <a:t>El uso de la percusión corporal, la rítmica, la apreciación musical con música original y la creación de paisajes sonoros se recomiendan para: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s-MX" sz="2000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MX" sz="2000" dirty="0"/>
              <a:t>Evitar que los participantes se hagan o causen daños.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s-MX" sz="2000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MX" sz="2000" dirty="0"/>
              <a:t>Logren “limpiar” la música con la que usaban drogas.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s-MX" sz="2000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MX" sz="2000" dirty="0"/>
              <a:t>Expresen emociones, traumas o pensamientos sin temor a ser juzgados.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s-MX" sz="2000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MX" sz="2000" dirty="0"/>
              <a:t>Tomar en cuenta que la población fluctúa, tiene cambios de ánimo repentinos e intempestivos y reacciones violentas sin razones aparentes.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s-MX" sz="2000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MX" sz="2000" dirty="0"/>
              <a:t>Si no se comparte la problemática de la población es importante no tratar de entender su condición o reacciones pero sobre todo no involucrarse o llevarse las situaciones conflictivas a casa.</a:t>
            </a:r>
            <a:endParaRPr lang="es-CR" sz="2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9472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D4BA618-BF38-4C66-A054-AA45BAEA1C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62432" y="358771"/>
            <a:ext cx="6955735" cy="1189038"/>
          </a:xfrm>
        </p:spPr>
        <p:txBody>
          <a:bodyPr>
            <a:normAutofit fontScale="90000"/>
          </a:bodyPr>
          <a:lstStyle/>
          <a:p>
            <a:r>
              <a:rPr lang="es-CR" sz="4900" dirty="0"/>
              <a:t>video</a:t>
            </a:r>
            <a:br>
              <a:rPr lang="en-US" dirty="0"/>
            </a:br>
            <a:endParaRPr lang="en-US" dirty="0"/>
          </a:p>
        </p:txBody>
      </p:sp>
      <p:pic>
        <p:nvPicPr>
          <p:cNvPr id="2" name="Video TALLERES">
            <a:hlinkClick r:id="" action="ppaction://media"/>
            <a:extLst>
              <a:ext uri="{FF2B5EF4-FFF2-40B4-BE49-F238E27FC236}">
                <a16:creationId xmlns:a16="http://schemas.microsoft.com/office/drawing/2014/main" id="{99050375-3692-40DF-BE61-4771E9E67F24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42875" y="80367"/>
            <a:ext cx="11906250" cy="6697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1706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892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4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9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DF826D45-891C-42C7-BF74-EEA358CB9273}"/>
              </a:ext>
            </a:extLst>
          </p:cNvPr>
          <p:cNvSpPr/>
          <p:nvPr/>
        </p:nvSpPr>
        <p:spPr>
          <a:xfrm>
            <a:off x="762000" y="1457325"/>
            <a:ext cx="6267450" cy="52149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0A302849-2A9A-47A4-A0EB-5A3FA8BE70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715961"/>
            <a:ext cx="6477000" cy="1189038"/>
          </a:xfrm>
        </p:spPr>
        <p:txBody>
          <a:bodyPr/>
          <a:lstStyle/>
          <a:p>
            <a:r>
              <a:rPr lang="es-CR" dirty="0"/>
              <a:t>Muchas gracias</a:t>
            </a:r>
            <a:endParaRPr lang="en-US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B3F6C1CD-D737-4ABA-848C-DE6C0571A7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5306" y="1619244"/>
            <a:ext cx="5991270" cy="4507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7763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33A04362-3D43-4378-80F2-8ABB390E794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7139" b="90702" l="13437" r="86623">
                        <a14:foregroundMark x1="61908" y1="32214" x2="61908" y2="32214"/>
                        <a14:foregroundMark x1="65027" y1="39112" x2="65027" y2="39112"/>
                        <a14:foregroundMark x1="59928" y1="43791" x2="59928" y2="43791"/>
                        <a14:foregroundMark x1="63047" y1="51050" x2="63047" y2="51050"/>
                        <a14:foregroundMark x1="66767" y1="68506" x2="66767" y2="68506"/>
                        <a14:foregroundMark x1="70906" y1="74985" x2="70906" y2="74985"/>
                        <a14:foregroundMark x1="64247" y1="78524" x2="64247" y2="78524"/>
                        <a14:foregroundMark x1="50930" y1="74805" x2="50930" y2="74805"/>
                        <a14:foregroundMark x1="30714" y1="75165" x2="30714" y2="75165"/>
                        <a14:foregroundMark x1="34253" y1="70306" x2="34253" y2="70306"/>
                        <a14:foregroundMark x1="28914" y1="59508" x2="28914" y2="59508"/>
                        <a14:foregroundMark x1="34433" y1="60288" x2="34433" y2="60288"/>
                        <a14:foregroundMark x1="31674" y1="42412" x2="31674" y2="42412"/>
                        <a14:foregroundMark x1="21296" y1="45591" x2="21296" y2="45591"/>
                        <a14:foregroundMark x1="29334" y1="24175" x2="29334" y2="24175"/>
                        <a14:foregroundMark x1="31314" y1="29274" x2="31314" y2="29274"/>
                        <a14:foregroundMark x1="35633" y1="33773" x2="35633" y2="33773"/>
                        <a14:foregroundMark x1="39352" y1="21836" x2="39352" y2="21836"/>
                        <a14:foregroundMark x1="43071" y1="17936" x2="43071" y2="17936"/>
                        <a14:foregroundMark x1="45231" y1="14577" x2="45231" y2="14577"/>
                        <a14:foregroundMark x1="72705" y1="28314" x2="72705" y2="28314"/>
                        <a14:foregroundMark x1="76785" y1="22436" x2="76785" y2="22436"/>
                        <a14:foregroundMark x1="75045" y1="25195" x2="75045" y2="25195"/>
                        <a14:foregroundMark x1="75045" y1="77325" x2="75045" y2="77325"/>
                        <a14:foregroundMark x1="28914" y1="76365" x2="28914" y2="76365"/>
                        <a14:foregroundMark x1="80324" y1="71446" x2="80324" y2="71446"/>
                        <a14:backgroundMark x1="72466" y1="28494" x2="72466" y2="28494"/>
                        <a14:backgroundMark x1="72106" y1="28314" x2="72106" y2="28314"/>
                      </a14:backgroundRemoval>
                    </a14:imgEffect>
                  </a14:imgLayer>
                </a14:imgProps>
              </a:ext>
            </a:extLst>
          </a:blip>
          <a:srcRect l="10900" t="4118" r="11047" b="7365"/>
          <a:stretch/>
        </p:blipFill>
        <p:spPr>
          <a:xfrm>
            <a:off x="5797236" y="1676400"/>
            <a:ext cx="4704076" cy="5334792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11" name="Title 10">
            <a:extLst>
              <a:ext uri="{FF2B5EF4-FFF2-40B4-BE49-F238E27FC236}">
                <a16:creationId xmlns:a16="http://schemas.microsoft.com/office/drawing/2014/main" id="{0A302849-2A9A-47A4-A0EB-5A3FA8BE70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715961"/>
            <a:ext cx="6477000" cy="1189038"/>
          </a:xfrm>
        </p:spPr>
        <p:txBody>
          <a:bodyPr/>
          <a:lstStyle/>
          <a:p>
            <a:r>
              <a:rPr lang="es-CR" dirty="0"/>
              <a:t>Objetivo General</a:t>
            </a:r>
            <a:endParaRPr lang="en-US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F36812B-2065-4A2B-B59B-8957022687B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62000" y="1905000"/>
            <a:ext cx="6477000" cy="327660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MX" sz="2400" dirty="0"/>
              <a:t>Contribuir a la </a:t>
            </a:r>
            <a:r>
              <a:rPr lang="es-MX" sz="24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recuperación del instinto gregario</a:t>
            </a:r>
            <a:r>
              <a:rPr lang="es-MX" sz="2400" dirty="0"/>
              <a:t> de la persona con uso problemático de sustancias psicoactivas, por medio del </a:t>
            </a:r>
            <a:r>
              <a:rPr lang="es-MX" sz="2400" dirty="0">
                <a:solidFill>
                  <a:srgbClr val="E9C369"/>
                </a:solidFill>
              </a:rPr>
              <a:t>taller “Recuperando el instinto gregario”</a:t>
            </a:r>
            <a:r>
              <a:rPr lang="es-MX" sz="2400" dirty="0"/>
              <a:t>, usando elementos de la educación musical.</a:t>
            </a:r>
            <a:endParaRPr lang="es-CR" sz="2400" dirty="0"/>
          </a:p>
        </p:txBody>
      </p:sp>
    </p:spTree>
    <p:extLst>
      <p:ext uri="{BB962C8B-B14F-4D97-AF65-F5344CB8AC3E}">
        <p14:creationId xmlns:p14="http://schemas.microsoft.com/office/powerpoint/2010/main" val="3951904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48FBE6B-DC67-4E64-80F4-CADE978D2F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6300" y="692151"/>
            <a:ext cx="10417629" cy="639979"/>
          </a:xfrm>
        </p:spPr>
        <p:txBody>
          <a:bodyPr>
            <a:normAutofit/>
          </a:bodyPr>
          <a:lstStyle/>
          <a:p>
            <a:r>
              <a:rPr lang="es-CR" dirty="0"/>
              <a:t>Objetivos Específicos</a:t>
            </a:r>
            <a:endParaRPr lang="en-US" dirty="0">
              <a:solidFill>
                <a:schemeClr val="accent3"/>
              </a:solidFill>
            </a:endParaRPr>
          </a:p>
        </p:txBody>
      </p:sp>
      <p:graphicFrame>
        <p:nvGraphicFramePr>
          <p:cNvPr id="7" name="Group 85">
            <a:extLst>
              <a:ext uri="{FF2B5EF4-FFF2-40B4-BE49-F238E27FC236}">
                <a16:creationId xmlns:a16="http://schemas.microsoft.com/office/drawing/2014/main" id="{AD3D3348-39B0-440D-88BE-1A8FA989193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01094867"/>
              </p:ext>
            </p:extLst>
          </p:nvPr>
        </p:nvGraphicFramePr>
        <p:xfrm>
          <a:off x="376237" y="2299535"/>
          <a:ext cx="9324975" cy="3410712"/>
        </p:xfrm>
        <a:graphic>
          <a:graphicData uri="http://schemas.openxmlformats.org/drawingml/2006/table">
            <a:tbl>
              <a:tblPr firstRow="1"/>
              <a:tblGrid>
                <a:gridCol w="31083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083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083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486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6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+mn-lt"/>
                        </a:rPr>
                        <a:t>01</a:t>
                      </a:r>
                      <a:endParaRPr kumimoji="0" lang="en-US" sz="32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6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+mn-lt"/>
                        </a:rPr>
                        <a:t>02</a:t>
                      </a:r>
                      <a:endParaRPr kumimoji="0" lang="en-US" sz="32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6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+mn-lt"/>
                        </a:rPr>
                        <a:t>03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373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b="1" dirty="0"/>
                        <a:t>Indagar cuáles actividades musicales pueden funcionar como herramientas efectivas en personas con uso problemático de sustancias psicoactivas.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T="182880" horzOverflow="overflow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s-MX" sz="1800" b="1" dirty="0"/>
                        <a:t>Diseñar un taller de 12 sesiones, usando contenidos de los programas para Educación Musical del MEP.</a:t>
                      </a:r>
                    </a:p>
                  </a:txBody>
                  <a:tcPr marT="182880" horzOverflow="overflow">
                    <a:lnL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s-MX" sz="1800" b="1" dirty="0"/>
                        <a:t>Determinar cuáles actividades de mediación resultan ser más efectivas, a la luz de la práctica, para futuras aplicaciones del taller</a:t>
                      </a:r>
                      <a:r>
                        <a:rPr lang="es-MX" sz="1800" dirty="0"/>
                        <a:t>.</a:t>
                      </a:r>
                      <a:endParaRPr lang="es-CR" sz="1800" dirty="0"/>
                    </a:p>
                  </a:txBody>
                  <a:tcPr marT="182880" horzOverflow="overflow">
                    <a:lnL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B2B0825-1C4A-4326-806D-106F86ADEB5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62000" y="5876930"/>
            <a:ext cx="10668000" cy="685800"/>
          </a:xfrm>
        </p:spPr>
        <p:txBody>
          <a:bodyPr/>
          <a:lstStyle/>
          <a:p>
            <a:endParaRPr lang="es-CR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81D9EEB2-A026-4D14-BCF0-D6D4018E3E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7123" y="1498813"/>
            <a:ext cx="4436838" cy="4436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9789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D4BA618-BF38-4C66-A054-AA45BAEA1C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62432" y="358771"/>
            <a:ext cx="6955735" cy="1189038"/>
          </a:xfrm>
        </p:spPr>
        <p:txBody>
          <a:bodyPr>
            <a:normAutofit fontScale="90000"/>
          </a:bodyPr>
          <a:lstStyle/>
          <a:p>
            <a:r>
              <a:rPr lang="es-CR" sz="4900" dirty="0"/>
              <a:t>Antecedentes</a:t>
            </a:r>
            <a:br>
              <a:rPr lang="en-US" dirty="0"/>
            </a:b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99585A-5E1F-40FA-8E64-BB4F0461165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533900" y="1519234"/>
            <a:ext cx="6955734" cy="11890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400" b="0" dirty="0"/>
              <a:t>El método BAPNE: usado en el (IAFA). (Javier Romero 2016)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FC500EFF-0598-48EB-8702-388EDCE90374}"/>
              </a:ext>
            </a:extLst>
          </p:cNvPr>
          <p:cNvSpPr txBox="1">
            <a:spLocks/>
          </p:cNvSpPr>
          <p:nvPr/>
        </p:nvSpPr>
        <p:spPr>
          <a:xfrm>
            <a:off x="4476747" y="2557458"/>
            <a:ext cx="6955734" cy="1189038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283464" indent="-283464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400" b="0" dirty="0"/>
              <a:t>Artículo “Estrategias para la diversificación en la red personal de personas drogodependientes en proceso de reinserción”. (Sergio Arranz López 2010).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A51B4522-75CB-4A99-984F-C82081F63CC2}"/>
              </a:ext>
            </a:extLst>
          </p:cNvPr>
          <p:cNvSpPr txBox="1">
            <a:spLocks/>
          </p:cNvSpPr>
          <p:nvPr/>
        </p:nvSpPr>
        <p:spPr>
          <a:xfrm>
            <a:off x="4500556" y="3838579"/>
            <a:ext cx="6955734" cy="118903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283464" indent="-283464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400" b="0" dirty="0"/>
              <a:t>“Construcción de identidades a través de la música con personas con dependencia a sustancias psicoactivas”. (Adriana Monge 2016)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0D924AA3-08C7-4867-AC04-2DE89F085CD0}"/>
              </a:ext>
            </a:extLst>
          </p:cNvPr>
          <p:cNvSpPr txBox="1">
            <a:spLocks/>
          </p:cNvSpPr>
          <p:nvPr/>
        </p:nvSpPr>
        <p:spPr>
          <a:xfrm>
            <a:off x="4467216" y="5262571"/>
            <a:ext cx="6955734" cy="118903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283464" indent="-283464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400" b="0" dirty="0"/>
              <a:t>Un primer modelo de este taller se aplicó en el Hogar San José en 2007.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540536CA-CFC8-4AFA-A914-BE5761EE939E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86" b="98047" l="26444" r="79333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66528" y="939002"/>
            <a:ext cx="2039876" cy="1160463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D8FF8867-2EEF-4AA6-945E-9BE9C29E8BD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54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167940" y="2536829"/>
            <a:ext cx="801475" cy="1497008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238906F8-39C2-4BE6-89B1-B42FAC16C785}"/>
              </a:ext>
            </a:extLst>
          </p:cNvPr>
          <p:cNvPicPr>
            <a:picLocks noChangeAspect="1"/>
          </p:cNvPicPr>
          <p:nvPr/>
        </p:nvPicPr>
        <p:blipFill>
          <a:blip r:embed="rId6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6848" b="93152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574898">
            <a:off x="308882" y="4329121"/>
            <a:ext cx="1866900" cy="1866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0677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 build="p"/>
      <p:bldP spid="4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67F19C7-A729-492B-8603-0651B356C0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999" y="715964"/>
            <a:ext cx="10667999" cy="646332"/>
          </a:xfrm>
        </p:spPr>
        <p:txBody>
          <a:bodyPr>
            <a:noAutofit/>
          </a:bodyPr>
          <a:lstStyle/>
          <a:p>
            <a:r>
              <a:rPr lang="es-MX" sz="4400" dirty="0"/>
              <a:t>Funciones sociales de la música </a:t>
            </a:r>
            <a:endParaRPr lang="en-US" sz="4400" dirty="0"/>
          </a:p>
        </p:txBody>
      </p:sp>
      <p:graphicFrame>
        <p:nvGraphicFramePr>
          <p:cNvPr id="9" name="Content Placeholder 6" descr="smart art graphic">
            <a:extLst>
              <a:ext uri="{FF2B5EF4-FFF2-40B4-BE49-F238E27FC236}">
                <a16:creationId xmlns:a16="http://schemas.microsoft.com/office/drawing/2014/main" id="{F5B2FF73-E974-446F-B223-8924B34C8EF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78949361"/>
              </p:ext>
            </p:extLst>
          </p:nvPr>
        </p:nvGraphicFramePr>
        <p:xfrm>
          <a:off x="1041146" y="2038350"/>
          <a:ext cx="11989117" cy="41036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E5597F7-139C-45BB-B8C2-AE80B9771FE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19088" y="53776"/>
            <a:ext cx="10668000" cy="1111648"/>
          </a:xfrm>
        </p:spPr>
        <p:txBody>
          <a:bodyPr/>
          <a:lstStyle/>
          <a:p>
            <a:endParaRPr lang="es-CR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878F8760-1958-40E1-91B0-843026872F02}"/>
              </a:ext>
            </a:extLst>
          </p:cNvPr>
          <p:cNvSpPr/>
          <p:nvPr/>
        </p:nvSpPr>
        <p:spPr>
          <a:xfrm>
            <a:off x="6153820" y="2192358"/>
            <a:ext cx="2185936" cy="165098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2">
              <a:shade val="8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s-CR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9D311395-DA23-4CD3-AB29-6C69AB045AF3}"/>
              </a:ext>
            </a:extLst>
          </p:cNvPr>
          <p:cNvPicPr>
            <a:picLocks noChangeAspect="1"/>
          </p:cNvPicPr>
          <p:nvPr/>
        </p:nvPicPr>
        <p:blipFill>
          <a:blip r:embed="rId8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100000" l="4167" r="98056">
                        <a14:foregroundMark x1="82500" y1="44074" x2="82500" y2="4407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50959" y="2297672"/>
            <a:ext cx="2293685" cy="1650981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3214525D-2FB6-49D5-8952-85001A85126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543134" y="2297107"/>
            <a:ext cx="1692543" cy="1354035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D3892FD0-6C0F-44A4-AB02-B97091153CB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315207" y="2300044"/>
            <a:ext cx="1865376" cy="1435608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9E8A764F-F5F0-45F3-B3F5-07AE7BA0E9C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039734" y="2400357"/>
            <a:ext cx="2057646" cy="1218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0795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D9E38B3-4686-8247-9625-49018D29F4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5201" y="1616452"/>
            <a:ext cx="10298398" cy="615553"/>
          </a:xfrm>
        </p:spPr>
        <p:txBody>
          <a:bodyPr>
            <a:noAutofit/>
          </a:bodyPr>
          <a:lstStyle/>
          <a:p>
            <a:r>
              <a:rPr lang="es-MX" sz="2800" dirty="0"/>
              <a:t>Un estudio europeo basado en una muestra de 323 canciones donde se menciona en 489 ocasiones algo relacionado con las drogas, seleccionando las siguientes referencias: </a:t>
            </a:r>
            <a:endParaRPr lang="en-US" sz="2800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DCBA01B-ECA4-4938-872A-B38BEB13AC0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196307" y="2651105"/>
            <a:ext cx="8814593" cy="1534757"/>
          </a:xfrm>
        </p:spPr>
        <p:txBody>
          <a:bodyPr/>
          <a:lstStyle/>
          <a:p>
            <a:pPr algn="l">
              <a:lnSpc>
                <a:spcPct val="150000"/>
              </a:lnSpc>
            </a:pPr>
            <a:r>
              <a:rPr lang="es-MX" sz="2000" dirty="0"/>
              <a:t>Pop (99 temas: 30.65% del total): incluyendo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000" dirty="0"/>
              <a:t>Pop-latino (10 temas)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000" dirty="0"/>
              <a:t>Pop-flamenco (5 temas)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000" dirty="0"/>
              <a:t>Rock (72 temas: 22.29% del total)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000" dirty="0"/>
              <a:t>Punk (84 temas: 26.00% del total)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000" dirty="0"/>
              <a:t>Cantautores (68 temas: 21.05% del total) (Fouce citando a Calafat 2003) </a:t>
            </a:r>
            <a:endParaRPr lang="es-CR" sz="2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1621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66839344-185E-41C8-994C-A1BD976EF1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0100" y="462299"/>
            <a:ext cx="6477000" cy="1189038"/>
          </a:xfrm>
        </p:spPr>
        <p:txBody>
          <a:bodyPr/>
          <a:lstStyle/>
          <a:p>
            <a:r>
              <a:rPr lang="es-MX" dirty="0"/>
              <a:t>Adicción y su tratamiento</a:t>
            </a:r>
            <a:endParaRPr lang="en-US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B8BBDC7-B590-43B7-BBD0-3A247210E1A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-242887" y="1176338"/>
            <a:ext cx="6229350" cy="3276600"/>
          </a:xfrm>
        </p:spPr>
        <p:txBody>
          <a:bodyPr/>
          <a:lstStyle/>
          <a:p>
            <a:pPr algn="ctr"/>
            <a:r>
              <a:rPr lang="es-MX" sz="2400" dirty="0">
                <a:solidFill>
                  <a:srgbClr val="2B9D8F"/>
                </a:solidFill>
              </a:rPr>
              <a:t>Adicción desde la etimología</a:t>
            </a:r>
          </a:p>
          <a:p>
            <a:pPr algn="ctr"/>
            <a:endParaRPr lang="es-MX" sz="2400" dirty="0">
              <a:solidFill>
                <a:srgbClr val="2B9D8F"/>
              </a:solidFill>
            </a:endParaRPr>
          </a:p>
          <a:p>
            <a:r>
              <a:rPr lang="es-MX" sz="2400" dirty="0"/>
              <a:t>                A</a:t>
            </a:r>
            <a:r>
              <a:rPr lang="es-MX" dirty="0"/>
              <a:t>=carencia o dificultad para</a:t>
            </a:r>
            <a:endParaRPr lang="es-MX" sz="2400" dirty="0"/>
          </a:p>
          <a:p>
            <a:r>
              <a:rPr lang="es-MX" sz="2400" dirty="0"/>
              <a:t>                      </a:t>
            </a:r>
            <a:r>
              <a:rPr lang="es-MX" sz="2400" dirty="0" err="1"/>
              <a:t>dictus</a:t>
            </a:r>
            <a:r>
              <a:rPr lang="es-MX" dirty="0"/>
              <a:t>= palabra</a:t>
            </a:r>
          </a:p>
          <a:p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11FD5979-6262-4A30-80BD-818E693773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1638" y="2814638"/>
            <a:ext cx="4043362" cy="4043362"/>
          </a:xfrm>
          <a:prstGeom prst="rect">
            <a:avLst/>
          </a:prstGeom>
        </p:spPr>
      </p:pic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61E85EE8-2D0C-459A-AE4E-09DD2BD12E5C}"/>
              </a:ext>
            </a:extLst>
          </p:cNvPr>
          <p:cNvSpPr txBox="1">
            <a:spLocks/>
          </p:cNvSpPr>
          <p:nvPr/>
        </p:nvSpPr>
        <p:spPr>
          <a:xfrm>
            <a:off x="-342900" y="4581525"/>
            <a:ext cx="6229350" cy="3276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283464" indent="-283464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Aft>
                <a:spcPts val="0"/>
              </a:spcAft>
            </a:pPr>
            <a:r>
              <a:rPr lang="es-MX" sz="2400" dirty="0">
                <a:solidFill>
                  <a:srgbClr val="2B9D8F"/>
                </a:solidFill>
              </a:rPr>
              <a:t>Efecto de la cocaína</a:t>
            </a:r>
          </a:p>
          <a:p>
            <a:pPr algn="ctr" fontAlgn="auto">
              <a:spcAft>
                <a:spcPts val="0"/>
              </a:spcAft>
            </a:pPr>
            <a:r>
              <a:rPr lang="es-MX" sz="2400" dirty="0"/>
              <a:t>en la sinapsis del cerebro </a:t>
            </a:r>
            <a:endParaRPr lang="es-MX" dirty="0"/>
          </a:p>
          <a:p>
            <a:pPr fontAlgn="auto">
              <a:spcAft>
                <a:spcPts val="0"/>
              </a:spcAf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9432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" grpId="0" build="p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D9E38B3-4686-8247-9625-49018D29F4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26901" y="857504"/>
            <a:ext cx="9141397" cy="615553"/>
          </a:xfrm>
        </p:spPr>
        <p:txBody>
          <a:bodyPr>
            <a:normAutofit/>
          </a:bodyPr>
          <a:lstStyle/>
          <a:p>
            <a:r>
              <a:rPr lang="es-MX" dirty="0"/>
              <a:t>RECUPERACIÓN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155E1D-F4AD-41A7-B948-E2D246CCFE8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171799" y="2353657"/>
            <a:ext cx="9141396" cy="2738062"/>
          </a:xfrm>
        </p:spPr>
        <p:txBody>
          <a:bodyPr/>
          <a:lstStyle/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s-MX" sz="1600" b="1" dirty="0"/>
          </a:p>
          <a:p>
            <a:pPr algn="l">
              <a:lnSpc>
                <a:spcPct val="150000"/>
              </a:lnSpc>
            </a:pPr>
            <a:r>
              <a:rPr lang="es-MX" sz="2400" b="1" dirty="0"/>
              <a:t>Aun se desconoce porque alguien se convierte en una </a:t>
            </a:r>
            <a:r>
              <a:rPr lang="es-MX" sz="2400" b="1" dirty="0">
                <a:solidFill>
                  <a:srgbClr val="E9C369"/>
                </a:solidFill>
              </a:rPr>
              <a:t>persona con uso problemático de sustancias psicoactivas.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s-MX" sz="1600" b="1" dirty="0"/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724489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 build="p"/>
    </p:bldLst>
  </p:timing>
</p:sld>
</file>

<file path=ppt/theme/theme1.xml><?xml version="1.0" encoding="utf-8"?>
<a:theme xmlns:a="http://schemas.openxmlformats.org/drawingml/2006/main" name="2_Office Theme">
  <a:themeElements>
    <a:clrScheme name="Custom 24">
      <a:dk1>
        <a:srgbClr val="000000"/>
      </a:dk1>
      <a:lt1>
        <a:srgbClr val="FFFFFF"/>
      </a:lt1>
      <a:dk2>
        <a:srgbClr val="000000"/>
      </a:dk2>
      <a:lt2>
        <a:srgbClr val="E6E6E6"/>
      </a:lt2>
      <a:accent1>
        <a:srgbClr val="264653"/>
      </a:accent1>
      <a:accent2>
        <a:srgbClr val="2A9D8F"/>
      </a:accent2>
      <a:accent3>
        <a:srgbClr val="E9C46A"/>
      </a:accent3>
      <a:accent4>
        <a:srgbClr val="F4A261"/>
      </a:accent4>
      <a:accent5>
        <a:srgbClr val="E76F51"/>
      </a:accent5>
      <a:accent6>
        <a:srgbClr val="FFFFFF"/>
      </a:accent6>
      <a:hlink>
        <a:srgbClr val="FFFFFF"/>
      </a:hlink>
      <a:folHlink>
        <a:srgbClr val="FFFFFF"/>
      </a:folHlink>
    </a:clrScheme>
    <a:fontScheme name="Heritage and History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spanic Heritage Template_LW.pot  -  AutoRecovered" id="{0019F9B1-4944-4C3D-BD71-31454C82D899}" vid="{3EED11B8-4CEA-4EF8-BEA8-9CD170BA1D8C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_ip_UnifiedCompliancePolicyUIAction xmlns="http://schemas.microsoft.com/sharepoint/v3" xsi:nil="true"/>
    <Image xmlns="71af3243-3dd4-4a8d-8c0d-dd76da1f02a5">
      <Url xsi:nil="true"/>
      <Description xsi:nil="true"/>
    </Image>
    <_ip_UnifiedCompliancePolicyProperties xmlns="http://schemas.microsoft.com/sharepoint/v3" xsi:nil="true"/>
    <lcf76f155ced4ddcb4097134ff3c332f xmlns="71af3243-3dd4-4a8d-8c0d-dd76da1f02a5">
      <Terms xmlns="http://schemas.microsoft.com/office/infopath/2007/PartnerControls"/>
    </lcf76f155ced4ddcb4097134ff3c332f>
    <TaxCatchAll xmlns="230e9df3-be65-4c73-a93b-d1236ebd677e"/>
    <MediaServiceKeyPoints xmlns="71af3243-3dd4-4a8d-8c0d-dd76da1f02a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8" ma:contentTypeDescription="Create a new document." ma:contentTypeScope="" ma:versionID="22a266b9fa9a230c5a512669d8b298c3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eddc33fff6b14141ee5c74a0d29ea6a1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  <xsd:element ref="ns1:_ip_UnifiedCompliancePolicyProperties" minOccurs="0"/>
                <xsd:element ref="ns1:_ip_UnifiedCompliancePolicyUIAction" minOccurs="0"/>
                <xsd:element ref="ns2:Image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22" nillable="true" ma:displayName="Image" ma:format="Image" ma:internalName="Imag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lcf76f155ced4ddcb4097134ff3c332f" ma:index="24" nillable="true" ma:taxonomy="true" ma:internalName="lcf76f155ced4ddcb4097134ff3c332f" ma:taxonomyFieldName="MediaServiceAITags" ma:displayName="Image Tags" ma:readOnly="false" ma:fieldId="{5cf76f15-5ced-4ddc-b409-7134ff3c332f}" ma:taxonomyMulti="true" ma:sspId="e385fb40-52d4-4fae-9c5b-3e8ff8a5878e" ma:termSetId="09814cd3-568e-4e90-9814-8d621ff8fb84" ma:anchorId="00000000-0000-0000-0000-000000000000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5" nillable="true" ma:displayName="Taxonomy Catch All Column" ma:hidden="true" ma:list="{3f6bfcbc-3db3-4ae6-bd76-326f0798ad28}" ma:internalName="TaxCatchAll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4480248-08AD-4620-9429-5404D9635227}">
  <ds:schemaRefs>
    <ds:schemaRef ds:uri="http://purl.org/dc/elements/1.1/"/>
    <ds:schemaRef ds:uri="71af3243-3dd4-4a8d-8c0d-dd76da1f02a5"/>
    <ds:schemaRef ds:uri="http://purl.org/dc/dcmitype/"/>
    <ds:schemaRef ds:uri="http://schemas.microsoft.com/office/2006/metadata/properties"/>
    <ds:schemaRef ds:uri="http://purl.org/dc/terms/"/>
    <ds:schemaRef ds:uri="http://schemas.microsoft.com/office/infopath/2007/PartnerControls"/>
    <ds:schemaRef ds:uri="http://www.w3.org/XML/1998/namespace"/>
    <ds:schemaRef ds:uri="http://schemas.microsoft.com/office/2006/documentManagement/types"/>
    <ds:schemaRef ds:uri="http://schemas.openxmlformats.org/package/2006/metadata/core-properties"/>
    <ds:schemaRef ds:uri="230e9df3-be65-4c73-a93b-d1236ebd677e"/>
    <ds:schemaRef ds:uri="16c05727-aa75-4e4a-9b5f-8a80a1165891"/>
    <ds:schemaRef ds:uri="http://schemas.microsoft.com/sharepoint/v3"/>
  </ds:schemaRefs>
</ds:datastoreItem>
</file>

<file path=customXml/itemProps2.xml><?xml version="1.0" encoding="utf-8"?>
<ds:datastoreItem xmlns:ds="http://schemas.openxmlformats.org/officeDocument/2006/customXml" ds:itemID="{7865C0B3-7604-4D93-9F1C-981C40B4424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AD7087E-F9AD-4FB2-8304-C563CC8DFA9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1383</Words>
  <Application>Microsoft Office PowerPoint</Application>
  <PresentationFormat>Panorámica</PresentationFormat>
  <Paragraphs>151</Paragraphs>
  <Slides>25</Slides>
  <Notes>12</Notes>
  <HiddenSlides>0</HiddenSlides>
  <MMClips>1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25</vt:i4>
      </vt:variant>
    </vt:vector>
  </HeadingPairs>
  <TitlesOfParts>
    <vt:vector size="29" baseType="lpstr">
      <vt:lpstr>Arial</vt:lpstr>
      <vt:lpstr>Blackadder ITC</vt:lpstr>
      <vt:lpstr>Segoe UI</vt:lpstr>
      <vt:lpstr>2_Office Theme</vt:lpstr>
      <vt:lpstr>Taller  “Recuperando el instinto gregario” aplicado a personas con uso problemático de sustancias psicoactivas internadas en la Clínica Integral Nueva Vida.</vt:lpstr>
      <vt:lpstr>INSTINTO GREGARIO</vt:lpstr>
      <vt:lpstr>Objetivo General</vt:lpstr>
      <vt:lpstr>Objetivos Específicos</vt:lpstr>
      <vt:lpstr>Antecedentes </vt:lpstr>
      <vt:lpstr>Funciones sociales de la música </vt:lpstr>
      <vt:lpstr>Un estudio europeo basado en una muestra de 323 canciones donde se menciona en 489 ocasiones algo relacionado con las drogas, seleccionando las siguientes referencias: </vt:lpstr>
      <vt:lpstr>Adicción y su tratamiento</vt:lpstr>
      <vt:lpstr>RECUPERACIÓN</vt:lpstr>
      <vt:lpstr>LA ONU DEFINE ETAPAS PARA EL TRATAMIENTO= RECUPERACIÓN</vt:lpstr>
      <vt:lpstr>ELEMENTOS DE LA EDUCACIÓN MUSICAL PARA LA RECUPERACIÓN DEL INSTINTO GREGARIO</vt:lpstr>
      <vt:lpstr>REINSERCIÓN SOCIAL</vt:lpstr>
      <vt:lpstr>METODOLOGÍA DE LA INVESTIGACIÓN</vt:lpstr>
      <vt:lpstr>CARACTERÍSTICAS DE LA POBLACIÓN </vt:lpstr>
      <vt:lpstr>Clínica Integral Nueva Vida (CINV)</vt:lpstr>
      <vt:lpstr>CREACIÓN DE LAS SESIONES</vt:lpstr>
      <vt:lpstr>Diseño, ejecución y evaluación del taller</vt:lpstr>
      <vt:lpstr>Planeamiento del taller y las sesiones</vt:lpstr>
      <vt:lpstr>PLANEAMIENTO</vt:lpstr>
      <vt:lpstr>APLICACIÓN DEL TALLER</vt:lpstr>
      <vt:lpstr>ELEMENTOS DEL TALLER</vt:lpstr>
      <vt:lpstr>CONCLUSIONES</vt:lpstr>
      <vt:lpstr>RECOMENDACIONES</vt:lpstr>
      <vt:lpstr>video </vt:lpstr>
      <vt:lpstr>Muchas gracias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/>
  <cp:revision>1</cp:revision>
  <dcterms:created xsi:type="dcterms:W3CDTF">2021-01-14T05:24:35Z</dcterms:created>
  <dcterms:modified xsi:type="dcterms:W3CDTF">2024-08-08T14:20:46Z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