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10287000" cx="18288000"/>
  <p:notesSz cx="6858000" cy="9144000"/>
  <p:embeddedFontLst>
    <p:embeddedFont>
      <p:font typeface="Arapey"/>
      <p:regular r:id="rId13"/>
      <p: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Arapey-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Arapey-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4" name="Google Shape;114;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6" name="Google Shape;14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7" name="Google Shape;15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8" name="Google Shape;18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9" name="Google Shape;19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3" name="Google Shape;21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5.jpg"/><Relationship Id="rId4" Type="http://schemas.openxmlformats.org/officeDocument/2006/relationships/image" Target="../media/image9.jpg"/><Relationship Id="rId11" Type="http://schemas.openxmlformats.org/officeDocument/2006/relationships/image" Target="../media/image5.png"/><Relationship Id="rId10" Type="http://schemas.openxmlformats.org/officeDocument/2006/relationships/image" Target="../media/image8.png"/><Relationship Id="rId12" Type="http://schemas.openxmlformats.org/officeDocument/2006/relationships/image" Target="../media/image1.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12.png"/><Relationship Id="rId7" Type="http://schemas.openxmlformats.org/officeDocument/2006/relationships/image" Target="../media/image3.png"/><Relationship Id="rId8" Type="http://schemas.openxmlformats.org/officeDocument/2006/relationships/image" Target="../media/image1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5.jpg"/><Relationship Id="rId4" Type="http://schemas.openxmlformats.org/officeDocument/2006/relationships/image" Target="../media/image4.jpg"/><Relationship Id="rId11" Type="http://schemas.openxmlformats.org/officeDocument/2006/relationships/image" Target="../media/image5.png"/><Relationship Id="rId10" Type="http://schemas.openxmlformats.org/officeDocument/2006/relationships/image" Target="../media/image8.png"/><Relationship Id="rId12" Type="http://schemas.openxmlformats.org/officeDocument/2006/relationships/image" Target="../media/image1.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12.png"/><Relationship Id="rId7" Type="http://schemas.openxmlformats.org/officeDocument/2006/relationships/image" Target="../media/image3.png"/><Relationship Id="rId8" Type="http://schemas.openxmlformats.org/officeDocument/2006/relationships/image" Target="../media/image1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4.jpg"/><Relationship Id="rId4" Type="http://schemas.openxmlformats.org/officeDocument/2006/relationships/image" Target="../media/image2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3.jp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3"/>
          <p:cNvPicPr preferRelativeResize="0"/>
          <p:nvPr/>
        </p:nvPicPr>
        <p:blipFill rotWithShape="1">
          <a:blip r:embed="rId3">
            <a:alphaModFix amt="6999"/>
          </a:blip>
          <a:srcRect b="7786" l="0" r="0" t="7786"/>
          <a:stretch/>
        </p:blipFill>
        <p:spPr>
          <a:xfrm>
            <a:off x="0" y="0"/>
            <a:ext cx="18288000" cy="10287000"/>
          </a:xfrm>
          <a:prstGeom prst="rect">
            <a:avLst/>
          </a:prstGeom>
          <a:noFill/>
          <a:ln>
            <a:noFill/>
          </a:ln>
        </p:spPr>
      </p:pic>
      <p:grpSp>
        <p:nvGrpSpPr>
          <p:cNvPr id="85" name="Google Shape;85;p13"/>
          <p:cNvGrpSpPr/>
          <p:nvPr/>
        </p:nvGrpSpPr>
        <p:grpSpPr>
          <a:xfrm>
            <a:off x="-3618150" y="-1847197"/>
            <a:ext cx="12833908" cy="12891434"/>
            <a:chOff x="1813" y="0"/>
            <a:chExt cx="809173" cy="812800"/>
          </a:xfrm>
        </p:grpSpPr>
        <p:sp>
          <p:nvSpPr>
            <p:cNvPr id="86" name="Google Shape;86;p13"/>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55000D">
                <a:alpha val="1372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88" name="Google Shape;88;p13"/>
          <p:cNvSpPr/>
          <p:nvPr/>
        </p:nvSpPr>
        <p:spPr>
          <a:xfrm>
            <a:off x="-3873011" y="-1891671"/>
            <a:ext cx="12916909" cy="12916856"/>
          </a:xfrm>
          <a:custGeom>
            <a:rect b="b" l="l" r="r" t="t"/>
            <a:pathLst>
              <a:path extrusionOk="0" h="6349974" w="6350000">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rotWithShape="1">
            <a:blip r:embed="rId4">
              <a:alphaModFix/>
            </a:blip>
            <a:stretch>
              <a:fillRect b="0" l="0" r="0" t="-41416"/>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9" name="Google Shape;89;p13"/>
          <p:cNvGrpSpPr/>
          <p:nvPr/>
        </p:nvGrpSpPr>
        <p:grpSpPr>
          <a:xfrm>
            <a:off x="-468810" y="9060060"/>
            <a:ext cx="19225621" cy="3230763"/>
            <a:chOff x="0" y="-38100"/>
            <a:chExt cx="5063538" cy="850900"/>
          </a:xfrm>
        </p:grpSpPr>
        <p:sp>
          <p:nvSpPr>
            <p:cNvPr id="90" name="Google Shape;90;p13"/>
            <p:cNvSpPr/>
            <p:nvPr/>
          </p:nvSpPr>
          <p:spPr>
            <a:xfrm>
              <a:off x="0" y="0"/>
              <a:ext cx="5063538" cy="796105"/>
            </a:xfrm>
            <a:custGeom>
              <a:rect b="b" l="l" r="r" t="t"/>
              <a:pathLst>
                <a:path extrusionOk="0" h="796105" w="5063538">
                  <a:moveTo>
                    <a:pt x="0" y="0"/>
                  </a:moveTo>
                  <a:lnTo>
                    <a:pt x="5063538" y="0"/>
                  </a:lnTo>
                  <a:lnTo>
                    <a:pt x="5063538" y="796105"/>
                  </a:lnTo>
                  <a:lnTo>
                    <a:pt x="0" y="796105"/>
                  </a:lnTo>
                  <a:close/>
                </a:path>
              </a:pathLst>
            </a:custGeom>
            <a:solidFill>
              <a:srgbClr val="FFFFFF"/>
            </a:solidFill>
            <a:ln>
              <a:noFill/>
            </a:ln>
          </p:spPr>
        </p:sp>
        <p:sp>
          <p:nvSpPr>
            <p:cNvPr id="91" name="Google Shape;91;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pic>
        <p:nvPicPr>
          <p:cNvPr id="92" name="Google Shape;92;p13"/>
          <p:cNvPicPr preferRelativeResize="0"/>
          <p:nvPr/>
        </p:nvPicPr>
        <p:blipFill rotWithShape="1">
          <a:blip r:embed="rId5">
            <a:alphaModFix/>
          </a:blip>
          <a:srcRect b="0" l="0" r="0" t="0"/>
          <a:stretch/>
        </p:blipFill>
        <p:spPr>
          <a:xfrm>
            <a:off x="8647060" y="9308068"/>
            <a:ext cx="816544" cy="816544"/>
          </a:xfrm>
          <a:prstGeom prst="rect">
            <a:avLst/>
          </a:prstGeom>
          <a:noFill/>
          <a:ln>
            <a:noFill/>
          </a:ln>
        </p:spPr>
      </p:pic>
      <p:pic>
        <p:nvPicPr>
          <p:cNvPr id="93" name="Google Shape;93;p13"/>
          <p:cNvPicPr preferRelativeResize="0"/>
          <p:nvPr/>
        </p:nvPicPr>
        <p:blipFill rotWithShape="1">
          <a:blip r:embed="rId6">
            <a:alphaModFix/>
          </a:blip>
          <a:srcRect b="0" l="0" r="0" t="0"/>
          <a:stretch/>
        </p:blipFill>
        <p:spPr>
          <a:xfrm>
            <a:off x="9492179" y="9395929"/>
            <a:ext cx="1795918" cy="719915"/>
          </a:xfrm>
          <a:prstGeom prst="rect">
            <a:avLst/>
          </a:prstGeom>
          <a:noFill/>
          <a:ln>
            <a:noFill/>
          </a:ln>
        </p:spPr>
      </p:pic>
      <p:pic>
        <p:nvPicPr>
          <p:cNvPr id="94" name="Google Shape;94;p13"/>
          <p:cNvPicPr preferRelativeResize="0"/>
          <p:nvPr/>
        </p:nvPicPr>
        <p:blipFill rotWithShape="1">
          <a:blip r:embed="rId7">
            <a:alphaModFix/>
          </a:blip>
          <a:srcRect b="0" l="0" r="0" t="0"/>
          <a:stretch/>
        </p:blipFill>
        <p:spPr>
          <a:xfrm>
            <a:off x="7776132" y="9308068"/>
            <a:ext cx="861403" cy="887506"/>
          </a:xfrm>
          <a:prstGeom prst="rect">
            <a:avLst/>
          </a:prstGeom>
          <a:noFill/>
          <a:ln>
            <a:noFill/>
          </a:ln>
        </p:spPr>
      </p:pic>
      <p:pic>
        <p:nvPicPr>
          <p:cNvPr id="95" name="Google Shape;95;p13"/>
          <p:cNvPicPr preferRelativeResize="0"/>
          <p:nvPr/>
        </p:nvPicPr>
        <p:blipFill rotWithShape="1">
          <a:blip r:embed="rId8">
            <a:alphaModFix/>
          </a:blip>
          <a:srcRect b="0" l="0" r="0" t="0"/>
          <a:stretch/>
        </p:blipFill>
        <p:spPr>
          <a:xfrm>
            <a:off x="12514169" y="9258300"/>
            <a:ext cx="867933" cy="867933"/>
          </a:xfrm>
          <a:prstGeom prst="rect">
            <a:avLst/>
          </a:prstGeom>
          <a:noFill/>
          <a:ln>
            <a:noFill/>
          </a:ln>
        </p:spPr>
      </p:pic>
      <p:pic>
        <p:nvPicPr>
          <p:cNvPr id="96" name="Google Shape;96;p13"/>
          <p:cNvPicPr preferRelativeResize="0"/>
          <p:nvPr/>
        </p:nvPicPr>
        <p:blipFill rotWithShape="1">
          <a:blip r:embed="rId9">
            <a:alphaModFix/>
          </a:blip>
          <a:srcRect b="0" l="3168" r="0" t="8274"/>
          <a:stretch/>
        </p:blipFill>
        <p:spPr>
          <a:xfrm>
            <a:off x="11385672" y="9391315"/>
            <a:ext cx="993481" cy="783066"/>
          </a:xfrm>
          <a:prstGeom prst="rect">
            <a:avLst/>
          </a:prstGeom>
          <a:noFill/>
          <a:ln>
            <a:noFill/>
          </a:ln>
        </p:spPr>
      </p:pic>
      <p:pic>
        <p:nvPicPr>
          <p:cNvPr id="97" name="Google Shape;97;p13"/>
          <p:cNvPicPr preferRelativeResize="0"/>
          <p:nvPr/>
        </p:nvPicPr>
        <p:blipFill rotWithShape="1">
          <a:blip r:embed="rId10">
            <a:alphaModFix/>
          </a:blip>
          <a:srcRect b="444" l="0" r="4957" t="445"/>
          <a:stretch/>
        </p:blipFill>
        <p:spPr>
          <a:xfrm>
            <a:off x="16853023" y="9408670"/>
            <a:ext cx="1183015" cy="663706"/>
          </a:xfrm>
          <a:prstGeom prst="rect">
            <a:avLst/>
          </a:prstGeom>
          <a:noFill/>
          <a:ln>
            <a:noFill/>
          </a:ln>
        </p:spPr>
      </p:pic>
      <p:pic>
        <p:nvPicPr>
          <p:cNvPr id="98" name="Google Shape;98;p13"/>
          <p:cNvPicPr preferRelativeResize="0"/>
          <p:nvPr/>
        </p:nvPicPr>
        <p:blipFill rotWithShape="1">
          <a:blip r:embed="rId11">
            <a:alphaModFix/>
          </a:blip>
          <a:srcRect b="0" l="0" r="0" t="0"/>
          <a:stretch/>
        </p:blipFill>
        <p:spPr>
          <a:xfrm>
            <a:off x="13517118" y="9349878"/>
            <a:ext cx="1739170" cy="776354"/>
          </a:xfrm>
          <a:prstGeom prst="rect">
            <a:avLst/>
          </a:prstGeom>
          <a:noFill/>
          <a:ln>
            <a:noFill/>
          </a:ln>
        </p:spPr>
      </p:pic>
      <p:pic>
        <p:nvPicPr>
          <p:cNvPr id="99" name="Google Shape;99;p13"/>
          <p:cNvPicPr preferRelativeResize="0"/>
          <p:nvPr/>
        </p:nvPicPr>
        <p:blipFill rotWithShape="1">
          <a:blip r:embed="rId12">
            <a:alphaModFix/>
          </a:blip>
          <a:srcRect b="0" l="0" r="0" t="0"/>
          <a:stretch/>
        </p:blipFill>
        <p:spPr>
          <a:xfrm>
            <a:off x="15388984" y="9423133"/>
            <a:ext cx="1389030" cy="657411"/>
          </a:xfrm>
          <a:prstGeom prst="rect">
            <a:avLst/>
          </a:prstGeom>
          <a:noFill/>
          <a:ln>
            <a:noFill/>
          </a:ln>
        </p:spPr>
      </p:pic>
      <p:grpSp>
        <p:nvGrpSpPr>
          <p:cNvPr id="100" name="Google Shape;100;p13"/>
          <p:cNvGrpSpPr/>
          <p:nvPr/>
        </p:nvGrpSpPr>
        <p:grpSpPr>
          <a:xfrm>
            <a:off x="8206834" y="3872697"/>
            <a:ext cx="9176095" cy="3230761"/>
            <a:chOff x="0" y="-38100"/>
            <a:chExt cx="2416749" cy="850900"/>
          </a:xfrm>
        </p:grpSpPr>
        <p:sp>
          <p:nvSpPr>
            <p:cNvPr id="101" name="Google Shape;101;p13"/>
            <p:cNvSpPr/>
            <p:nvPr/>
          </p:nvSpPr>
          <p:spPr>
            <a:xfrm>
              <a:off x="0" y="0"/>
              <a:ext cx="2416749" cy="198247"/>
            </a:xfrm>
            <a:custGeom>
              <a:rect b="b" l="l" r="r" t="t"/>
              <a:pathLst>
                <a:path extrusionOk="0" h="198247" w="2416749">
                  <a:moveTo>
                    <a:pt x="0" y="0"/>
                  </a:moveTo>
                  <a:lnTo>
                    <a:pt x="2416749" y="0"/>
                  </a:lnTo>
                  <a:lnTo>
                    <a:pt x="2416749" y="198247"/>
                  </a:lnTo>
                  <a:lnTo>
                    <a:pt x="0" y="198247"/>
                  </a:lnTo>
                  <a:close/>
                </a:path>
              </a:pathLst>
            </a:custGeom>
            <a:solidFill>
              <a:srgbClr val="000000"/>
            </a:solidFill>
            <a:ln>
              <a:noFill/>
            </a:ln>
          </p:spPr>
        </p:sp>
        <p:sp>
          <p:nvSpPr>
            <p:cNvPr id="102" name="Google Shape;102;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03" name="Google Shape;103;p13"/>
          <p:cNvGrpSpPr/>
          <p:nvPr/>
        </p:nvGrpSpPr>
        <p:grpSpPr>
          <a:xfrm>
            <a:off x="8206834" y="4785253"/>
            <a:ext cx="7731118" cy="3230761"/>
            <a:chOff x="0" y="-38100"/>
            <a:chExt cx="2036179" cy="850900"/>
          </a:xfrm>
        </p:grpSpPr>
        <p:sp>
          <p:nvSpPr>
            <p:cNvPr id="104" name="Google Shape;104;p13"/>
            <p:cNvSpPr/>
            <p:nvPr/>
          </p:nvSpPr>
          <p:spPr>
            <a:xfrm>
              <a:off x="0" y="0"/>
              <a:ext cx="2036179" cy="198247"/>
            </a:xfrm>
            <a:custGeom>
              <a:rect b="b" l="l" r="r" t="t"/>
              <a:pathLst>
                <a:path extrusionOk="0" h="198247" w="2036179">
                  <a:moveTo>
                    <a:pt x="0" y="0"/>
                  </a:moveTo>
                  <a:lnTo>
                    <a:pt x="2036179" y="0"/>
                  </a:lnTo>
                  <a:lnTo>
                    <a:pt x="2036179" y="198247"/>
                  </a:lnTo>
                  <a:lnTo>
                    <a:pt x="0" y="198247"/>
                  </a:lnTo>
                  <a:close/>
                </a:path>
              </a:pathLst>
            </a:custGeom>
            <a:solidFill>
              <a:srgbClr val="000000"/>
            </a:solidFill>
            <a:ln>
              <a:noFill/>
            </a:ln>
          </p:spPr>
        </p:sp>
        <p:sp>
          <p:nvSpPr>
            <p:cNvPr id="105" name="Google Shape;105;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06" name="Google Shape;106;p13"/>
          <p:cNvGrpSpPr/>
          <p:nvPr/>
        </p:nvGrpSpPr>
        <p:grpSpPr>
          <a:xfrm>
            <a:off x="8206834" y="5638513"/>
            <a:ext cx="9149689" cy="3230761"/>
            <a:chOff x="0" y="-38100"/>
            <a:chExt cx="2409795" cy="850900"/>
          </a:xfrm>
        </p:grpSpPr>
        <p:sp>
          <p:nvSpPr>
            <p:cNvPr id="107" name="Google Shape;107;p13"/>
            <p:cNvSpPr/>
            <p:nvPr/>
          </p:nvSpPr>
          <p:spPr>
            <a:xfrm>
              <a:off x="0" y="0"/>
              <a:ext cx="2409795" cy="198247"/>
            </a:xfrm>
            <a:custGeom>
              <a:rect b="b" l="l" r="r" t="t"/>
              <a:pathLst>
                <a:path extrusionOk="0" h="198247" w="2409795">
                  <a:moveTo>
                    <a:pt x="0" y="0"/>
                  </a:moveTo>
                  <a:lnTo>
                    <a:pt x="2409795" y="0"/>
                  </a:lnTo>
                  <a:lnTo>
                    <a:pt x="2409795" y="198247"/>
                  </a:lnTo>
                  <a:lnTo>
                    <a:pt x="0" y="198247"/>
                  </a:lnTo>
                  <a:close/>
                </a:path>
              </a:pathLst>
            </a:custGeom>
            <a:solidFill>
              <a:srgbClr val="000000"/>
            </a:solidFill>
            <a:ln>
              <a:noFill/>
            </a:ln>
          </p:spPr>
        </p:sp>
        <p:sp>
          <p:nvSpPr>
            <p:cNvPr id="108" name="Google Shape;108;p13"/>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09" name="Google Shape;109;p13"/>
          <p:cNvSpPr txBox="1"/>
          <p:nvPr/>
        </p:nvSpPr>
        <p:spPr>
          <a:xfrm>
            <a:off x="8334603" y="3156585"/>
            <a:ext cx="8825400" cy="3450300"/>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Clr>
                <a:srgbClr val="000000"/>
              </a:buClr>
              <a:buSzPts val="3799"/>
              <a:buFont typeface="Arial"/>
              <a:buNone/>
            </a:pPr>
            <a:r>
              <a:rPr b="0" i="0" lang="en-US" sz="3799" u="none" cap="none" strike="noStrike">
                <a:solidFill>
                  <a:srgbClr val="AD0F2E"/>
                </a:solidFill>
                <a:latin typeface="Arial"/>
                <a:ea typeface="Arial"/>
                <a:cs typeface="Arial"/>
                <a:sym typeface="Arial"/>
              </a:rPr>
              <a:t>Simposio: </a:t>
            </a:r>
            <a:endParaRPr b="0" i="0" sz="9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499"/>
              <a:buFont typeface="Arial"/>
              <a:buNone/>
            </a:pPr>
            <a:r>
              <a:rPr b="0" i="0" lang="en-US" sz="4499" u="none" cap="none" strike="noStrike">
                <a:solidFill>
                  <a:srgbClr val="FFFFFF"/>
                </a:solidFill>
                <a:latin typeface="Arial"/>
                <a:ea typeface="Arial"/>
                <a:cs typeface="Arial"/>
                <a:sym typeface="Arial"/>
              </a:rPr>
              <a:t>Respuesta intersectorial ante la pandemia por COVID-19 en </a:t>
            </a:r>
            <a:endParaRPr b="0" i="0" sz="9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499"/>
              <a:buFont typeface="Arial"/>
              <a:buNone/>
            </a:pPr>
            <a:r>
              <a:rPr b="0" i="0" lang="en-US" sz="4499" u="none" cap="none" strike="noStrike">
                <a:solidFill>
                  <a:srgbClr val="FFFFFF"/>
                </a:solidFill>
                <a:latin typeface="Arial"/>
                <a:ea typeface="Arial"/>
                <a:cs typeface="Arial"/>
                <a:sym typeface="Arial"/>
              </a:rPr>
              <a:t>zonas cafetaleras de Costa Rica</a:t>
            </a:r>
            <a:endParaRPr b="0" i="0" sz="900" u="none" cap="none" strike="noStrike">
              <a:solidFill>
                <a:srgbClr val="000000"/>
              </a:solidFill>
              <a:latin typeface="Arial"/>
              <a:ea typeface="Arial"/>
              <a:cs typeface="Arial"/>
              <a:sym typeface="Arial"/>
            </a:endParaRPr>
          </a:p>
        </p:txBody>
      </p:sp>
      <p:sp>
        <p:nvSpPr>
          <p:cNvPr id="110" name="Google Shape;110;p13"/>
          <p:cNvSpPr txBox="1"/>
          <p:nvPr/>
        </p:nvSpPr>
        <p:spPr>
          <a:xfrm>
            <a:off x="4292586" y="9437370"/>
            <a:ext cx="3410700" cy="849630"/>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Clr>
                <a:srgbClr val="000000"/>
              </a:buClr>
              <a:buSzPts val="1500"/>
              <a:buFont typeface="Arial"/>
              <a:buNone/>
            </a:pPr>
            <a:r>
              <a:rPr b="0" i="0" lang="en-US" sz="1500" u="none" cap="none" strike="noStrike">
                <a:solidFill>
                  <a:srgbClr val="636262"/>
                </a:solidFill>
                <a:latin typeface="Arapey"/>
                <a:ea typeface="Arapey"/>
                <a:cs typeface="Arapey"/>
                <a:sym typeface="Arapey"/>
              </a:rPr>
              <a:t>Respuesta sanitaria y socioeconómica de la Zona de Los Santos durante la pandemia y pos-pandemia por COVID-19</a:t>
            </a:r>
            <a:endParaRPr b="0"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rgbClr val="000000"/>
              </a:buClr>
              <a:buSzPts val="1500"/>
              <a:buFont typeface="Arial"/>
              <a:buNone/>
            </a:pPr>
            <a:r>
              <a:t/>
            </a:r>
            <a:endParaRPr b="0" i="0" sz="1500" u="none" cap="none" strike="noStrike">
              <a:solidFill>
                <a:srgbClr val="636262"/>
              </a:solidFill>
              <a:latin typeface="Arapey"/>
              <a:ea typeface="Arapey"/>
              <a:cs typeface="Arapey"/>
              <a:sym typeface="Arapey"/>
            </a:endParaRPr>
          </a:p>
        </p:txBody>
      </p:sp>
      <p:sp>
        <p:nvSpPr>
          <p:cNvPr id="111" name="Google Shape;111;p13"/>
          <p:cNvSpPr txBox="1"/>
          <p:nvPr/>
        </p:nvSpPr>
        <p:spPr>
          <a:xfrm rot="-5400000">
            <a:off x="3428430" y="9635554"/>
            <a:ext cx="1373349" cy="24066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1400"/>
              <a:buFont typeface="Arial"/>
              <a:buNone/>
            </a:pPr>
            <a:r>
              <a:rPr b="1" i="0" lang="en-US" sz="1400" u="none" cap="none" strike="noStrike">
                <a:solidFill>
                  <a:srgbClr val="D12022"/>
                </a:solidFill>
                <a:latin typeface="Arapey"/>
                <a:ea typeface="Arapey"/>
                <a:cs typeface="Arapey"/>
                <a:sym typeface="Arapey"/>
              </a:rPr>
              <a:t>Proyecto</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14"/>
          <p:cNvPicPr preferRelativeResize="0"/>
          <p:nvPr/>
        </p:nvPicPr>
        <p:blipFill rotWithShape="1">
          <a:blip r:embed="rId3">
            <a:alphaModFix amt="6999"/>
          </a:blip>
          <a:srcRect b="7786" l="0" r="0" t="7786"/>
          <a:stretch/>
        </p:blipFill>
        <p:spPr>
          <a:xfrm>
            <a:off x="0" y="0"/>
            <a:ext cx="18288000" cy="10287000"/>
          </a:xfrm>
          <a:prstGeom prst="rect">
            <a:avLst/>
          </a:prstGeom>
          <a:noFill/>
          <a:ln>
            <a:noFill/>
          </a:ln>
        </p:spPr>
      </p:pic>
      <p:grpSp>
        <p:nvGrpSpPr>
          <p:cNvPr id="117" name="Google Shape;117;p14"/>
          <p:cNvGrpSpPr/>
          <p:nvPr/>
        </p:nvGrpSpPr>
        <p:grpSpPr>
          <a:xfrm>
            <a:off x="-3618150" y="-1946409"/>
            <a:ext cx="12833908" cy="12891434"/>
            <a:chOff x="1813" y="0"/>
            <a:chExt cx="809173" cy="812800"/>
          </a:xfrm>
        </p:grpSpPr>
        <p:sp>
          <p:nvSpPr>
            <p:cNvPr id="118" name="Google Shape;118;p14"/>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000000">
                <a:alpha val="13725"/>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1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20" name="Google Shape;120;p14"/>
          <p:cNvSpPr/>
          <p:nvPr/>
        </p:nvSpPr>
        <p:spPr>
          <a:xfrm flipH="1">
            <a:off x="-3873011" y="-1891671"/>
            <a:ext cx="12916909" cy="12916856"/>
          </a:xfrm>
          <a:custGeom>
            <a:rect b="b" l="l" r="r" t="t"/>
            <a:pathLst>
              <a:path extrusionOk="0" h="6349974" w="6350000">
                <a:moveTo>
                  <a:pt x="0" y="3175025"/>
                </a:moveTo>
                <a:cubicBezTo>
                  <a:pt x="0" y="4928451"/>
                  <a:pt x="1421524" y="6349974"/>
                  <a:pt x="3175000" y="6349974"/>
                </a:cubicBezTo>
                <a:cubicBezTo>
                  <a:pt x="4928502" y="6349974"/>
                  <a:pt x="6350000" y="4928451"/>
                  <a:pt x="6350000" y="3175025"/>
                </a:cubicBezTo>
                <a:cubicBezTo>
                  <a:pt x="6350000" y="1421511"/>
                  <a:pt x="4928502" y="0"/>
                  <a:pt x="3175000" y="0"/>
                </a:cubicBezTo>
                <a:cubicBezTo>
                  <a:pt x="1421499" y="0"/>
                  <a:pt x="0" y="1421511"/>
                  <a:pt x="0" y="3175025"/>
                </a:cubicBezTo>
                <a:close/>
              </a:path>
            </a:pathLst>
          </a:custGeom>
          <a:blipFill rotWithShape="1">
            <a:blip r:embed="rId4">
              <a:alphaModFix/>
            </a:blip>
            <a:stretch>
              <a:fillRect b="0" l="-41159" r="-863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21" name="Google Shape;121;p14"/>
          <p:cNvGrpSpPr/>
          <p:nvPr/>
        </p:nvGrpSpPr>
        <p:grpSpPr>
          <a:xfrm>
            <a:off x="-468810" y="9060060"/>
            <a:ext cx="19225621" cy="3230763"/>
            <a:chOff x="0" y="-38100"/>
            <a:chExt cx="5063538" cy="850900"/>
          </a:xfrm>
        </p:grpSpPr>
        <p:sp>
          <p:nvSpPr>
            <p:cNvPr id="122" name="Google Shape;122;p14"/>
            <p:cNvSpPr/>
            <p:nvPr/>
          </p:nvSpPr>
          <p:spPr>
            <a:xfrm>
              <a:off x="0" y="0"/>
              <a:ext cx="5063538" cy="796105"/>
            </a:xfrm>
            <a:custGeom>
              <a:rect b="b" l="l" r="r" t="t"/>
              <a:pathLst>
                <a:path extrusionOk="0" h="796105" w="5063538">
                  <a:moveTo>
                    <a:pt x="0" y="0"/>
                  </a:moveTo>
                  <a:lnTo>
                    <a:pt x="5063538" y="0"/>
                  </a:lnTo>
                  <a:lnTo>
                    <a:pt x="5063538" y="796105"/>
                  </a:lnTo>
                  <a:lnTo>
                    <a:pt x="0" y="796105"/>
                  </a:lnTo>
                  <a:close/>
                </a:path>
              </a:pathLst>
            </a:custGeom>
            <a:solidFill>
              <a:srgbClr val="FFFFFF"/>
            </a:solidFill>
            <a:ln>
              <a:noFill/>
            </a:ln>
          </p:spPr>
        </p:sp>
        <p:sp>
          <p:nvSpPr>
            <p:cNvPr id="123" name="Google Shape;123;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pic>
        <p:nvPicPr>
          <p:cNvPr id="124" name="Google Shape;124;p14"/>
          <p:cNvPicPr preferRelativeResize="0"/>
          <p:nvPr/>
        </p:nvPicPr>
        <p:blipFill rotWithShape="1">
          <a:blip r:embed="rId5">
            <a:alphaModFix/>
          </a:blip>
          <a:srcRect b="0" l="0" r="0" t="0"/>
          <a:stretch/>
        </p:blipFill>
        <p:spPr>
          <a:xfrm>
            <a:off x="8647060" y="9308068"/>
            <a:ext cx="816544" cy="816544"/>
          </a:xfrm>
          <a:prstGeom prst="rect">
            <a:avLst/>
          </a:prstGeom>
          <a:noFill/>
          <a:ln>
            <a:noFill/>
          </a:ln>
        </p:spPr>
      </p:pic>
      <p:pic>
        <p:nvPicPr>
          <p:cNvPr id="125" name="Google Shape;125;p14"/>
          <p:cNvPicPr preferRelativeResize="0"/>
          <p:nvPr/>
        </p:nvPicPr>
        <p:blipFill rotWithShape="1">
          <a:blip r:embed="rId6">
            <a:alphaModFix/>
          </a:blip>
          <a:srcRect b="0" l="0" r="0" t="0"/>
          <a:stretch/>
        </p:blipFill>
        <p:spPr>
          <a:xfrm>
            <a:off x="9492179" y="9395929"/>
            <a:ext cx="1795918" cy="719915"/>
          </a:xfrm>
          <a:prstGeom prst="rect">
            <a:avLst/>
          </a:prstGeom>
          <a:noFill/>
          <a:ln>
            <a:noFill/>
          </a:ln>
        </p:spPr>
      </p:pic>
      <p:pic>
        <p:nvPicPr>
          <p:cNvPr id="126" name="Google Shape;126;p14"/>
          <p:cNvPicPr preferRelativeResize="0"/>
          <p:nvPr/>
        </p:nvPicPr>
        <p:blipFill rotWithShape="1">
          <a:blip r:embed="rId7">
            <a:alphaModFix/>
          </a:blip>
          <a:srcRect b="0" l="0" r="0" t="0"/>
          <a:stretch/>
        </p:blipFill>
        <p:spPr>
          <a:xfrm>
            <a:off x="7776132" y="9308068"/>
            <a:ext cx="861403" cy="887506"/>
          </a:xfrm>
          <a:prstGeom prst="rect">
            <a:avLst/>
          </a:prstGeom>
          <a:noFill/>
          <a:ln>
            <a:noFill/>
          </a:ln>
        </p:spPr>
      </p:pic>
      <p:pic>
        <p:nvPicPr>
          <p:cNvPr id="127" name="Google Shape;127;p14"/>
          <p:cNvPicPr preferRelativeResize="0"/>
          <p:nvPr/>
        </p:nvPicPr>
        <p:blipFill rotWithShape="1">
          <a:blip r:embed="rId8">
            <a:alphaModFix/>
          </a:blip>
          <a:srcRect b="0" l="0" r="0" t="0"/>
          <a:stretch/>
        </p:blipFill>
        <p:spPr>
          <a:xfrm>
            <a:off x="12514169" y="9258300"/>
            <a:ext cx="867933" cy="867933"/>
          </a:xfrm>
          <a:prstGeom prst="rect">
            <a:avLst/>
          </a:prstGeom>
          <a:noFill/>
          <a:ln>
            <a:noFill/>
          </a:ln>
        </p:spPr>
      </p:pic>
      <p:pic>
        <p:nvPicPr>
          <p:cNvPr id="128" name="Google Shape;128;p14"/>
          <p:cNvPicPr preferRelativeResize="0"/>
          <p:nvPr/>
        </p:nvPicPr>
        <p:blipFill rotWithShape="1">
          <a:blip r:embed="rId9">
            <a:alphaModFix/>
          </a:blip>
          <a:srcRect b="0" l="3168" r="0" t="8274"/>
          <a:stretch/>
        </p:blipFill>
        <p:spPr>
          <a:xfrm>
            <a:off x="11385672" y="9391315"/>
            <a:ext cx="993481" cy="783066"/>
          </a:xfrm>
          <a:prstGeom prst="rect">
            <a:avLst/>
          </a:prstGeom>
          <a:noFill/>
          <a:ln>
            <a:noFill/>
          </a:ln>
        </p:spPr>
      </p:pic>
      <p:pic>
        <p:nvPicPr>
          <p:cNvPr id="129" name="Google Shape;129;p14"/>
          <p:cNvPicPr preferRelativeResize="0"/>
          <p:nvPr/>
        </p:nvPicPr>
        <p:blipFill rotWithShape="1">
          <a:blip r:embed="rId10">
            <a:alphaModFix/>
          </a:blip>
          <a:srcRect b="444" l="0" r="4957" t="445"/>
          <a:stretch/>
        </p:blipFill>
        <p:spPr>
          <a:xfrm>
            <a:off x="16853023" y="9408670"/>
            <a:ext cx="1183015" cy="663706"/>
          </a:xfrm>
          <a:prstGeom prst="rect">
            <a:avLst/>
          </a:prstGeom>
          <a:noFill/>
          <a:ln>
            <a:noFill/>
          </a:ln>
        </p:spPr>
      </p:pic>
      <p:pic>
        <p:nvPicPr>
          <p:cNvPr id="130" name="Google Shape;130;p14"/>
          <p:cNvPicPr preferRelativeResize="0"/>
          <p:nvPr/>
        </p:nvPicPr>
        <p:blipFill rotWithShape="1">
          <a:blip r:embed="rId11">
            <a:alphaModFix/>
          </a:blip>
          <a:srcRect b="0" l="0" r="0" t="0"/>
          <a:stretch/>
        </p:blipFill>
        <p:spPr>
          <a:xfrm>
            <a:off x="13517118" y="9349878"/>
            <a:ext cx="1739170" cy="776354"/>
          </a:xfrm>
          <a:prstGeom prst="rect">
            <a:avLst/>
          </a:prstGeom>
          <a:noFill/>
          <a:ln>
            <a:noFill/>
          </a:ln>
        </p:spPr>
      </p:pic>
      <p:pic>
        <p:nvPicPr>
          <p:cNvPr id="131" name="Google Shape;131;p14"/>
          <p:cNvPicPr preferRelativeResize="0"/>
          <p:nvPr/>
        </p:nvPicPr>
        <p:blipFill rotWithShape="1">
          <a:blip r:embed="rId12">
            <a:alphaModFix/>
          </a:blip>
          <a:srcRect b="0" l="0" r="0" t="0"/>
          <a:stretch/>
        </p:blipFill>
        <p:spPr>
          <a:xfrm>
            <a:off x="15388984" y="9423133"/>
            <a:ext cx="1389030" cy="657411"/>
          </a:xfrm>
          <a:prstGeom prst="rect">
            <a:avLst/>
          </a:prstGeom>
          <a:noFill/>
          <a:ln>
            <a:noFill/>
          </a:ln>
        </p:spPr>
      </p:pic>
      <p:grpSp>
        <p:nvGrpSpPr>
          <p:cNvPr id="132" name="Google Shape;132;p14"/>
          <p:cNvGrpSpPr/>
          <p:nvPr/>
        </p:nvGrpSpPr>
        <p:grpSpPr>
          <a:xfrm>
            <a:off x="8206834" y="3872697"/>
            <a:ext cx="9176095" cy="3230761"/>
            <a:chOff x="0" y="-38100"/>
            <a:chExt cx="2416749" cy="850900"/>
          </a:xfrm>
        </p:grpSpPr>
        <p:sp>
          <p:nvSpPr>
            <p:cNvPr id="133" name="Google Shape;133;p14"/>
            <p:cNvSpPr/>
            <p:nvPr/>
          </p:nvSpPr>
          <p:spPr>
            <a:xfrm>
              <a:off x="0" y="0"/>
              <a:ext cx="2416749" cy="198247"/>
            </a:xfrm>
            <a:custGeom>
              <a:rect b="b" l="l" r="r" t="t"/>
              <a:pathLst>
                <a:path extrusionOk="0" h="198247" w="2416749">
                  <a:moveTo>
                    <a:pt x="0" y="0"/>
                  </a:moveTo>
                  <a:lnTo>
                    <a:pt x="2416749" y="0"/>
                  </a:lnTo>
                  <a:lnTo>
                    <a:pt x="2416749" y="198247"/>
                  </a:lnTo>
                  <a:lnTo>
                    <a:pt x="0" y="198247"/>
                  </a:lnTo>
                  <a:close/>
                </a:path>
              </a:pathLst>
            </a:custGeom>
            <a:solidFill>
              <a:srgbClr val="000000"/>
            </a:solidFill>
            <a:ln>
              <a:noFill/>
            </a:ln>
          </p:spPr>
        </p:sp>
        <p:sp>
          <p:nvSpPr>
            <p:cNvPr id="134" name="Google Shape;134;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35" name="Google Shape;135;p14"/>
          <p:cNvGrpSpPr/>
          <p:nvPr/>
        </p:nvGrpSpPr>
        <p:grpSpPr>
          <a:xfrm>
            <a:off x="8206834" y="4785253"/>
            <a:ext cx="7731118" cy="3230761"/>
            <a:chOff x="0" y="-38100"/>
            <a:chExt cx="2036179" cy="850900"/>
          </a:xfrm>
        </p:grpSpPr>
        <p:sp>
          <p:nvSpPr>
            <p:cNvPr id="136" name="Google Shape;136;p14"/>
            <p:cNvSpPr/>
            <p:nvPr/>
          </p:nvSpPr>
          <p:spPr>
            <a:xfrm>
              <a:off x="0" y="0"/>
              <a:ext cx="2036179" cy="198247"/>
            </a:xfrm>
            <a:custGeom>
              <a:rect b="b" l="l" r="r" t="t"/>
              <a:pathLst>
                <a:path extrusionOk="0" h="198247" w="2036179">
                  <a:moveTo>
                    <a:pt x="0" y="0"/>
                  </a:moveTo>
                  <a:lnTo>
                    <a:pt x="2036179" y="0"/>
                  </a:lnTo>
                  <a:lnTo>
                    <a:pt x="2036179" y="198247"/>
                  </a:lnTo>
                  <a:lnTo>
                    <a:pt x="0" y="198247"/>
                  </a:lnTo>
                  <a:close/>
                </a:path>
              </a:pathLst>
            </a:custGeom>
            <a:solidFill>
              <a:srgbClr val="000000"/>
            </a:solidFill>
            <a:ln>
              <a:noFill/>
            </a:ln>
          </p:spPr>
        </p:sp>
        <p:sp>
          <p:nvSpPr>
            <p:cNvPr id="137" name="Google Shape;137;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38" name="Google Shape;138;p14"/>
          <p:cNvGrpSpPr/>
          <p:nvPr/>
        </p:nvGrpSpPr>
        <p:grpSpPr>
          <a:xfrm>
            <a:off x="8206834" y="5638513"/>
            <a:ext cx="9149689" cy="3230761"/>
            <a:chOff x="0" y="-38100"/>
            <a:chExt cx="2409795" cy="850900"/>
          </a:xfrm>
        </p:grpSpPr>
        <p:sp>
          <p:nvSpPr>
            <p:cNvPr id="139" name="Google Shape;139;p14"/>
            <p:cNvSpPr/>
            <p:nvPr/>
          </p:nvSpPr>
          <p:spPr>
            <a:xfrm>
              <a:off x="0" y="0"/>
              <a:ext cx="2409795" cy="198247"/>
            </a:xfrm>
            <a:custGeom>
              <a:rect b="b" l="l" r="r" t="t"/>
              <a:pathLst>
                <a:path extrusionOk="0" h="198247" w="2409795">
                  <a:moveTo>
                    <a:pt x="0" y="0"/>
                  </a:moveTo>
                  <a:lnTo>
                    <a:pt x="2409795" y="0"/>
                  </a:lnTo>
                  <a:lnTo>
                    <a:pt x="2409795" y="198247"/>
                  </a:lnTo>
                  <a:lnTo>
                    <a:pt x="0" y="198247"/>
                  </a:lnTo>
                  <a:close/>
                </a:path>
              </a:pathLst>
            </a:custGeom>
            <a:solidFill>
              <a:srgbClr val="000000"/>
            </a:solidFill>
            <a:ln>
              <a:noFill/>
            </a:ln>
          </p:spPr>
        </p:sp>
        <p:sp>
          <p:nvSpPr>
            <p:cNvPr id="140" name="Google Shape;140;p14"/>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41" name="Google Shape;141;p14"/>
          <p:cNvSpPr txBox="1"/>
          <p:nvPr/>
        </p:nvSpPr>
        <p:spPr>
          <a:xfrm>
            <a:off x="8334603" y="3156585"/>
            <a:ext cx="8825400" cy="3370200"/>
          </a:xfrm>
          <a:prstGeom prst="rect">
            <a:avLst/>
          </a:prstGeom>
          <a:noFill/>
          <a:ln>
            <a:noFill/>
          </a:ln>
        </p:spPr>
        <p:txBody>
          <a:bodyPr anchorCtr="0" anchor="t" bIns="0" lIns="0" spcFirstLastPara="1" rIns="0" wrap="square" tIns="0">
            <a:spAutoFit/>
          </a:bodyPr>
          <a:lstStyle/>
          <a:p>
            <a:pPr indent="0" lvl="0" marL="0" marR="0" rtl="0" algn="ctr">
              <a:lnSpc>
                <a:spcPct val="140009"/>
              </a:lnSpc>
              <a:spcBef>
                <a:spcPts val="0"/>
              </a:spcBef>
              <a:spcAft>
                <a:spcPts val="0"/>
              </a:spcAft>
              <a:buClr>
                <a:srgbClr val="000000"/>
              </a:buClr>
              <a:buSzPts val="3699"/>
              <a:buFont typeface="Arial"/>
              <a:buNone/>
            </a:pPr>
            <a:r>
              <a:rPr b="0" i="0" lang="en-US" sz="3699" u="none" cap="none" strike="noStrike">
                <a:solidFill>
                  <a:srgbClr val="AD0F2E"/>
                </a:solidFill>
                <a:latin typeface="Arial"/>
                <a:ea typeface="Arial"/>
                <a:cs typeface="Arial"/>
                <a:sym typeface="Arial"/>
              </a:rPr>
              <a:t>Simposio: </a:t>
            </a:r>
            <a:endParaRPr b="0" i="0" sz="8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399"/>
              <a:buFont typeface="Arial"/>
              <a:buNone/>
            </a:pPr>
            <a:r>
              <a:rPr b="0" i="0" lang="en-US" sz="4399" u="none" cap="none" strike="noStrike">
                <a:solidFill>
                  <a:srgbClr val="FFFFFF"/>
                </a:solidFill>
                <a:latin typeface="Arial"/>
                <a:ea typeface="Arial"/>
                <a:cs typeface="Arial"/>
                <a:sym typeface="Arial"/>
              </a:rPr>
              <a:t>Respuesta intersectorial ante la pandemia por COVID-19 en </a:t>
            </a:r>
            <a:endParaRPr b="0" i="0" sz="800" u="none" cap="none" strike="noStrike">
              <a:solidFill>
                <a:srgbClr val="000000"/>
              </a:solidFill>
              <a:latin typeface="Arial"/>
              <a:ea typeface="Arial"/>
              <a:cs typeface="Arial"/>
              <a:sym typeface="Arial"/>
            </a:endParaRPr>
          </a:p>
          <a:p>
            <a:pPr indent="0" lvl="0" marL="0" marR="0" rtl="0" algn="l">
              <a:lnSpc>
                <a:spcPct val="140008"/>
              </a:lnSpc>
              <a:spcBef>
                <a:spcPts val="0"/>
              </a:spcBef>
              <a:spcAft>
                <a:spcPts val="0"/>
              </a:spcAft>
              <a:buClr>
                <a:srgbClr val="000000"/>
              </a:buClr>
              <a:buSzPts val="4399"/>
              <a:buFont typeface="Arial"/>
              <a:buNone/>
            </a:pPr>
            <a:r>
              <a:rPr b="0" i="0" lang="en-US" sz="4399" u="none" cap="none" strike="noStrike">
                <a:solidFill>
                  <a:srgbClr val="FFFFFF"/>
                </a:solidFill>
                <a:latin typeface="Arial"/>
                <a:ea typeface="Arial"/>
                <a:cs typeface="Arial"/>
                <a:sym typeface="Arial"/>
              </a:rPr>
              <a:t>zonas cafetaleras de Costa Rica</a:t>
            </a:r>
            <a:endParaRPr b="0" i="0" sz="800" u="none" cap="none" strike="noStrike">
              <a:solidFill>
                <a:srgbClr val="000000"/>
              </a:solidFill>
              <a:latin typeface="Arial"/>
              <a:ea typeface="Arial"/>
              <a:cs typeface="Arial"/>
              <a:sym typeface="Arial"/>
            </a:endParaRPr>
          </a:p>
        </p:txBody>
      </p:sp>
      <p:sp>
        <p:nvSpPr>
          <p:cNvPr id="142" name="Google Shape;142;p14"/>
          <p:cNvSpPr txBox="1"/>
          <p:nvPr/>
        </p:nvSpPr>
        <p:spPr>
          <a:xfrm>
            <a:off x="4292586" y="9437370"/>
            <a:ext cx="3410700" cy="849630"/>
          </a:xfrm>
          <a:prstGeom prst="rect">
            <a:avLst/>
          </a:prstGeom>
          <a:noFill/>
          <a:ln>
            <a:noFill/>
          </a:ln>
        </p:spPr>
        <p:txBody>
          <a:bodyPr anchorCtr="0" anchor="t" bIns="0" lIns="0" spcFirstLastPara="1" rIns="0" wrap="square" tIns="0">
            <a:spAutoFit/>
          </a:bodyPr>
          <a:lstStyle/>
          <a:p>
            <a:pPr indent="0" lvl="0" marL="0" marR="0" rtl="0" algn="l">
              <a:lnSpc>
                <a:spcPct val="114000"/>
              </a:lnSpc>
              <a:spcBef>
                <a:spcPts val="0"/>
              </a:spcBef>
              <a:spcAft>
                <a:spcPts val="0"/>
              </a:spcAft>
              <a:buClr>
                <a:srgbClr val="000000"/>
              </a:buClr>
              <a:buSzPts val="1500"/>
              <a:buFont typeface="Arial"/>
              <a:buNone/>
            </a:pPr>
            <a:r>
              <a:rPr b="0" i="0" lang="en-US" sz="1500" u="none" cap="none" strike="noStrike">
                <a:solidFill>
                  <a:srgbClr val="636262"/>
                </a:solidFill>
                <a:latin typeface="Arapey"/>
                <a:ea typeface="Arapey"/>
                <a:cs typeface="Arapey"/>
                <a:sym typeface="Arapey"/>
              </a:rPr>
              <a:t>Respuesta sanitaria y socioeconómica de la Zona de Los Santos durante la pandemia y pos-pandemia por COVID-19</a:t>
            </a:r>
            <a:endParaRPr b="0" i="0" sz="1400" u="none" cap="none" strike="noStrike">
              <a:solidFill>
                <a:srgbClr val="000000"/>
              </a:solidFill>
              <a:latin typeface="Arial"/>
              <a:ea typeface="Arial"/>
              <a:cs typeface="Arial"/>
              <a:sym typeface="Arial"/>
            </a:endParaRPr>
          </a:p>
          <a:p>
            <a:pPr indent="0" lvl="0" marL="0" marR="0" rtl="0" algn="l">
              <a:lnSpc>
                <a:spcPct val="114000"/>
              </a:lnSpc>
              <a:spcBef>
                <a:spcPts val="0"/>
              </a:spcBef>
              <a:spcAft>
                <a:spcPts val="0"/>
              </a:spcAft>
              <a:buClr>
                <a:srgbClr val="000000"/>
              </a:buClr>
              <a:buSzPts val="1500"/>
              <a:buFont typeface="Arial"/>
              <a:buNone/>
            </a:pPr>
            <a:r>
              <a:t/>
            </a:r>
            <a:endParaRPr b="0" i="0" sz="1500" u="none" cap="none" strike="noStrike">
              <a:solidFill>
                <a:srgbClr val="636262"/>
              </a:solidFill>
              <a:latin typeface="Arapey"/>
              <a:ea typeface="Arapey"/>
              <a:cs typeface="Arapey"/>
              <a:sym typeface="Arapey"/>
            </a:endParaRPr>
          </a:p>
        </p:txBody>
      </p:sp>
      <p:sp>
        <p:nvSpPr>
          <p:cNvPr id="143" name="Google Shape;143;p14"/>
          <p:cNvSpPr txBox="1"/>
          <p:nvPr/>
        </p:nvSpPr>
        <p:spPr>
          <a:xfrm rot="-5400000">
            <a:off x="3428430" y="9635554"/>
            <a:ext cx="1373349" cy="24066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1400"/>
              <a:buFont typeface="Arial"/>
              <a:buNone/>
            </a:pPr>
            <a:r>
              <a:rPr b="1" i="0" lang="en-US" sz="1400" u="none" cap="none" strike="noStrike">
                <a:solidFill>
                  <a:srgbClr val="D12022"/>
                </a:solidFill>
                <a:latin typeface="Arapey"/>
                <a:ea typeface="Arapey"/>
                <a:cs typeface="Arapey"/>
                <a:sym typeface="Arapey"/>
              </a:rPr>
              <a:t>Proyecto</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15"/>
          <p:cNvPicPr preferRelativeResize="0"/>
          <p:nvPr/>
        </p:nvPicPr>
        <p:blipFill rotWithShape="1">
          <a:blip r:embed="rId3">
            <a:alphaModFix/>
          </a:blip>
          <a:srcRect b="46675" l="0" r="0" t="13550"/>
          <a:stretch/>
        </p:blipFill>
        <p:spPr>
          <a:xfrm>
            <a:off x="0" y="0"/>
            <a:ext cx="18288000" cy="10287000"/>
          </a:xfrm>
          <a:prstGeom prst="rect">
            <a:avLst/>
          </a:prstGeom>
          <a:noFill/>
          <a:ln>
            <a:noFill/>
          </a:ln>
        </p:spPr>
      </p:pic>
      <p:cxnSp>
        <p:nvCxnSpPr>
          <p:cNvPr id="149" name="Google Shape;149;p15"/>
          <p:cNvCxnSpPr/>
          <p:nvPr/>
        </p:nvCxnSpPr>
        <p:spPr>
          <a:xfrm rot="10800000">
            <a:off x="89" y="2401628"/>
            <a:ext cx="6780635" cy="0"/>
          </a:xfrm>
          <a:prstGeom prst="straightConnector1">
            <a:avLst/>
          </a:prstGeom>
          <a:noFill/>
          <a:ln cap="flat" cmpd="sng" w="38100">
            <a:solidFill>
              <a:srgbClr val="FFFFFF"/>
            </a:solidFill>
            <a:prstDash val="solid"/>
            <a:round/>
            <a:headEnd len="sm" w="sm" type="none"/>
            <a:tailEnd len="sm" w="sm" type="none"/>
          </a:ln>
        </p:spPr>
      </p:cxnSp>
      <p:grpSp>
        <p:nvGrpSpPr>
          <p:cNvPr id="150" name="Google Shape;150;p15"/>
          <p:cNvGrpSpPr/>
          <p:nvPr/>
        </p:nvGrpSpPr>
        <p:grpSpPr>
          <a:xfrm>
            <a:off x="17591272" y="-582680"/>
            <a:ext cx="3086100" cy="11307700"/>
            <a:chOff x="0" y="-38100"/>
            <a:chExt cx="812800" cy="2978160"/>
          </a:xfrm>
        </p:grpSpPr>
        <p:sp>
          <p:nvSpPr>
            <p:cNvPr id="151" name="Google Shape;151;p15"/>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152" name="Google Shape;152;p15"/>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53" name="Google Shape;153;p15"/>
          <p:cNvSpPr txBox="1"/>
          <p:nvPr/>
        </p:nvSpPr>
        <p:spPr>
          <a:xfrm>
            <a:off x="565775" y="2838000"/>
            <a:ext cx="17025600" cy="2413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4000" u="none" cap="none" strike="noStrike">
                <a:solidFill>
                  <a:srgbClr val="FFFFFF"/>
                </a:solidFill>
                <a:latin typeface="Arial"/>
                <a:ea typeface="Arial"/>
                <a:cs typeface="Arial"/>
                <a:sym typeface="Arial"/>
              </a:rPr>
              <a:t>Comportamiento de los casos de COVID-19 en la Zona de Los Santos </a:t>
            </a:r>
            <a:endParaRPr b="1" i="0" sz="4000" u="none" cap="none" strike="noStrike">
              <a:solidFill>
                <a:srgbClr val="FFFFFF"/>
              </a:solidFill>
              <a:latin typeface="Arial"/>
              <a:ea typeface="Arial"/>
              <a:cs typeface="Arial"/>
              <a:sym typeface="Arial"/>
            </a:endParaRPr>
          </a:p>
          <a:p>
            <a:pPr indent="0" lvl="0" marL="0" marR="0" rtl="0" algn="ctr">
              <a:lnSpc>
                <a:spcPct val="140000"/>
              </a:lnSpc>
              <a:spcBef>
                <a:spcPts val="0"/>
              </a:spcBef>
              <a:spcAft>
                <a:spcPts val="0"/>
              </a:spcAft>
              <a:buClr>
                <a:srgbClr val="000000"/>
              </a:buClr>
              <a:buSzPts val="3200"/>
              <a:buFont typeface="Arial"/>
              <a:buNone/>
            </a:pPr>
            <a:r>
              <a:rPr b="1" i="0" lang="en-US" sz="4000" u="none" cap="none" strike="noStrike">
                <a:solidFill>
                  <a:srgbClr val="FFFFFF"/>
                </a:solidFill>
                <a:latin typeface="Arial"/>
                <a:ea typeface="Arial"/>
                <a:cs typeface="Arial"/>
                <a:sym typeface="Arial"/>
              </a:rPr>
              <a:t>2020-2022:</a:t>
            </a:r>
            <a:r>
              <a:rPr b="0" i="0" lang="en-US" sz="4200" u="none" cap="none" strike="noStrike">
                <a:solidFill>
                  <a:srgbClr val="FFFFFF"/>
                </a:solidFill>
                <a:latin typeface="Arial"/>
                <a:ea typeface="Arial"/>
                <a:cs typeface="Arial"/>
                <a:sym typeface="Arial"/>
              </a:rPr>
              <a:t> </a:t>
            </a:r>
            <a:endParaRPr b="0" i="0" sz="4200" u="none" cap="none" strike="noStrike">
              <a:solidFill>
                <a:srgbClr val="FFFFFF"/>
              </a:solidFill>
              <a:latin typeface="Arial"/>
              <a:ea typeface="Arial"/>
              <a:cs typeface="Arial"/>
              <a:sym typeface="Arial"/>
            </a:endParaRPr>
          </a:p>
          <a:p>
            <a:pPr indent="0" lvl="0" marL="0" marR="0" rtl="0" algn="ctr">
              <a:lnSpc>
                <a:spcPct val="140000"/>
              </a:lnSpc>
              <a:spcBef>
                <a:spcPts val="0"/>
              </a:spcBef>
              <a:spcAft>
                <a:spcPts val="0"/>
              </a:spcAft>
              <a:buClr>
                <a:srgbClr val="000000"/>
              </a:buClr>
              <a:buSzPts val="3200"/>
              <a:buFont typeface="Arial"/>
              <a:buNone/>
            </a:pPr>
            <a:r>
              <a:rPr b="0" i="0" lang="en-US" sz="4200" u="none" cap="none" strike="noStrike">
                <a:solidFill>
                  <a:srgbClr val="FFFFFF"/>
                </a:solidFill>
                <a:latin typeface="Arial"/>
                <a:ea typeface="Arial"/>
                <a:cs typeface="Arial"/>
                <a:sym typeface="Arial"/>
              </a:rPr>
              <a:t>Algunas consideraciones </a:t>
            </a:r>
            <a:endParaRPr b="0" i="0" sz="2400" u="none" cap="none" strike="noStrike">
              <a:solidFill>
                <a:srgbClr val="000000"/>
              </a:solidFill>
              <a:latin typeface="Arial"/>
              <a:ea typeface="Arial"/>
              <a:cs typeface="Arial"/>
              <a:sym typeface="Arial"/>
            </a:endParaRPr>
          </a:p>
        </p:txBody>
      </p:sp>
      <p:sp>
        <p:nvSpPr>
          <p:cNvPr id="154" name="Google Shape;154;p15"/>
          <p:cNvSpPr txBox="1"/>
          <p:nvPr/>
        </p:nvSpPr>
        <p:spPr>
          <a:xfrm>
            <a:off x="565775" y="7156650"/>
            <a:ext cx="17025600" cy="213289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3200"/>
              <a:buFont typeface="Arial"/>
              <a:buNone/>
            </a:pPr>
            <a:r>
              <a:rPr b="0" i="0" lang="en-US" sz="3300" u="none" cap="none" strike="noStrike">
                <a:solidFill>
                  <a:srgbClr val="FFFFFF"/>
                </a:solidFill>
                <a:latin typeface="Arial"/>
                <a:ea typeface="Arial"/>
                <a:cs typeface="Arial"/>
                <a:sym typeface="Arial"/>
              </a:rPr>
              <a:t>M. Sc. Antonio Delgado Ballesteros, CINPE-UNA</a:t>
            </a:r>
            <a:endParaRPr b="0" i="0" sz="33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3200"/>
              <a:buFont typeface="Arial"/>
              <a:buNone/>
            </a:pPr>
            <a:r>
              <a:rPr b="0" i="0" lang="en-US" sz="3300" u="none" cap="none" strike="noStrike">
                <a:solidFill>
                  <a:srgbClr val="FFFFFF"/>
                </a:solidFill>
                <a:latin typeface="Arial"/>
                <a:ea typeface="Arial"/>
                <a:cs typeface="Arial"/>
                <a:sym typeface="Arial"/>
              </a:rPr>
              <a:t>Lic. Iván Manuel Rodríguez Soriano, Maestría en Historia Aplicada UNA / Cátedra de Registros de Salud UNED</a:t>
            </a:r>
            <a:endParaRPr b="0" i="0" sz="3300" u="none" cap="none" strike="noStrike">
              <a:solidFill>
                <a:srgbClr val="FFFFF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cxnSp>
        <p:nvCxnSpPr>
          <p:cNvPr id="159" name="Google Shape;159;p16"/>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160" name="Google Shape;160;p16"/>
          <p:cNvGrpSpPr/>
          <p:nvPr/>
        </p:nvGrpSpPr>
        <p:grpSpPr>
          <a:xfrm>
            <a:off x="17591272" y="-582680"/>
            <a:ext cx="3086100" cy="11307700"/>
            <a:chOff x="0" y="-38100"/>
            <a:chExt cx="812800" cy="2978160"/>
          </a:xfrm>
        </p:grpSpPr>
        <p:sp>
          <p:nvSpPr>
            <p:cNvPr id="161" name="Google Shape;161;p16"/>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162" name="Google Shape;162;p16"/>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16"/>
          <p:cNvGrpSpPr/>
          <p:nvPr/>
        </p:nvGrpSpPr>
        <p:grpSpPr>
          <a:xfrm>
            <a:off x="0" y="7885372"/>
            <a:ext cx="17591272" cy="2058725"/>
            <a:chOff x="0" y="0"/>
            <a:chExt cx="17591272" cy="2058725"/>
          </a:xfrm>
        </p:grpSpPr>
        <p:sp>
          <p:nvSpPr>
            <p:cNvPr id="164" name="Google Shape;164;p16"/>
            <p:cNvSpPr/>
            <p:nvPr/>
          </p:nvSpPr>
          <p:spPr>
            <a:xfrm>
              <a:off x="0" y="617617"/>
              <a:ext cx="17591272" cy="823490"/>
            </a:xfrm>
            <a:prstGeom prst="notchedRightArrow">
              <a:avLst>
                <a:gd fmla="val 50000" name="adj1"/>
                <a:gd fmla="val 50000" name="adj2"/>
              </a:avLst>
            </a:prstGeom>
            <a:solidFill>
              <a:srgbClr val="E7CFC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6"/>
            <p:cNvSpPr/>
            <p:nvPr/>
          </p:nvSpPr>
          <p:spPr>
            <a:xfrm>
              <a:off x="6957" y="0"/>
              <a:ext cx="3041967" cy="8234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16"/>
            <p:cNvSpPr txBox="1"/>
            <p:nvPr/>
          </p:nvSpPr>
          <p:spPr>
            <a:xfrm>
              <a:off x="6957" y="0"/>
              <a:ext cx="3041967" cy="823490"/>
            </a:xfrm>
            <a:prstGeom prst="rect">
              <a:avLst/>
            </a:prstGeom>
            <a:noFill/>
            <a:ln>
              <a:noFill/>
            </a:ln>
          </p:spPr>
          <p:txBody>
            <a:bodyPr anchorCtr="0" anchor="b" bIns="142225" lIns="142225" spcFirstLastPara="1" rIns="142225" wrap="square" tIns="142225">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12/2019</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7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Primeros casos, Wuhan, RPC</a:t>
              </a:r>
              <a:endParaRPr b="0" i="0" sz="2000" u="none" cap="none" strike="noStrike">
                <a:solidFill>
                  <a:srgbClr val="000000"/>
                </a:solidFill>
                <a:latin typeface="Arial"/>
                <a:ea typeface="Arial"/>
                <a:cs typeface="Arial"/>
                <a:sym typeface="Arial"/>
              </a:endParaRPr>
            </a:p>
          </p:txBody>
        </p:sp>
        <p:sp>
          <p:nvSpPr>
            <p:cNvPr id="167" name="Google Shape;167;p16"/>
            <p:cNvSpPr/>
            <p:nvPr/>
          </p:nvSpPr>
          <p:spPr>
            <a:xfrm>
              <a:off x="1425004" y="926426"/>
              <a:ext cx="205872" cy="205872"/>
            </a:xfrm>
            <a:prstGeom prst="ellipse">
              <a:avLst/>
            </a:prstGeom>
            <a:solidFill>
              <a:srgbClr val="BF504D">
                <a:alpha val="89411"/>
              </a:srgb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16"/>
            <p:cNvSpPr/>
            <p:nvPr/>
          </p:nvSpPr>
          <p:spPr>
            <a:xfrm>
              <a:off x="3201023" y="1235235"/>
              <a:ext cx="3041967" cy="8234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16"/>
            <p:cNvSpPr txBox="1"/>
            <p:nvPr/>
          </p:nvSpPr>
          <p:spPr>
            <a:xfrm>
              <a:off x="3201023" y="1235235"/>
              <a:ext cx="3041967" cy="823490"/>
            </a:xfrm>
            <a:prstGeom prst="rect">
              <a:avLst/>
            </a:prstGeom>
            <a:noFill/>
            <a:ln>
              <a:noFill/>
            </a:ln>
          </p:spPr>
          <p:txBody>
            <a:bodyPr anchorCtr="0" anchor="t" bIns="142225" lIns="142225" spcFirstLastPara="1" rIns="142225" wrap="square" tIns="142225">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06/03/2020</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7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Primer caso en CR</a:t>
              </a:r>
              <a:endParaRPr b="0" i="0" sz="2000" u="none" cap="none" strike="noStrike">
                <a:solidFill>
                  <a:srgbClr val="000000"/>
                </a:solidFill>
                <a:latin typeface="Arial"/>
                <a:ea typeface="Arial"/>
                <a:cs typeface="Arial"/>
                <a:sym typeface="Arial"/>
              </a:endParaRPr>
            </a:p>
          </p:txBody>
        </p:sp>
        <p:sp>
          <p:nvSpPr>
            <p:cNvPr id="170" name="Google Shape;170;p16"/>
            <p:cNvSpPr/>
            <p:nvPr/>
          </p:nvSpPr>
          <p:spPr>
            <a:xfrm>
              <a:off x="4619070" y="926426"/>
              <a:ext cx="205872" cy="205872"/>
            </a:xfrm>
            <a:prstGeom prst="ellipse">
              <a:avLst/>
            </a:prstGeom>
            <a:solidFill>
              <a:srgbClr val="BF504D">
                <a:alpha val="80000"/>
              </a:srgb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16"/>
            <p:cNvSpPr/>
            <p:nvPr/>
          </p:nvSpPr>
          <p:spPr>
            <a:xfrm>
              <a:off x="6395088" y="0"/>
              <a:ext cx="3041967" cy="8234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6"/>
            <p:cNvSpPr txBox="1"/>
            <p:nvPr/>
          </p:nvSpPr>
          <p:spPr>
            <a:xfrm>
              <a:off x="6395088" y="0"/>
              <a:ext cx="3041967" cy="823490"/>
            </a:xfrm>
            <a:prstGeom prst="rect">
              <a:avLst/>
            </a:prstGeom>
            <a:noFill/>
            <a:ln>
              <a:noFill/>
            </a:ln>
          </p:spPr>
          <p:txBody>
            <a:bodyPr anchorCtr="0" anchor="b" bIns="142225" lIns="142225" spcFirstLastPara="1" rIns="142225" wrap="square" tIns="142225">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16/03/2020</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7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Decreto N° 42227-MP-S Emergencia</a:t>
              </a:r>
              <a:endParaRPr b="0" i="0" sz="2000" u="none" cap="none" strike="noStrike">
                <a:solidFill>
                  <a:srgbClr val="000000"/>
                </a:solidFill>
                <a:latin typeface="Arial"/>
                <a:ea typeface="Arial"/>
                <a:cs typeface="Arial"/>
                <a:sym typeface="Arial"/>
              </a:endParaRPr>
            </a:p>
          </p:txBody>
        </p:sp>
        <p:sp>
          <p:nvSpPr>
            <p:cNvPr id="173" name="Google Shape;173;p16"/>
            <p:cNvSpPr/>
            <p:nvPr/>
          </p:nvSpPr>
          <p:spPr>
            <a:xfrm>
              <a:off x="7813136" y="926426"/>
              <a:ext cx="205872" cy="205872"/>
            </a:xfrm>
            <a:prstGeom prst="ellipse">
              <a:avLst/>
            </a:prstGeom>
            <a:solidFill>
              <a:srgbClr val="BF504D">
                <a:alpha val="69411"/>
              </a:srgb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4" name="Google Shape;174;p16"/>
            <p:cNvSpPr/>
            <p:nvPr/>
          </p:nvSpPr>
          <p:spPr>
            <a:xfrm>
              <a:off x="9589154" y="1235235"/>
              <a:ext cx="3041967" cy="8234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16"/>
            <p:cNvSpPr txBox="1"/>
            <p:nvPr/>
          </p:nvSpPr>
          <p:spPr>
            <a:xfrm>
              <a:off x="9589154" y="1235235"/>
              <a:ext cx="3041967" cy="823490"/>
            </a:xfrm>
            <a:prstGeom prst="rect">
              <a:avLst/>
            </a:prstGeom>
            <a:noFill/>
            <a:ln>
              <a:noFill/>
            </a:ln>
          </p:spPr>
          <p:txBody>
            <a:bodyPr anchorCtr="0" anchor="t" bIns="142225" lIns="142225" spcFirstLastPara="1" rIns="142225" wrap="square" tIns="142225">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08/2020</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7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Primeros casos en Sta. María, Dota </a:t>
              </a:r>
              <a:endParaRPr b="0" i="0" sz="2000" u="none" cap="none" strike="noStrike">
                <a:solidFill>
                  <a:srgbClr val="000000"/>
                </a:solidFill>
                <a:latin typeface="Arial"/>
                <a:ea typeface="Arial"/>
                <a:cs typeface="Arial"/>
                <a:sym typeface="Arial"/>
              </a:endParaRPr>
            </a:p>
          </p:txBody>
        </p:sp>
        <p:sp>
          <p:nvSpPr>
            <p:cNvPr id="176" name="Google Shape;176;p16"/>
            <p:cNvSpPr/>
            <p:nvPr/>
          </p:nvSpPr>
          <p:spPr>
            <a:xfrm>
              <a:off x="11007201" y="926426"/>
              <a:ext cx="205872" cy="205872"/>
            </a:xfrm>
            <a:prstGeom prst="ellipse">
              <a:avLst/>
            </a:prstGeom>
            <a:solidFill>
              <a:srgbClr val="BF504D">
                <a:alpha val="60000"/>
              </a:srgb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16"/>
            <p:cNvSpPr/>
            <p:nvPr/>
          </p:nvSpPr>
          <p:spPr>
            <a:xfrm>
              <a:off x="12783220" y="0"/>
              <a:ext cx="3041967" cy="82349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16"/>
            <p:cNvSpPr txBox="1"/>
            <p:nvPr/>
          </p:nvSpPr>
          <p:spPr>
            <a:xfrm>
              <a:off x="12783220" y="0"/>
              <a:ext cx="3041967" cy="823490"/>
            </a:xfrm>
            <a:prstGeom prst="rect">
              <a:avLst/>
            </a:prstGeom>
            <a:noFill/>
            <a:ln>
              <a:noFill/>
            </a:ln>
          </p:spPr>
          <p:txBody>
            <a:bodyPr anchorCtr="0" anchor="b" bIns="142225" lIns="142225" spcFirstLastPara="1" rIns="142225" wrap="square" tIns="142225">
              <a:noAutofit/>
            </a:bodyPr>
            <a:lstStyle/>
            <a:p>
              <a:pPr indent="0" lvl="0" marL="0" marR="0" rtl="0" algn="ctr">
                <a:lnSpc>
                  <a:spcPct val="9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01/2021</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70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Brote por variante Ómicron</a:t>
              </a:r>
              <a:endParaRPr b="0" i="0" sz="2000" u="none" cap="none" strike="noStrike">
                <a:solidFill>
                  <a:srgbClr val="000000"/>
                </a:solidFill>
                <a:latin typeface="Arial"/>
                <a:ea typeface="Arial"/>
                <a:cs typeface="Arial"/>
                <a:sym typeface="Arial"/>
              </a:endParaRPr>
            </a:p>
          </p:txBody>
        </p:sp>
        <p:sp>
          <p:nvSpPr>
            <p:cNvPr id="179" name="Google Shape;179;p16"/>
            <p:cNvSpPr/>
            <p:nvPr/>
          </p:nvSpPr>
          <p:spPr>
            <a:xfrm>
              <a:off x="14201267" y="926426"/>
              <a:ext cx="205872" cy="205872"/>
            </a:xfrm>
            <a:prstGeom prst="ellipse">
              <a:avLst/>
            </a:prstGeom>
            <a:solidFill>
              <a:srgbClr val="BF504D">
                <a:alpha val="49411"/>
              </a:srgbClr>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0" name="Google Shape;180;p16"/>
          <p:cNvSpPr txBox="1"/>
          <p:nvPr/>
        </p:nvSpPr>
        <p:spPr>
          <a:xfrm>
            <a:off x="563880" y="1146732"/>
            <a:ext cx="3586474" cy="947952"/>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4400" u="none" cap="none" strike="noStrike">
                <a:solidFill>
                  <a:srgbClr val="55000D"/>
                </a:solidFill>
                <a:latin typeface="Arial"/>
                <a:ea typeface="Arial"/>
                <a:cs typeface="Arial"/>
                <a:sym typeface="Arial"/>
              </a:rPr>
              <a:t>Introducción</a:t>
            </a:r>
            <a:endParaRPr b="1" i="0" sz="2000" u="none" cap="none" strike="noStrike">
              <a:solidFill>
                <a:srgbClr val="000000"/>
              </a:solidFill>
              <a:latin typeface="Arial"/>
              <a:ea typeface="Arial"/>
              <a:cs typeface="Arial"/>
              <a:sym typeface="Arial"/>
            </a:endParaRPr>
          </a:p>
        </p:txBody>
      </p:sp>
      <p:sp>
        <p:nvSpPr>
          <p:cNvPr id="181" name="Google Shape;181;p16"/>
          <p:cNvSpPr/>
          <p:nvPr/>
        </p:nvSpPr>
        <p:spPr>
          <a:xfrm>
            <a:off x="17798653" y="7634003"/>
            <a:ext cx="2878719" cy="2561463"/>
          </a:xfrm>
          <a:prstGeom prst="hexagon">
            <a:avLst>
              <a:gd fmla="val 25000" name="adj"/>
              <a:gd fmla="val 115470" name="vf"/>
            </a:avLst>
          </a:prstGeom>
          <a:blipFill rotWithShape="1">
            <a:blip r:embed="rId3">
              <a:alphaModFix/>
            </a:blip>
            <a:stretch>
              <a:fillRect b="0" l="0" r="0" t="0"/>
            </a:stretch>
          </a:blipFill>
          <a:ln cap="flat" cmpd="sng" w="25400">
            <a:solidFill>
              <a:srgbClr val="AD0F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82" name="Google Shape;182;p16"/>
          <p:cNvSpPr txBox="1"/>
          <p:nvPr/>
        </p:nvSpPr>
        <p:spPr>
          <a:xfrm>
            <a:off x="563880" y="2648081"/>
            <a:ext cx="16398240" cy="1551194"/>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Clr>
                <a:srgbClr val="000000"/>
              </a:buClr>
              <a:buSzPts val="3200"/>
              <a:buFont typeface="Arial"/>
              <a:buNone/>
            </a:pPr>
            <a:r>
              <a:rPr b="0" i="0" lang="en-US" sz="2400" u="none" cap="none" strike="noStrike">
                <a:solidFill>
                  <a:schemeClr val="dk1"/>
                </a:solidFill>
                <a:latin typeface="Arial"/>
                <a:ea typeface="Arial"/>
                <a:cs typeface="Arial"/>
                <a:sym typeface="Arial"/>
              </a:rPr>
              <a:t>La Zona de Los Santos destacó a nivel nacional por el lento incremento de casos que tuvo durante el primer año de la pandemia, incluso alcanzando el cantón de Dota más de 100 días sin casos que reportar. A partir del seguimiento que realizó el Ministerio de Salud, cuyos datos alcanzan hasta el 30 de mayo de 2022.</a:t>
            </a:r>
            <a:endParaRPr b="0" i="0" sz="1400" u="none" cap="none" strike="noStrike">
              <a:solidFill>
                <a:srgbClr val="000000"/>
              </a:solidFill>
              <a:latin typeface="Arial"/>
              <a:ea typeface="Arial"/>
              <a:cs typeface="Arial"/>
              <a:sym typeface="Arial"/>
            </a:endParaRPr>
          </a:p>
        </p:txBody>
      </p:sp>
      <p:sp>
        <p:nvSpPr>
          <p:cNvPr id="183" name="Google Shape;183;p16"/>
          <p:cNvSpPr txBox="1"/>
          <p:nvPr/>
        </p:nvSpPr>
        <p:spPr>
          <a:xfrm>
            <a:off x="596516" y="4566711"/>
            <a:ext cx="6184208" cy="258532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2400" u="none" cap="none" strike="noStrike">
                <a:solidFill>
                  <a:srgbClr val="55000D"/>
                </a:solidFill>
                <a:latin typeface="Arial"/>
                <a:ea typeface="Arial"/>
                <a:cs typeface="Arial"/>
                <a:sym typeface="Arial"/>
              </a:rPr>
              <a:t>Primer temor</a:t>
            </a:r>
            <a:endParaRPr b="0" i="0" sz="1400" u="none" cap="none" strike="noStrike">
              <a:solidFill>
                <a:srgbClr val="000000"/>
              </a:solidFill>
              <a:latin typeface="Arial"/>
              <a:ea typeface="Arial"/>
              <a:cs typeface="Arial"/>
              <a:sym typeface="Arial"/>
            </a:endParaRPr>
          </a:p>
          <a:p>
            <a:pPr indent="0" lvl="0" marL="0" marR="0" rtl="0" algn="just">
              <a:lnSpc>
                <a:spcPct val="140000"/>
              </a:lnSpc>
              <a:spcBef>
                <a:spcPts val="0"/>
              </a:spcBef>
              <a:spcAft>
                <a:spcPts val="0"/>
              </a:spcAft>
              <a:buClr>
                <a:srgbClr val="000000"/>
              </a:buClr>
              <a:buSzPts val="3200"/>
              <a:buFont typeface="Arial"/>
              <a:buNone/>
            </a:pPr>
            <a:r>
              <a:rPr b="0" i="0" lang="en-US" sz="2400" u="none" cap="none" strike="noStrike">
                <a:solidFill>
                  <a:schemeClr val="dk1"/>
                </a:solidFill>
                <a:latin typeface="Arial"/>
                <a:ea typeface="Arial"/>
                <a:cs typeface="Arial"/>
                <a:sym typeface="Arial"/>
              </a:rPr>
              <a:t>La incorporación de personas externas a la zona, principalmente nicaragüenses y ngäbes-panameños, provocaría un brote significativo y difícil de controlar o atender.</a:t>
            </a:r>
            <a:endParaRPr b="0" i="0" sz="1400" u="none" cap="none" strike="noStrike">
              <a:solidFill>
                <a:srgbClr val="000000"/>
              </a:solidFill>
              <a:latin typeface="Arial"/>
              <a:ea typeface="Arial"/>
              <a:cs typeface="Arial"/>
              <a:sym typeface="Arial"/>
            </a:endParaRPr>
          </a:p>
        </p:txBody>
      </p:sp>
      <p:sp>
        <p:nvSpPr>
          <p:cNvPr id="184" name="Google Shape;184;p16"/>
          <p:cNvSpPr txBox="1"/>
          <p:nvPr/>
        </p:nvSpPr>
        <p:spPr>
          <a:xfrm>
            <a:off x="10777912" y="4519127"/>
            <a:ext cx="6184208" cy="258532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2400" u="none" cap="none" strike="noStrike">
                <a:solidFill>
                  <a:srgbClr val="55000D"/>
                </a:solidFill>
                <a:latin typeface="Arial"/>
                <a:ea typeface="Arial"/>
                <a:cs typeface="Arial"/>
                <a:sym typeface="Arial"/>
              </a:rPr>
              <a:t>Segundo temor</a:t>
            </a:r>
            <a:endParaRPr b="0" i="0" sz="1400" u="none" cap="none" strike="noStrike">
              <a:solidFill>
                <a:srgbClr val="000000"/>
              </a:solidFill>
              <a:latin typeface="Arial"/>
              <a:ea typeface="Arial"/>
              <a:cs typeface="Arial"/>
              <a:sym typeface="Arial"/>
            </a:endParaRPr>
          </a:p>
          <a:p>
            <a:pPr indent="0" lvl="0" marL="0" marR="0" rtl="0" algn="just">
              <a:lnSpc>
                <a:spcPct val="140000"/>
              </a:lnSpc>
              <a:spcBef>
                <a:spcPts val="0"/>
              </a:spcBef>
              <a:spcAft>
                <a:spcPts val="0"/>
              </a:spcAft>
              <a:buClr>
                <a:srgbClr val="000000"/>
              </a:buClr>
              <a:buSzPts val="3200"/>
              <a:buFont typeface="Arial"/>
              <a:buNone/>
            </a:pPr>
            <a:r>
              <a:rPr b="0" i="0" lang="en-US" sz="2400" u="none" cap="none" strike="noStrike">
                <a:solidFill>
                  <a:schemeClr val="dk1"/>
                </a:solidFill>
                <a:latin typeface="Arial"/>
                <a:ea typeface="Arial"/>
                <a:cs typeface="Arial"/>
                <a:sym typeface="Arial"/>
              </a:rPr>
              <a:t>La disminución de la cantidad de recolectores debido a las restricciones tendría un impacto negativo en la cosecha 2020-2021.</a:t>
            </a:r>
            <a:endParaRPr b="0" i="0" sz="1400" u="none" cap="none" strike="noStrike">
              <a:solidFill>
                <a:srgbClr val="000000"/>
              </a:solidFill>
              <a:latin typeface="Arial"/>
              <a:ea typeface="Arial"/>
              <a:cs typeface="Arial"/>
              <a:sym typeface="Arial"/>
            </a:endParaRPr>
          </a:p>
        </p:txBody>
      </p:sp>
      <p:pic>
        <p:nvPicPr>
          <p:cNvPr descr="Balanza de la justicia con relleno sólido" id="185" name="Google Shape;185;p16"/>
          <p:cNvPicPr preferRelativeResize="0"/>
          <p:nvPr/>
        </p:nvPicPr>
        <p:blipFill rotWithShape="1">
          <a:blip r:embed="rId4">
            <a:alphaModFix/>
          </a:blip>
          <a:srcRect b="0" l="0" r="0" t="0"/>
          <a:stretch/>
        </p:blipFill>
        <p:spPr>
          <a:xfrm>
            <a:off x="8018396" y="5040689"/>
            <a:ext cx="1551194" cy="155119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cxnSp>
        <p:nvCxnSpPr>
          <p:cNvPr id="190" name="Google Shape;190;p17"/>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191" name="Google Shape;191;p17"/>
          <p:cNvGrpSpPr/>
          <p:nvPr/>
        </p:nvGrpSpPr>
        <p:grpSpPr>
          <a:xfrm>
            <a:off x="17591272" y="-582680"/>
            <a:ext cx="3086100" cy="11307700"/>
            <a:chOff x="0" y="-38100"/>
            <a:chExt cx="812800" cy="2978160"/>
          </a:xfrm>
        </p:grpSpPr>
        <p:sp>
          <p:nvSpPr>
            <p:cNvPr id="192" name="Google Shape;192;p17"/>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193" name="Google Shape;193;p17"/>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17"/>
          <p:cNvSpPr txBox="1"/>
          <p:nvPr/>
        </p:nvSpPr>
        <p:spPr>
          <a:xfrm>
            <a:off x="491490" y="1032700"/>
            <a:ext cx="13087350"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55000D"/>
                </a:solidFill>
                <a:latin typeface="Arial"/>
                <a:ea typeface="Arial"/>
                <a:cs typeface="Arial"/>
                <a:sym typeface="Arial"/>
              </a:rPr>
              <a:t>Costa Rica: Total de casos de COVID-19 por mes de los cantones de Tarrazú, Dota, León Cortés y total del país. 2020-2022.</a:t>
            </a:r>
            <a:endParaRPr b="0" i="0" sz="1400" u="none" cap="none" strike="noStrike">
              <a:solidFill>
                <a:srgbClr val="000000"/>
              </a:solidFill>
              <a:latin typeface="Arial"/>
              <a:ea typeface="Arial"/>
              <a:cs typeface="Arial"/>
              <a:sym typeface="Arial"/>
            </a:endParaRPr>
          </a:p>
        </p:txBody>
      </p:sp>
      <p:pic>
        <p:nvPicPr>
          <p:cNvPr id="195" name="Google Shape;195;p17"/>
          <p:cNvPicPr preferRelativeResize="0"/>
          <p:nvPr/>
        </p:nvPicPr>
        <p:blipFill rotWithShape="1">
          <a:blip r:embed="rId3">
            <a:alphaModFix/>
          </a:blip>
          <a:srcRect b="0" l="0" r="0" t="0"/>
          <a:stretch/>
        </p:blipFill>
        <p:spPr>
          <a:xfrm>
            <a:off x="2245994" y="2507221"/>
            <a:ext cx="12887326" cy="7064845"/>
          </a:xfrm>
          <a:prstGeom prst="rect">
            <a:avLst/>
          </a:prstGeom>
          <a:noFill/>
          <a:ln>
            <a:noFill/>
          </a:ln>
        </p:spPr>
      </p:pic>
      <p:sp>
        <p:nvSpPr>
          <p:cNvPr id="196" name="Google Shape;196;p17"/>
          <p:cNvSpPr txBox="1"/>
          <p:nvPr/>
        </p:nvSpPr>
        <p:spPr>
          <a:xfrm>
            <a:off x="1602934" y="9747001"/>
            <a:ext cx="10355580"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55000D"/>
                </a:solidFill>
                <a:latin typeface="Arial"/>
                <a:ea typeface="Arial"/>
                <a:cs typeface="Arial"/>
                <a:sym typeface="Arial"/>
              </a:rPr>
              <a:t>Fuente:</a:t>
            </a:r>
            <a:r>
              <a:rPr b="0" i="0" lang="en-US" sz="1600" u="none" cap="none" strike="noStrike">
                <a:solidFill>
                  <a:srgbClr val="55000D"/>
                </a:solidFill>
                <a:latin typeface="Arial"/>
                <a:ea typeface="Arial"/>
                <a:cs typeface="Arial"/>
                <a:sym typeface="Arial"/>
              </a:rPr>
              <a:t> elaboración propia con base en datos del Ministerio de Salud.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cxnSp>
        <p:nvCxnSpPr>
          <p:cNvPr id="201" name="Google Shape;201;p18"/>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202" name="Google Shape;202;p18"/>
          <p:cNvGrpSpPr/>
          <p:nvPr/>
        </p:nvGrpSpPr>
        <p:grpSpPr>
          <a:xfrm>
            <a:off x="17591272" y="-582680"/>
            <a:ext cx="3086100" cy="11307700"/>
            <a:chOff x="0" y="-38100"/>
            <a:chExt cx="812800" cy="2978160"/>
          </a:xfrm>
        </p:grpSpPr>
        <p:sp>
          <p:nvSpPr>
            <p:cNvPr id="203" name="Google Shape;203;p18"/>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204" name="Google Shape;204;p18"/>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05" name="Google Shape;205;p18"/>
          <p:cNvSpPr txBox="1"/>
          <p:nvPr/>
        </p:nvSpPr>
        <p:spPr>
          <a:xfrm>
            <a:off x="563880" y="2708573"/>
            <a:ext cx="16398240" cy="517065"/>
          </a:xfrm>
          <a:prstGeom prst="rect">
            <a:avLst/>
          </a:prstGeom>
          <a:noFill/>
          <a:ln>
            <a:noFill/>
          </a:ln>
        </p:spPr>
        <p:txBody>
          <a:bodyPr anchorCtr="0" anchor="t" bIns="0" lIns="0" spcFirstLastPara="1" rIns="0" wrap="square" tIns="0">
            <a:spAutoFit/>
          </a:bodyPr>
          <a:lstStyle/>
          <a:p>
            <a:pPr indent="0" lvl="0" marL="0" marR="0" rtl="0" algn="just">
              <a:lnSpc>
                <a:spcPct val="140000"/>
              </a:lnSpc>
              <a:spcBef>
                <a:spcPts val="0"/>
              </a:spcBef>
              <a:spcAft>
                <a:spcPts val="0"/>
              </a:spcAft>
              <a:buClr>
                <a:srgbClr val="000000"/>
              </a:buClr>
              <a:buSzPts val="3200"/>
              <a:buFont typeface="Arial"/>
              <a:buNone/>
            </a:pPr>
            <a:r>
              <a:rPr b="0" i="0" lang="en-US" sz="24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06" name="Google Shape;206;p18"/>
          <p:cNvSpPr txBox="1"/>
          <p:nvPr/>
        </p:nvSpPr>
        <p:spPr>
          <a:xfrm>
            <a:off x="596516" y="3225638"/>
            <a:ext cx="6184208" cy="672184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2400" u="none" cap="none" strike="noStrike">
                <a:solidFill>
                  <a:srgbClr val="55000D"/>
                </a:solidFill>
                <a:latin typeface="Arial"/>
                <a:ea typeface="Arial"/>
                <a:cs typeface="Arial"/>
                <a:sym typeface="Arial"/>
              </a:rPr>
              <a:t>2020-2021</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Acciones intersectoriales a nivel local para garantizar traslado seguro de recolectores.</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Adaptación y mejoras de las condiciones de alojamiento en fincas.</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Fortalecimiento de las medias y protocolos: mascarilla, lavado de manos, uso de alcohol, aislamiento.</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Acciones preventivas: control de aforos, lavados en comercios, cierre de espacios públicos, construcción del albergue.</a:t>
            </a:r>
            <a:endParaRPr b="0" i="0" sz="1400" u="none" cap="none" strike="noStrike">
              <a:solidFill>
                <a:srgbClr val="000000"/>
              </a:solidFill>
              <a:latin typeface="Arial"/>
              <a:ea typeface="Arial"/>
              <a:cs typeface="Arial"/>
              <a:sym typeface="Arial"/>
            </a:endParaRPr>
          </a:p>
          <a:p>
            <a:pPr indent="-254000" lvl="0" marL="457200" marR="0" rtl="0" algn="just">
              <a:lnSpc>
                <a:spcPct val="140000"/>
              </a:lnSpc>
              <a:spcBef>
                <a:spcPts val="0"/>
              </a:spcBef>
              <a:spcAft>
                <a:spcPts val="0"/>
              </a:spcAft>
              <a:buClr>
                <a:srgbClr val="000000"/>
              </a:buClr>
              <a:buSzPts val="3200"/>
              <a:buFont typeface="Arial"/>
              <a:buNone/>
            </a:pPr>
            <a:r>
              <a:t/>
            </a:r>
            <a:endParaRPr b="0" i="0" sz="2400" u="none" cap="none" strike="noStrike">
              <a:solidFill>
                <a:schemeClr val="dk1"/>
              </a:solidFill>
              <a:latin typeface="Arial"/>
              <a:ea typeface="Arial"/>
              <a:cs typeface="Arial"/>
              <a:sym typeface="Arial"/>
            </a:endParaRPr>
          </a:p>
        </p:txBody>
      </p:sp>
      <p:sp>
        <p:nvSpPr>
          <p:cNvPr id="207" name="Google Shape;207;p18"/>
          <p:cNvSpPr/>
          <p:nvPr/>
        </p:nvSpPr>
        <p:spPr>
          <a:xfrm>
            <a:off x="7703820" y="5182311"/>
            <a:ext cx="2118360" cy="1257300"/>
          </a:xfrm>
          <a:prstGeom prst="rightArrow">
            <a:avLst>
              <a:gd fmla="val 50000" name="adj1"/>
              <a:gd fmla="val 50000" name="adj2"/>
            </a:avLst>
          </a:prstGeom>
          <a:solidFill>
            <a:schemeClr val="accent2"/>
          </a:solidFill>
          <a:ln cap="flat" cmpd="sng" w="25400">
            <a:solidFill>
              <a:srgbClr val="AD0F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208" name="Google Shape;208;p18"/>
          <p:cNvSpPr txBox="1"/>
          <p:nvPr/>
        </p:nvSpPr>
        <p:spPr>
          <a:xfrm>
            <a:off x="10451332" y="2967105"/>
            <a:ext cx="6184208" cy="620477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rgbClr val="000000"/>
              </a:buClr>
              <a:buSzPts val="3200"/>
              <a:buFont typeface="Arial"/>
              <a:buNone/>
            </a:pPr>
            <a:r>
              <a:rPr b="1" i="0" lang="en-US" sz="2400" u="none" cap="none" strike="noStrike">
                <a:solidFill>
                  <a:srgbClr val="55000D"/>
                </a:solidFill>
                <a:latin typeface="Arial"/>
                <a:ea typeface="Arial"/>
                <a:cs typeface="Arial"/>
                <a:sym typeface="Arial"/>
              </a:rPr>
              <a:t>2021-2022</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Movilización de recolectores menos restringida y más abierta.</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Disminución en la intensidad en el uso de  mascarilla, lavado de manos, uso de alcohol, se dejó el aislamiento.</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Aumento progresivo de aforo, mayor movilidad y meno cohesión social, desmantelamiento del albergue.</a:t>
            </a:r>
            <a:endParaRPr b="0" i="0" sz="1400" u="none" cap="none" strike="noStrike">
              <a:solidFill>
                <a:srgbClr val="000000"/>
              </a:solidFill>
              <a:latin typeface="Arial"/>
              <a:ea typeface="Arial"/>
              <a:cs typeface="Arial"/>
              <a:sym typeface="Arial"/>
            </a:endParaRPr>
          </a:p>
          <a:p>
            <a:pPr indent="-457200" lvl="0" marL="457200" marR="0" rtl="0" algn="just">
              <a:lnSpc>
                <a:spcPct val="140000"/>
              </a:lnSpc>
              <a:spcBef>
                <a:spcPts val="0"/>
              </a:spcBef>
              <a:spcAft>
                <a:spcPts val="0"/>
              </a:spcAft>
              <a:buClr>
                <a:srgbClr val="000000"/>
              </a:buClr>
              <a:buSzPts val="3200"/>
              <a:buFont typeface="Arial"/>
              <a:buAutoNum type="alphaLcPeriod"/>
            </a:pPr>
            <a:r>
              <a:rPr b="0" i="0" lang="en-US" sz="2400" u="none" cap="none" strike="noStrike">
                <a:solidFill>
                  <a:schemeClr val="dk1"/>
                </a:solidFill>
                <a:latin typeface="Arial"/>
                <a:ea typeface="Arial"/>
                <a:cs typeface="Arial"/>
                <a:sym typeface="Arial"/>
              </a:rPr>
              <a:t>Incremento de confianza por la vacunación.</a:t>
            </a:r>
            <a:endParaRPr b="0" i="0" sz="1400" u="none" cap="none" strike="noStrike">
              <a:solidFill>
                <a:srgbClr val="000000"/>
              </a:solidFill>
              <a:latin typeface="Arial"/>
              <a:ea typeface="Arial"/>
              <a:cs typeface="Arial"/>
              <a:sym typeface="Arial"/>
            </a:endParaRPr>
          </a:p>
          <a:p>
            <a:pPr indent="-254000" lvl="0" marL="457200" marR="0" rtl="0" algn="just">
              <a:lnSpc>
                <a:spcPct val="140000"/>
              </a:lnSpc>
              <a:spcBef>
                <a:spcPts val="0"/>
              </a:spcBef>
              <a:spcAft>
                <a:spcPts val="0"/>
              </a:spcAft>
              <a:buClr>
                <a:srgbClr val="000000"/>
              </a:buClr>
              <a:buSzPts val="3200"/>
              <a:buFont typeface="Arial"/>
              <a:buNone/>
            </a:pPr>
            <a:r>
              <a:t/>
            </a:r>
            <a:endParaRPr b="0" i="0" sz="2400" u="none" cap="none" strike="noStrike">
              <a:solidFill>
                <a:schemeClr val="dk1"/>
              </a:solidFill>
              <a:latin typeface="Arial"/>
              <a:ea typeface="Arial"/>
              <a:cs typeface="Arial"/>
              <a:sym typeface="Arial"/>
            </a:endParaRPr>
          </a:p>
        </p:txBody>
      </p:sp>
      <p:pic>
        <p:nvPicPr>
          <p:cNvPr descr="Una carpa en un campo de césped&#10;&#10;Descripción generada automáticamente con confianza media" id="209" name="Google Shape;209;p18"/>
          <p:cNvPicPr preferRelativeResize="0"/>
          <p:nvPr/>
        </p:nvPicPr>
        <p:blipFill rotWithShape="1">
          <a:blip r:embed="rId3">
            <a:alphaModFix/>
          </a:blip>
          <a:srcRect b="0" l="0" r="0" t="0"/>
          <a:stretch/>
        </p:blipFill>
        <p:spPr>
          <a:xfrm>
            <a:off x="1507070" y="183335"/>
            <a:ext cx="4644348" cy="2820720"/>
          </a:xfrm>
          <a:prstGeom prst="rect">
            <a:avLst/>
          </a:prstGeom>
          <a:noFill/>
          <a:ln>
            <a:noFill/>
          </a:ln>
        </p:spPr>
      </p:pic>
      <p:pic>
        <p:nvPicPr>
          <p:cNvPr id="210" name="Google Shape;210;p18"/>
          <p:cNvPicPr preferRelativeResize="0"/>
          <p:nvPr/>
        </p:nvPicPr>
        <p:blipFill rotWithShape="1">
          <a:blip r:embed="rId4">
            <a:alphaModFix/>
          </a:blip>
          <a:srcRect b="0" l="0" r="0" t="0"/>
          <a:stretch/>
        </p:blipFill>
        <p:spPr>
          <a:xfrm>
            <a:off x="11507278" y="290947"/>
            <a:ext cx="3851564" cy="26761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pic>
        <p:nvPicPr>
          <p:cNvPr id="215" name="Google Shape;215;p19"/>
          <p:cNvPicPr preferRelativeResize="0"/>
          <p:nvPr/>
        </p:nvPicPr>
        <p:blipFill rotWithShape="1">
          <a:blip r:embed="rId3">
            <a:alphaModFix amt="13000"/>
          </a:blip>
          <a:srcRect b="58242" l="0" r="0" t="1979"/>
          <a:stretch/>
        </p:blipFill>
        <p:spPr>
          <a:xfrm>
            <a:off x="0" y="0"/>
            <a:ext cx="18288000" cy="10287000"/>
          </a:xfrm>
          <a:prstGeom prst="rect">
            <a:avLst/>
          </a:prstGeom>
          <a:noFill/>
          <a:ln>
            <a:noFill/>
          </a:ln>
        </p:spPr>
      </p:pic>
      <p:cxnSp>
        <p:nvCxnSpPr>
          <p:cNvPr id="216" name="Google Shape;216;p19"/>
          <p:cNvCxnSpPr/>
          <p:nvPr/>
        </p:nvCxnSpPr>
        <p:spPr>
          <a:xfrm rot="10800000">
            <a:off x="89" y="2401628"/>
            <a:ext cx="6780635" cy="0"/>
          </a:xfrm>
          <a:prstGeom prst="straightConnector1">
            <a:avLst/>
          </a:prstGeom>
          <a:noFill/>
          <a:ln cap="flat" cmpd="sng" w="38100">
            <a:solidFill>
              <a:srgbClr val="55000D"/>
            </a:solidFill>
            <a:prstDash val="solid"/>
            <a:round/>
            <a:headEnd len="sm" w="sm" type="none"/>
            <a:tailEnd len="sm" w="sm" type="none"/>
          </a:ln>
        </p:spPr>
      </p:cxnSp>
      <p:grpSp>
        <p:nvGrpSpPr>
          <p:cNvPr id="217" name="Google Shape;217;p19"/>
          <p:cNvGrpSpPr/>
          <p:nvPr/>
        </p:nvGrpSpPr>
        <p:grpSpPr>
          <a:xfrm>
            <a:off x="17591272" y="-582680"/>
            <a:ext cx="3086100" cy="11307700"/>
            <a:chOff x="0" y="-38100"/>
            <a:chExt cx="812800" cy="2978160"/>
          </a:xfrm>
        </p:grpSpPr>
        <p:sp>
          <p:nvSpPr>
            <p:cNvPr id="218" name="Google Shape;218;p19"/>
            <p:cNvSpPr/>
            <p:nvPr/>
          </p:nvSpPr>
          <p:spPr>
            <a:xfrm>
              <a:off x="0" y="0"/>
              <a:ext cx="812800" cy="2940060"/>
            </a:xfrm>
            <a:custGeom>
              <a:rect b="b" l="l" r="r" t="t"/>
              <a:pathLst>
                <a:path extrusionOk="0" h="2940060" w="812800">
                  <a:moveTo>
                    <a:pt x="0" y="0"/>
                  </a:moveTo>
                  <a:lnTo>
                    <a:pt x="812800" y="0"/>
                  </a:lnTo>
                  <a:lnTo>
                    <a:pt x="812800" y="2940060"/>
                  </a:lnTo>
                  <a:lnTo>
                    <a:pt x="0" y="2940060"/>
                  </a:lnTo>
                  <a:close/>
                </a:path>
              </a:pathLst>
            </a:custGeom>
            <a:solidFill>
              <a:srgbClr val="AD0F2E"/>
            </a:solidFill>
            <a:ln>
              <a:noFill/>
            </a:ln>
          </p:spPr>
        </p:sp>
        <p:sp>
          <p:nvSpPr>
            <p:cNvPr id="219" name="Google Shape;219;p19"/>
            <p:cNvSpPr txBox="1"/>
            <p:nvPr/>
          </p:nvSpPr>
          <p:spPr>
            <a:xfrm>
              <a:off x="0" y="-38100"/>
              <a:ext cx="812800" cy="8509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220" name="Google Shape;220;p19"/>
          <p:cNvSpPr txBox="1"/>
          <p:nvPr/>
        </p:nvSpPr>
        <p:spPr>
          <a:xfrm>
            <a:off x="537210" y="1032700"/>
            <a:ext cx="12470130"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55000D"/>
                </a:solidFill>
                <a:latin typeface="Arial"/>
                <a:ea typeface="Arial"/>
                <a:cs typeface="Arial"/>
                <a:sym typeface="Arial"/>
              </a:rPr>
              <a:t>Zona de los Santos. Casos positivos por Covid-19 como proporción del número de casos a nivel nacional, marzo 2020-mayo 2022.</a:t>
            </a:r>
            <a:endParaRPr b="0" i="0" sz="1400" u="none" cap="none" strike="noStrike">
              <a:solidFill>
                <a:srgbClr val="000000"/>
              </a:solidFill>
              <a:latin typeface="Arial"/>
              <a:ea typeface="Arial"/>
              <a:cs typeface="Arial"/>
              <a:sym typeface="Arial"/>
            </a:endParaRPr>
          </a:p>
        </p:txBody>
      </p:sp>
      <p:pic>
        <p:nvPicPr>
          <p:cNvPr id="221" name="Google Shape;221;p19"/>
          <p:cNvPicPr preferRelativeResize="0"/>
          <p:nvPr/>
        </p:nvPicPr>
        <p:blipFill rotWithShape="1">
          <a:blip r:embed="rId4">
            <a:alphaModFix/>
          </a:blip>
          <a:srcRect b="0" l="0" r="0" t="0"/>
          <a:stretch/>
        </p:blipFill>
        <p:spPr>
          <a:xfrm>
            <a:off x="2251710" y="2648081"/>
            <a:ext cx="12470130" cy="7187468"/>
          </a:xfrm>
          <a:prstGeom prst="rect">
            <a:avLst/>
          </a:prstGeom>
          <a:noFill/>
          <a:ln>
            <a:noFill/>
          </a:ln>
        </p:spPr>
      </p:pic>
      <p:sp>
        <p:nvSpPr>
          <p:cNvPr id="222" name="Google Shape;222;p19"/>
          <p:cNvSpPr txBox="1"/>
          <p:nvPr/>
        </p:nvSpPr>
        <p:spPr>
          <a:xfrm>
            <a:off x="623186" y="9835549"/>
            <a:ext cx="10355580"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55000D"/>
                </a:solidFill>
                <a:latin typeface="Arial"/>
                <a:ea typeface="Arial"/>
                <a:cs typeface="Arial"/>
                <a:sym typeface="Arial"/>
              </a:rPr>
              <a:t>Fuente:</a:t>
            </a:r>
            <a:r>
              <a:rPr b="0" i="0" lang="en-US" sz="1600" u="none" cap="none" strike="noStrike">
                <a:solidFill>
                  <a:srgbClr val="55000D"/>
                </a:solidFill>
                <a:latin typeface="Arial"/>
                <a:ea typeface="Arial"/>
                <a:cs typeface="Arial"/>
                <a:sym typeface="Arial"/>
              </a:rPr>
              <a:t> elaboración propia con base en datos del Ministerio de Salud.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