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58" r:id="rId3"/>
    <p:sldId id="259" r:id="rId4"/>
    <p:sldId id="28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7" r:id="rId29"/>
  </p:sldIdLst>
  <p:sldSz cx="16257588" cy="13003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82"/>
    <a:srgbClr val="00ACC3"/>
    <a:srgbClr val="46BBCC"/>
    <a:srgbClr val="007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43" d="100"/>
          <a:sy n="43" d="100"/>
        </p:scale>
        <p:origin x="16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i%20unidad\AAA%20MIS%20DOCUMENTOS%20LAURA%20IDESPO\DOCUMENTOS%20LAURA\2020\UMBRAL%20POL&#205;TICO\frecuencias%20p9%20y%20p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i%20unidad\AAA%20MIS%20DOCUMENTOS%20LAURA%20IDESPO\DOCUMENTOS%20LAURA\2020\UMBRAL%20POL&#205;TICO\frecuencias%20encuesta%20coyuntura%20oc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i%20unidad\AAA%20MIS%20DOCUMENTOS%20LAURA%20IDESPO\DOCUMENTOS%20LAURA\2020\UMBRAL%20POL&#205;TICO\frecuencias%20encuesta%20coyuntura%20oc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i%20unidad\AAA%20MIS%20DOCUMENTOS%20LAURA%20IDESPO\DOCUMENTOS%20LAURA\2020\UMBRAL%20POL&#205;TICO\frecuencias%20encuesta%20coyuntura%20oc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i%20unidad\AAA%20MIS%20DOCUMENTOS%20LAURA%20IDESPO\DOCUMENTOS%20LAURA\2020\UMBRAL%20POL&#205;TICO\frecuencias%20encuesta%20coyuntura%20oc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16,9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03A-4A35-8A13-30716B8808F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38,0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03A-4A35-8A13-30716B8808F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37,7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03A-4A35-8A13-30716B8808F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7,5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03A-4A35-8A13-30716B8808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Hoja2!$C$5:$C$8</c:f>
              <c:strCache>
                <c:ptCount val="4"/>
                <c:pt idx="0">
                  <c:v>Nada Satisfecho/a</c:v>
                </c:pt>
                <c:pt idx="1">
                  <c:v>Poco Satisfecho/a</c:v>
                </c:pt>
                <c:pt idx="2">
                  <c:v>Satisfecho/a</c:v>
                </c:pt>
                <c:pt idx="3">
                  <c:v>Muy satisfecho/a</c:v>
                </c:pt>
              </c:strCache>
            </c:strRef>
          </c:cat>
          <c:val>
            <c:numRef>
              <c:f>Hoja2!$D$5:$D$8</c:f>
              <c:numCache>
                <c:formatCode>General</c:formatCode>
                <c:ptCount val="4"/>
                <c:pt idx="0">
                  <c:v>16.3</c:v>
                </c:pt>
                <c:pt idx="1">
                  <c:v>37.5</c:v>
                </c:pt>
                <c:pt idx="2">
                  <c:v>38.6</c:v>
                </c:pt>
                <c:pt idx="3">
                  <c:v>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3A-4A35-8A13-30716B880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1490992"/>
        <c:axId val="421647920"/>
      </c:barChart>
      <c:catAx>
        <c:axId val="42149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21647920"/>
        <c:crosses val="autoZero"/>
        <c:auto val="1"/>
        <c:lblAlgn val="ctr"/>
        <c:lblOffset val="100"/>
        <c:noMultiLvlLbl val="0"/>
      </c:catAx>
      <c:valAx>
        <c:axId val="42164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21490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16-4526-AEDB-A3AEB7376CD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16-4526-AEDB-A3AEB7376CDE}"/>
              </c:ext>
            </c:extLst>
          </c:dPt>
          <c:dPt>
            <c:idx val="2"/>
            <c:bubble3D val="0"/>
            <c:spPr>
              <a:solidFill>
                <a:schemeClr val="accent5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16-4526-AEDB-A3AEB7376CD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Hoja1!$A$18:$A$20</c:f>
              <c:strCache>
                <c:ptCount val="3"/>
                <c:pt idx="0">
                  <c:v>No</c:v>
                </c:pt>
                <c:pt idx="1">
                  <c:v>Sí</c:v>
                </c:pt>
                <c:pt idx="2">
                  <c:v>NS/NR</c:v>
                </c:pt>
              </c:strCache>
            </c:strRef>
          </c:cat>
          <c:val>
            <c:numRef>
              <c:f>Hoja1!$B$18:$B$20</c:f>
              <c:numCache>
                <c:formatCode>General</c:formatCode>
                <c:ptCount val="3"/>
                <c:pt idx="0">
                  <c:v>32.6</c:v>
                </c:pt>
                <c:pt idx="1">
                  <c:v>67.099999999999994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16-4526-AEDB-A3AEB7376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011461067366582"/>
          <c:y val="0.290297827354914"/>
          <c:w val="0.16532633420822399"/>
          <c:h val="0.3485910615339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 b="1"/>
      </a:pPr>
      <a:endParaRPr lang="es-C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68-4454-B816-D5601C729B5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68-4454-B816-D5601C729B51}"/>
              </c:ext>
            </c:extLst>
          </c:dPt>
          <c:dPt>
            <c:idx val="2"/>
            <c:bubble3D val="0"/>
            <c:spPr>
              <a:solidFill>
                <a:schemeClr val="accent5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68-4454-B816-D5601C729B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Hoja1!$H$70:$H$72</c:f>
              <c:strCache>
                <c:ptCount val="3"/>
                <c:pt idx="0">
                  <c:v>No</c:v>
                </c:pt>
                <c:pt idx="1">
                  <c:v>Sí</c:v>
                </c:pt>
                <c:pt idx="2">
                  <c:v>NS/NR</c:v>
                </c:pt>
              </c:strCache>
            </c:strRef>
          </c:cat>
          <c:val>
            <c:numRef>
              <c:f>Hoja1!$I$70:$I$72</c:f>
              <c:numCache>
                <c:formatCode>###0.0</c:formatCode>
                <c:ptCount val="3"/>
                <c:pt idx="0">
                  <c:v>22.3</c:v>
                </c:pt>
                <c:pt idx="1">
                  <c:v>77.5</c:v>
                </c:pt>
                <c:pt idx="2" formatCode="####.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C68-4454-B816-D5601C729B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276212703690195"/>
          <c:y val="0.32034810052983431"/>
          <c:w val="0.15860152674048794"/>
          <c:h val="0.300050577346947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/>
      </a:pPr>
      <a:endParaRPr lang="es-C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C0E-459B-842F-E6590D29B49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C0E-459B-842F-E6590D29B49A}"/>
              </c:ext>
            </c:extLst>
          </c:dPt>
          <c:dPt>
            <c:idx val="2"/>
            <c:bubble3D val="0"/>
            <c:spPr>
              <a:solidFill>
                <a:schemeClr val="accent5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C0E-459B-842F-E6590D29B4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Hoja1!$H$175:$H$177</c:f>
              <c:strCache>
                <c:ptCount val="3"/>
                <c:pt idx="0">
                  <c:v>No</c:v>
                </c:pt>
                <c:pt idx="1">
                  <c:v>Sí</c:v>
                </c:pt>
                <c:pt idx="2">
                  <c:v>NS/NR</c:v>
                </c:pt>
              </c:strCache>
            </c:strRef>
          </c:cat>
          <c:val>
            <c:numRef>
              <c:f>Hoja1!$I$175:$I$177</c:f>
              <c:numCache>
                <c:formatCode>###0.0</c:formatCode>
                <c:ptCount val="3"/>
                <c:pt idx="0">
                  <c:v>50.9</c:v>
                </c:pt>
                <c:pt idx="1">
                  <c:v>48.5</c:v>
                </c:pt>
                <c:pt idx="2" formatCode="####.0">
                  <c:v>0.625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C0E-459B-842F-E6590D29B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/>
      </a:pPr>
      <a:endParaRPr lang="es-C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9A-411E-9F76-3CC36B40364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9A-411E-9F76-3CC36B403647}"/>
              </c:ext>
            </c:extLst>
          </c:dPt>
          <c:dPt>
            <c:idx val="2"/>
            <c:bubble3D val="0"/>
            <c:spPr>
              <a:solidFill>
                <a:schemeClr val="accent5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9A-411E-9F76-3CC36B4036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Hoja1!$H$197:$H$199</c:f>
              <c:strCache>
                <c:ptCount val="3"/>
                <c:pt idx="0">
                  <c:v>No</c:v>
                </c:pt>
                <c:pt idx="1">
                  <c:v>Sí</c:v>
                </c:pt>
                <c:pt idx="2">
                  <c:v>NS/NR</c:v>
                </c:pt>
              </c:strCache>
            </c:strRef>
          </c:cat>
          <c:val>
            <c:numRef>
              <c:f>Hoja1!$I$197:$I$199</c:f>
              <c:numCache>
                <c:formatCode>###0.0</c:formatCode>
                <c:ptCount val="3"/>
                <c:pt idx="0">
                  <c:v>72.7</c:v>
                </c:pt>
                <c:pt idx="1">
                  <c:v>26.6</c:v>
                </c:pt>
                <c:pt idx="2" formatCode="####.0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9A-411E-9F76-3CC36B4036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1B5CE-1957-48BD-BFBC-C44044056F48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500188" y="1143000"/>
            <a:ext cx="3857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DD242-2930-4829-A1D7-CBE1DD97EF4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7995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DD242-2930-4829-A1D7-CBE1DD97EF4E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61673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319" y="2128073"/>
            <a:ext cx="13818950" cy="4527045"/>
          </a:xfrm>
        </p:spPr>
        <p:txBody>
          <a:bodyPr anchor="b"/>
          <a:lstStyle>
            <a:lvl1pPr algn="ctr">
              <a:defRPr sz="1066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6829698"/>
            <a:ext cx="12193191" cy="3139432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902" indent="0" algn="ctr">
              <a:buNone/>
              <a:defRPr sz="3556"/>
            </a:lvl2pPr>
            <a:lvl3pPr marL="1625803" indent="0" algn="ctr">
              <a:buNone/>
              <a:defRPr sz="3200"/>
            </a:lvl3pPr>
            <a:lvl4pPr marL="2438705" indent="0" algn="ctr">
              <a:buNone/>
              <a:defRPr sz="2845"/>
            </a:lvl4pPr>
            <a:lvl5pPr marL="3251606" indent="0" algn="ctr">
              <a:buNone/>
              <a:defRPr sz="2845"/>
            </a:lvl5pPr>
            <a:lvl6pPr marL="4064508" indent="0" algn="ctr">
              <a:buNone/>
              <a:defRPr sz="2845"/>
            </a:lvl6pPr>
            <a:lvl7pPr marL="4877410" indent="0" algn="ctr">
              <a:buNone/>
              <a:defRPr sz="2845"/>
            </a:lvl7pPr>
            <a:lvl8pPr marL="5690311" indent="0" algn="ctr">
              <a:buNone/>
              <a:defRPr sz="2845"/>
            </a:lvl8pPr>
            <a:lvl9pPr marL="6503213" indent="0" algn="ctr">
              <a:buNone/>
              <a:defRPr sz="2845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05832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250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8" y="692301"/>
            <a:ext cx="3505542" cy="1101962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10" y="692301"/>
            <a:ext cx="10313407" cy="1101962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251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0897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3241777"/>
            <a:ext cx="14022170" cy="5408974"/>
          </a:xfrm>
        </p:spPr>
        <p:txBody>
          <a:bodyPr anchor="b"/>
          <a:lstStyle>
            <a:lvl1pPr>
              <a:defRPr sz="1066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8701922"/>
            <a:ext cx="14022170" cy="2844452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902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80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705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4pPr>
            <a:lvl5pPr marL="3251606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5pPr>
            <a:lvl6pPr marL="4064508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6pPr>
            <a:lvl7pPr marL="4877410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7pPr>
            <a:lvl8pPr marL="5690311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8pPr>
            <a:lvl9pPr marL="6503213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4163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3461504"/>
            <a:ext cx="6909475" cy="82504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3461504"/>
            <a:ext cx="6909475" cy="82504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31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92304"/>
            <a:ext cx="14022170" cy="251335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8" y="3187594"/>
            <a:ext cx="6877721" cy="1562191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902" indent="0">
              <a:buNone/>
              <a:defRPr sz="3556" b="1"/>
            </a:lvl2pPr>
            <a:lvl3pPr marL="1625803" indent="0">
              <a:buNone/>
              <a:defRPr sz="3200" b="1"/>
            </a:lvl3pPr>
            <a:lvl4pPr marL="2438705" indent="0">
              <a:buNone/>
              <a:defRPr sz="2845" b="1"/>
            </a:lvl4pPr>
            <a:lvl5pPr marL="3251606" indent="0">
              <a:buNone/>
              <a:defRPr sz="2845" b="1"/>
            </a:lvl5pPr>
            <a:lvl6pPr marL="4064508" indent="0">
              <a:buNone/>
              <a:defRPr sz="2845" b="1"/>
            </a:lvl6pPr>
            <a:lvl7pPr marL="4877410" indent="0">
              <a:buNone/>
              <a:defRPr sz="2845" b="1"/>
            </a:lvl7pPr>
            <a:lvl8pPr marL="5690311" indent="0">
              <a:buNone/>
              <a:defRPr sz="2845" b="1"/>
            </a:lvl8pPr>
            <a:lvl9pPr marL="6503213" indent="0">
              <a:buNone/>
              <a:defRPr sz="2845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8" y="4749785"/>
            <a:ext cx="6877721" cy="698621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5" y="3187594"/>
            <a:ext cx="6911592" cy="1562191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902" indent="0">
              <a:buNone/>
              <a:defRPr sz="3556" b="1"/>
            </a:lvl2pPr>
            <a:lvl3pPr marL="1625803" indent="0">
              <a:buNone/>
              <a:defRPr sz="3200" b="1"/>
            </a:lvl3pPr>
            <a:lvl4pPr marL="2438705" indent="0">
              <a:buNone/>
              <a:defRPr sz="2845" b="1"/>
            </a:lvl4pPr>
            <a:lvl5pPr marL="3251606" indent="0">
              <a:buNone/>
              <a:defRPr sz="2845" b="1"/>
            </a:lvl5pPr>
            <a:lvl6pPr marL="4064508" indent="0">
              <a:buNone/>
              <a:defRPr sz="2845" b="1"/>
            </a:lvl6pPr>
            <a:lvl7pPr marL="4877410" indent="0">
              <a:buNone/>
              <a:defRPr sz="2845" b="1"/>
            </a:lvl7pPr>
            <a:lvl8pPr marL="5690311" indent="0">
              <a:buNone/>
              <a:defRPr sz="2845" b="1"/>
            </a:lvl8pPr>
            <a:lvl9pPr marL="6503213" indent="0">
              <a:buNone/>
              <a:defRPr sz="2845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5" y="4749785"/>
            <a:ext cx="6911592" cy="698621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5908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99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3022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866881"/>
            <a:ext cx="5243495" cy="3034083"/>
          </a:xfrm>
        </p:spPr>
        <p:txBody>
          <a:bodyPr anchor="b"/>
          <a:lstStyle>
            <a:lvl1pPr>
              <a:defRPr sz="569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872225"/>
            <a:ext cx="8230404" cy="9240709"/>
          </a:xfrm>
        </p:spPr>
        <p:txBody>
          <a:bodyPr/>
          <a:lstStyle>
            <a:lvl1pPr>
              <a:defRPr sz="5690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900964"/>
            <a:ext cx="5243495" cy="7227018"/>
          </a:xfrm>
        </p:spPr>
        <p:txBody>
          <a:bodyPr/>
          <a:lstStyle>
            <a:lvl1pPr marL="0" indent="0">
              <a:buNone/>
              <a:defRPr sz="2845"/>
            </a:lvl1pPr>
            <a:lvl2pPr marL="812902" indent="0">
              <a:buNone/>
              <a:defRPr sz="2489"/>
            </a:lvl2pPr>
            <a:lvl3pPr marL="1625803" indent="0">
              <a:buNone/>
              <a:defRPr sz="2134"/>
            </a:lvl3pPr>
            <a:lvl4pPr marL="2438705" indent="0">
              <a:buNone/>
              <a:defRPr sz="1778"/>
            </a:lvl4pPr>
            <a:lvl5pPr marL="3251606" indent="0">
              <a:buNone/>
              <a:defRPr sz="1778"/>
            </a:lvl5pPr>
            <a:lvl6pPr marL="4064508" indent="0">
              <a:buNone/>
              <a:defRPr sz="1778"/>
            </a:lvl6pPr>
            <a:lvl7pPr marL="4877410" indent="0">
              <a:buNone/>
              <a:defRPr sz="1778"/>
            </a:lvl7pPr>
            <a:lvl8pPr marL="5690311" indent="0">
              <a:buNone/>
              <a:defRPr sz="1778"/>
            </a:lvl8pPr>
            <a:lvl9pPr marL="6503213" indent="0">
              <a:buNone/>
              <a:defRPr sz="177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522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866881"/>
            <a:ext cx="5243495" cy="3034083"/>
          </a:xfrm>
        </p:spPr>
        <p:txBody>
          <a:bodyPr anchor="b"/>
          <a:lstStyle>
            <a:lvl1pPr>
              <a:defRPr sz="569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872225"/>
            <a:ext cx="8230404" cy="9240709"/>
          </a:xfrm>
        </p:spPr>
        <p:txBody>
          <a:bodyPr anchor="t"/>
          <a:lstStyle>
            <a:lvl1pPr marL="0" indent="0">
              <a:buNone/>
              <a:defRPr sz="5690"/>
            </a:lvl1pPr>
            <a:lvl2pPr marL="812902" indent="0">
              <a:buNone/>
              <a:defRPr sz="4978"/>
            </a:lvl2pPr>
            <a:lvl3pPr marL="1625803" indent="0">
              <a:buNone/>
              <a:defRPr sz="4267"/>
            </a:lvl3pPr>
            <a:lvl4pPr marL="2438705" indent="0">
              <a:buNone/>
              <a:defRPr sz="3556"/>
            </a:lvl4pPr>
            <a:lvl5pPr marL="3251606" indent="0">
              <a:buNone/>
              <a:defRPr sz="3556"/>
            </a:lvl5pPr>
            <a:lvl6pPr marL="4064508" indent="0">
              <a:buNone/>
              <a:defRPr sz="3556"/>
            </a:lvl6pPr>
            <a:lvl7pPr marL="4877410" indent="0">
              <a:buNone/>
              <a:defRPr sz="3556"/>
            </a:lvl7pPr>
            <a:lvl8pPr marL="5690311" indent="0">
              <a:buNone/>
              <a:defRPr sz="3556"/>
            </a:lvl8pPr>
            <a:lvl9pPr marL="6503213" indent="0">
              <a:buNone/>
              <a:defRPr sz="355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900964"/>
            <a:ext cx="5243495" cy="7227018"/>
          </a:xfrm>
        </p:spPr>
        <p:txBody>
          <a:bodyPr/>
          <a:lstStyle>
            <a:lvl1pPr marL="0" indent="0">
              <a:buNone/>
              <a:defRPr sz="2845"/>
            </a:lvl1pPr>
            <a:lvl2pPr marL="812902" indent="0">
              <a:buNone/>
              <a:defRPr sz="2489"/>
            </a:lvl2pPr>
            <a:lvl3pPr marL="1625803" indent="0">
              <a:buNone/>
              <a:defRPr sz="2134"/>
            </a:lvl3pPr>
            <a:lvl4pPr marL="2438705" indent="0">
              <a:buNone/>
              <a:defRPr sz="1778"/>
            </a:lvl4pPr>
            <a:lvl5pPr marL="3251606" indent="0">
              <a:buNone/>
              <a:defRPr sz="1778"/>
            </a:lvl5pPr>
            <a:lvl6pPr marL="4064508" indent="0">
              <a:buNone/>
              <a:defRPr sz="1778"/>
            </a:lvl6pPr>
            <a:lvl7pPr marL="4877410" indent="0">
              <a:buNone/>
              <a:defRPr sz="1778"/>
            </a:lvl7pPr>
            <a:lvl8pPr marL="5690311" indent="0">
              <a:buNone/>
              <a:defRPr sz="1778"/>
            </a:lvl8pPr>
            <a:lvl9pPr marL="6503213" indent="0">
              <a:buNone/>
              <a:defRPr sz="177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6785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692304"/>
            <a:ext cx="14022170" cy="2513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3461504"/>
            <a:ext cx="14022170" cy="8250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12052055"/>
            <a:ext cx="3657957" cy="6923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94CBC-CAAB-7742-8276-B149B6B0ACAE}" type="datetimeFigureOut">
              <a:rPr lang="es-CR" smtClean="0"/>
              <a:t>6/1/2021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12052055"/>
            <a:ext cx="5486936" cy="6923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12052055"/>
            <a:ext cx="3657957" cy="6923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95949-3F0A-2D45-81A8-51621683D23A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6062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25803" rtl="0" eaLnBrk="1" latinLnBrk="0" hangingPunct="1">
        <a:lnSpc>
          <a:spcPct val="90000"/>
        </a:lnSpc>
        <a:spcBef>
          <a:spcPct val="0"/>
        </a:spcBef>
        <a:buNone/>
        <a:defRPr sz="78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51" indent="-406451" algn="l" defTabSz="1625803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2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254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5156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8057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959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860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762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9664" indent="-406451" algn="l" defTabSz="1625803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902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803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705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606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508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7410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90311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3213" algn="l" defTabSz="162580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00548FD0-C5DD-214D-BDDC-D79FBA939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842" y="0"/>
            <a:ext cx="16250536" cy="129468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75A623A-2775-D249-A605-4EFC1E237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94" y="2428922"/>
            <a:ext cx="6817177" cy="4819776"/>
          </a:xfrm>
        </p:spPr>
        <p:txBody>
          <a:bodyPr anchor="t">
            <a:normAutofit/>
          </a:bodyPr>
          <a:lstStyle/>
          <a:p>
            <a:r>
              <a:rPr lang="es-CR" sz="4000" b="1" dirty="0">
                <a:solidFill>
                  <a:srgbClr val="00ACC3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Informe de Encuesta: </a:t>
            </a:r>
            <a:br>
              <a:rPr lang="es-CR" sz="4000" b="1" dirty="0">
                <a:solidFill>
                  <a:srgbClr val="00ACC3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s-CR" sz="4000" dirty="0">
                <a:solidFill>
                  <a:srgbClr val="00ACC3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Percepción sobre aspectos de la coyuntura y las culturas políticas en Costa Rica: Emergencia Nacional COVID-19 </a:t>
            </a:r>
          </a:p>
        </p:txBody>
      </p:sp>
    </p:spTree>
    <p:extLst>
      <p:ext uri="{BB962C8B-B14F-4D97-AF65-F5344CB8AC3E}">
        <p14:creationId xmlns:p14="http://schemas.microsoft.com/office/powerpoint/2010/main" val="3807150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862" y="5354360"/>
            <a:ext cx="14022169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/>
              <a:t>Exposición al riesgo provocado por la pandemia del COVID-19</a:t>
            </a:r>
            <a:br>
              <a:rPr lang="es-CR" b="1" dirty="0"/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90699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709" y="-196850"/>
            <a:ext cx="14022170" cy="2513353"/>
          </a:xfrm>
        </p:spPr>
        <p:txBody>
          <a:bodyPr>
            <a:normAutofit/>
          </a:bodyPr>
          <a:lstStyle/>
          <a:p>
            <a:pPr algn="just"/>
            <a:r>
              <a:rPr lang="es-CR" altLang="es-CR" sz="4400" b="1" dirty="0" bmk="_Toc57105589"/>
              <a:t>Porcentaje de la población encuestada según su principal ocupación. Costa Rica, octubre 2020</a:t>
            </a:r>
            <a:r>
              <a:rPr lang="es-CR" altLang="es-CR" sz="4400" b="1" dirty="0"/>
              <a:t> (n=800)</a:t>
            </a:r>
            <a:endParaRPr lang="es-CR" sz="440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190327"/>
              </p:ext>
            </p:extLst>
          </p:nvPr>
        </p:nvGraphicFramePr>
        <p:xfrm>
          <a:off x="1217862" y="2315213"/>
          <a:ext cx="14022170" cy="713302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547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2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2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Principal ocupación</a:t>
                      </a:r>
                      <a:endParaRPr lang="es-C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>
                          <a:effectLst/>
                        </a:rPr>
                        <a:t>n</a:t>
                      </a:r>
                      <a:endParaRPr lang="es-CR" sz="2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Porcentaje</a:t>
                      </a:r>
                      <a:endParaRPr lang="es-C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Trabajador/a independiente</a:t>
                      </a:r>
                      <a:endParaRPr lang="es-C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185</a:t>
                      </a:r>
                      <a:endParaRPr lang="es-C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23.2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Trabajador/a asalariado/a del sector privado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177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22.2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Amo/a de casa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157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19.6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Desempleado/a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88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10.9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Jubilado-pensionado/a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72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9.0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Estudiante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60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7.5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Funcionario/a público/a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50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6.2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Actividades agrícolas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0.5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Trabajo doméstico remunerado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0.4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Otros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0.3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NS/NR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0.2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86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Total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800</a:t>
                      </a:r>
                      <a:endParaRPr lang="es-C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100.0</a:t>
                      </a:r>
                      <a:endParaRPr lang="es-C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1117709" y="9708499"/>
            <a:ext cx="139939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R" alt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alt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IDESPO-UNA Encuesta: </a:t>
            </a:r>
            <a:r>
              <a:rPr lang="es-CR" alt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Percepci</a:t>
            </a:r>
            <a:r>
              <a:rPr lang="es-CR" altLang="es-CR" sz="2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es-CR" alt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sobre aspectos de la coyuntura y culturas pol</a:t>
            </a:r>
            <a:r>
              <a:rPr lang="es-CR" altLang="es-CR" sz="2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s-CR" alt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ticas en Costa Rica 2020</a:t>
            </a:r>
            <a:endParaRPr lang="es-CR" altLang="es-CR" sz="3200" dirty="0"/>
          </a:p>
        </p:txBody>
      </p:sp>
    </p:spTree>
    <p:extLst>
      <p:ext uri="{BB962C8B-B14F-4D97-AF65-F5344CB8AC3E}">
        <p14:creationId xmlns:p14="http://schemas.microsoft.com/office/powerpoint/2010/main" val="297221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2825" y="713938"/>
            <a:ext cx="14263314" cy="2020452"/>
          </a:xfrm>
        </p:spPr>
        <p:txBody>
          <a:bodyPr>
            <a:normAutofit fontScale="90000"/>
          </a:bodyPr>
          <a:lstStyle/>
          <a:p>
            <a:r>
              <a:rPr lang="es-CR" altLang="es-CR" sz="4900" b="1" dirty="0" bmk="_Toc57105590"/>
              <a:t>Porcentaje de la población según las razones por las cuales ha salido de su casa en los últimos 7 días. Costa Rica, octubre 2020</a:t>
            </a:r>
            <a:r>
              <a:rPr lang="es-CR" altLang="es-CR" sz="4900" b="1" dirty="0" bmk="_Toc57105589"/>
              <a:t> (n= 800)</a:t>
            </a:r>
            <a:br>
              <a:rPr lang="es-CR" altLang="es-CR" sz="2934" dirty="0"/>
            </a:br>
            <a:endParaRPr lang="es-CR" dirty="0"/>
          </a:p>
        </p:txBody>
      </p:sp>
      <p:sp>
        <p:nvSpPr>
          <p:cNvPr id="6" name="Rectángulo 5"/>
          <p:cNvSpPr/>
          <p:nvPr/>
        </p:nvSpPr>
        <p:spPr>
          <a:xfrm>
            <a:off x="982825" y="11489578"/>
            <a:ext cx="14178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b="1" dirty="0"/>
              <a:t>Fuente</a:t>
            </a:r>
            <a:r>
              <a:rPr lang="es-CR" dirty="0"/>
              <a:t>: IDESPO-UNA Encuesta: Percepción sobre aspectos de la coyuntura y culturas políticas en Costa Rica 2020</a:t>
            </a:r>
            <a:endParaRPr lang="es-CR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413737"/>
              </p:ext>
            </p:extLst>
          </p:nvPr>
        </p:nvGraphicFramePr>
        <p:xfrm>
          <a:off x="982825" y="2374900"/>
          <a:ext cx="14489785" cy="903040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072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3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9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9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800" b="1" u="none" strike="noStrike" dirty="0">
                          <a:effectLst/>
                        </a:rPr>
                        <a:t>Razones</a:t>
                      </a:r>
                      <a:endParaRPr lang="es-CR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800" b="1" u="none" strike="noStrike">
                          <a:effectLst/>
                        </a:rPr>
                        <a:t>No</a:t>
                      </a:r>
                      <a:endParaRPr lang="es-CR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800" b="1" u="none" strike="noStrike">
                          <a:effectLst/>
                        </a:rPr>
                        <a:t>Si</a:t>
                      </a:r>
                      <a:endParaRPr lang="es-CR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800" b="1" u="none" strike="noStrike">
                          <a:effectLst/>
                        </a:rPr>
                        <a:t>NA</a:t>
                      </a:r>
                      <a:endParaRPr lang="es-CR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800" b="1" u="none" strike="noStrike" dirty="0">
                          <a:effectLst/>
                        </a:rPr>
                        <a:t>NS/NR</a:t>
                      </a:r>
                      <a:endParaRPr lang="es-CR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173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 dirty="0">
                          <a:effectLst/>
                        </a:rPr>
                        <a:t>Realizar compras en el supermercado o farmacia.</a:t>
                      </a:r>
                      <a:endParaRPr lang="es-C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19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81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0,1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 dirty="0">
                          <a:effectLst/>
                        </a:rPr>
                        <a:t>Ir al cajero automático o realizar gestiones en el banco.</a:t>
                      </a:r>
                      <a:endParaRPr lang="es-C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48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53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5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Por trabajo.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45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44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0,1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 dirty="0">
                          <a:effectLst/>
                        </a:rPr>
                        <a:t>Asistir a cita médica o examen médico a nivel público o privado.</a:t>
                      </a:r>
                      <a:endParaRPr lang="es-C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65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35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55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Hacer ejercicio.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68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33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401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 dirty="0">
                          <a:effectLst/>
                        </a:rPr>
                        <a:t>Realizar compras de productos diversos (tiendas por departamento, ferretería, otro).</a:t>
                      </a:r>
                      <a:endParaRPr lang="es-C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69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31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0,1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169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Comprar alimentos en la feria del agricultor o mercado.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75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25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0,1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401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Realizar trámites en oficinas públicas (municipalidad, instituciones públicas).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78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22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0,1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0,1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7403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 dirty="0">
                          <a:effectLst/>
                        </a:rPr>
                        <a:t>Visitar familiares por razones de cuido, entrega de productos alimenticios o medicamentos.</a:t>
                      </a:r>
                      <a:endParaRPr lang="es-C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79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21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62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Comer en restaurantes o sodas.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82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18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Reunirse con amigos o familiares (fuera de su burbuja social).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86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14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0,1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91242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Recreación o turismo (visita a hoteles, parques nacionales, tour).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89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258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Para buscar trabajo.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74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15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0,4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034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R" sz="2000" u="none" strike="noStrike">
                          <a:effectLst/>
                        </a:rPr>
                        <a:t>Asistir a celebraciones religiosas.</a:t>
                      </a:r>
                      <a:endParaRPr lang="es-C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89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11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>
                          <a:effectLst/>
                        </a:rPr>
                        <a:t>0,1</a:t>
                      </a:r>
                      <a:endParaRPr lang="es-CR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R" sz="2400" u="none" strike="noStrike" dirty="0">
                          <a:effectLst/>
                        </a:rPr>
                        <a:t>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7" marR="1527" marT="1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551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3993" y="5400362"/>
            <a:ext cx="14022169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/>
              <a:t>Acciones solidarias, consumo responsable y gestión municipal</a:t>
            </a:r>
            <a:br>
              <a:rPr lang="es-CR" dirty="0"/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93682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233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862" y="357575"/>
            <a:ext cx="14022169" cy="1767590"/>
          </a:xfrm>
        </p:spPr>
        <p:txBody>
          <a:bodyPr>
            <a:noAutofit/>
          </a:bodyPr>
          <a:lstStyle/>
          <a:p>
            <a:r>
              <a:rPr lang="es-CR" sz="3734" b="1" dirty="0"/>
              <a:t>Porcentaje de la población encuestada que ha observado la realización de distintas acciones en su comunidad como respuesta a la pandemia del COVID-19. Costa Rica, octubre 2020 (n=800)</a:t>
            </a:r>
            <a:br>
              <a:rPr lang="es-CR" sz="3734" i="1" dirty="0"/>
            </a:br>
            <a:endParaRPr lang="es-CR" sz="3734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26157"/>
              </p:ext>
            </p:extLst>
          </p:nvPr>
        </p:nvGraphicFramePr>
        <p:xfrm>
          <a:off x="1217862" y="2334128"/>
          <a:ext cx="14278812" cy="885523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95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1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6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27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s-CR" sz="2800" b="1" dirty="0"/>
                        <a:t>Acciones en su comunidad como respuesta a la pandemia del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>
                          <a:effectLst/>
                        </a:rPr>
                        <a:t>Sí</a:t>
                      </a:r>
                      <a:endParaRPr lang="es-CR" sz="2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No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NS/NR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Total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Recolección de víveres para familias que han visto disminuidos sus ingresos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54,6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36,6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8,8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100,0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Incentivar o promover el consumo de bienes o servicios en locales comerciales del cantón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49,1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38,6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12,2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100,0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Muestras de apoyo y solidaridad para las familias contagiadas con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47,3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38,8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14,0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100,0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Incentivar o promover el consumo de bienes o servicios de emprendedores/as del cantón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42,5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43,3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14,2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100,0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Apoyo a personas con factores de riesgo para realizar compras o trámites 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33,0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52,4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14,7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100,0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Donación de dinero para apoyar a familias que han visto disminuidos sus ingresos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19,7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64,8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15,5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100,0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27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Creación de albergues para la atención de personas afectadas por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13,1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72,0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14,9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100,0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8113">
                <a:tc gridSpan="5">
                  <a:txBody>
                    <a:bodyPr/>
                    <a:lstStyle/>
                    <a:p>
                      <a:pPr marR="48133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900" b="1" dirty="0">
                          <a:effectLst/>
                        </a:rPr>
                        <a:t>Fuente:</a:t>
                      </a:r>
                      <a:r>
                        <a:rPr lang="es-CR" sz="1900" dirty="0">
                          <a:effectLst/>
                        </a:rPr>
                        <a:t> Percepción sobre aspectos de la coyuntura y las culturas políticas en Costa Rica: Emergencia Nacional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4739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8138" y="5114938"/>
            <a:ext cx="14022169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/>
              <a:t>Percepciones sobre las condiciones socioeconómicas durante la pandemia COVID-19</a:t>
            </a:r>
            <a:br>
              <a:rPr lang="es-CR" b="1" dirty="0"/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62603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709" y="835570"/>
            <a:ext cx="14022170" cy="2513353"/>
          </a:xfrm>
        </p:spPr>
        <p:txBody>
          <a:bodyPr>
            <a:normAutofit/>
          </a:bodyPr>
          <a:lstStyle/>
          <a:p>
            <a:pPr algn="ctr"/>
            <a:r>
              <a:rPr lang="es-CR" sz="4134" b="1" dirty="0"/>
              <a:t>Distribución porcentual de la satisfacción con la situación económica de la familia. Costa Rica, octubre 2020 (n=800)</a:t>
            </a:r>
            <a:br>
              <a:rPr lang="es-CR" i="1" dirty="0"/>
            </a:br>
            <a:endParaRPr lang="es-CR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722063820"/>
              </p:ext>
            </p:extLst>
          </p:nvPr>
        </p:nvGraphicFramePr>
        <p:xfrm>
          <a:off x="1237209" y="3313237"/>
          <a:ext cx="13783170" cy="6376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/>
          <p:cNvSpPr/>
          <p:nvPr/>
        </p:nvSpPr>
        <p:spPr>
          <a:xfrm>
            <a:off x="802841" y="10181398"/>
            <a:ext cx="154547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28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R" sz="3200" b="1" dirty="0"/>
              <a:t>Distribución porcentual de la población encuestada que considera que su principal fuente de ingresos o la de su familia ha estado en riesgo desde el primer contagio de COVID-19 en el país. Costa Rica, octubre 2020 (n=800)</a:t>
            </a:r>
            <a:br>
              <a:rPr lang="es-CR" sz="3200" i="1" dirty="0"/>
            </a:br>
            <a:endParaRPr lang="es-CR" sz="3200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512021061"/>
              </p:ext>
            </p:extLst>
          </p:nvPr>
        </p:nvGraphicFramePr>
        <p:xfrm>
          <a:off x="1684420" y="2863516"/>
          <a:ext cx="12827193" cy="6965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/>
          <p:cNvSpPr/>
          <p:nvPr/>
        </p:nvSpPr>
        <p:spPr>
          <a:xfrm>
            <a:off x="1117709" y="10584363"/>
            <a:ext cx="13393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24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2934" b="1" dirty="0"/>
              <a:t>Distribución porcentual de las razones por las que la principal fuente de ingresos o la de su familia ha estado en riesgo desde el primer contagio de COVID-19 en el país. Costa Rica, octubre 2020 (n=800)</a:t>
            </a:r>
            <a:br>
              <a:rPr lang="es-CR" i="1" dirty="0"/>
            </a:br>
            <a:endParaRPr lang="es-CR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991257"/>
              </p:ext>
            </p:extLst>
          </p:nvPr>
        </p:nvGraphicFramePr>
        <p:xfrm>
          <a:off x="1371018" y="2635932"/>
          <a:ext cx="13515551" cy="762239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471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3133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Razón de riesgo de la fuente principal de ingreso del hogar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b="1">
                          <a:effectLst/>
                        </a:rPr>
                        <a:t>n</a:t>
                      </a:r>
                      <a:endParaRPr lang="es-CR" sz="27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Porcentaje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Por disminución de jornada laboral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202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28,3%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Por despido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164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23,0%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Disminución del número clientes/ventas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142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19,9%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Afectación por medidas de cierre temporal ante la emergencia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111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15,5%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Cierre definitivo de negocio propio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3,5%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Arreglo de pago de alquiler de vivienda o local comercial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18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2,6%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Por la crisis económica provocada por la pandemia del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13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1,9%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Por poseer condiciones de riesgo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6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0,8%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16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Por las medidas adoptadas por el gobierno para contener el COVID-19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0,7%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Por la disminución de apoyos o ayudas económicas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0,7%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Otros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7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1,0%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NS/NR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15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2,1%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31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Total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712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100,0%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371017" y="10404540"/>
            <a:ext cx="13515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777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2934" b="1" dirty="0"/>
              <a:t>Distribución porcentual de la población encuestada que ha tenido que realizar cambios o restricciones a nivel económico para ajustar el costo de vida suyo o de su familia desde el primer contagio de COVID-19 en el país. Costa Rica, octubre 2020 (n=800)</a:t>
            </a:r>
            <a:br>
              <a:rPr lang="es-CR" i="1" dirty="0"/>
            </a:br>
            <a:endParaRPr lang="es-CR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336262286"/>
              </p:ext>
            </p:extLst>
          </p:nvPr>
        </p:nvGraphicFramePr>
        <p:xfrm>
          <a:off x="1395664" y="2850308"/>
          <a:ext cx="12970042" cy="698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/>
          <p:cNvSpPr/>
          <p:nvPr/>
        </p:nvSpPr>
        <p:spPr>
          <a:xfrm>
            <a:off x="1117709" y="9839234"/>
            <a:ext cx="140221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922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3676" y="901310"/>
            <a:ext cx="10952371" cy="2513353"/>
          </a:xfrm>
        </p:spPr>
        <p:txBody>
          <a:bodyPr>
            <a:normAutofit/>
          </a:bodyPr>
          <a:lstStyle/>
          <a:p>
            <a:r>
              <a:rPr lang="es-CR" sz="5400" b="1" dirty="0"/>
              <a:t>Objetivo de la encuesta: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3523" y="4827828"/>
            <a:ext cx="12650542" cy="251335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CR" sz="3200" dirty="0"/>
              <a:t>Estudiar las percepciones de la población costarricense acerca de la coyuntura vinculada con la pandemia que enfrenta el país, provocada por el COVID-19.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78215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4602" y="684946"/>
            <a:ext cx="14022169" cy="1767590"/>
          </a:xfrm>
        </p:spPr>
        <p:txBody>
          <a:bodyPr>
            <a:noAutofit/>
          </a:bodyPr>
          <a:lstStyle/>
          <a:p>
            <a:r>
              <a:rPr lang="es-CR" sz="3200" b="1" dirty="0"/>
              <a:t>Distribución porcentual de la población encuestada que realizó cambios o restricciones a nivel económico para ajustar el costo de vida suyo o de su familia desde el primer contagio de COVID-19 en el país, según tipo de cambio o restricción. Costa Rica, octubre 2020 (n=627)</a:t>
            </a:r>
            <a:br>
              <a:rPr lang="es-CR" sz="2667" i="1" dirty="0"/>
            </a:br>
            <a:endParaRPr lang="es-CR" sz="2667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564335"/>
              </p:ext>
            </p:extLst>
          </p:nvPr>
        </p:nvGraphicFramePr>
        <p:xfrm>
          <a:off x="1244603" y="3016936"/>
          <a:ext cx="13541785" cy="54869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553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5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75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7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975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Tipo de Cambio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No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>
                          <a:effectLst/>
                        </a:rPr>
                        <a:t>Sí</a:t>
                      </a:r>
                      <a:endParaRPr lang="es-CR" sz="3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>
                          <a:effectLst/>
                        </a:rPr>
                        <a:t>NA</a:t>
                      </a:r>
                      <a:endParaRPr lang="es-CR" sz="3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>
                          <a:effectLst/>
                        </a:rPr>
                        <a:t>NS/NR</a:t>
                      </a:r>
                      <a:endParaRPr lang="es-CR" sz="3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Total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Alimentación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19,8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80,0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--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100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Recreación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21,6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77,1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0,7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0,6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100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Vestuario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29,1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69,4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1,4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100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Transporte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39,9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58,3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1,7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100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Salud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56,2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43,0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--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0,8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100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Vivienda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58,3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39,0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2,3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0,4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100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Posponer pagos de créditos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59,5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38,0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0,2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100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Educación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57,2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37,7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4,1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1,0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100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244602" y="9838390"/>
            <a:ext cx="13541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7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R" sz="3200" b="1" dirty="0"/>
              <a:t>Distribución porcentual de la población encuestada que actualmente de su ingreso familiar ha tenido que destinar una parte para ayudar a otros familiares afectados por la emergencia COVID-19. Costa Rica, octubre 2020</a:t>
            </a:r>
            <a:br>
              <a:rPr lang="es-CR" sz="3200" i="1" dirty="0"/>
            </a:br>
            <a:endParaRPr lang="es-CR" sz="3200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1146739156"/>
              </p:ext>
            </p:extLst>
          </p:nvPr>
        </p:nvGraphicFramePr>
        <p:xfrm>
          <a:off x="1528441" y="3205658"/>
          <a:ext cx="13611437" cy="6315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/>
          <p:cNvSpPr/>
          <p:nvPr/>
        </p:nvSpPr>
        <p:spPr>
          <a:xfrm>
            <a:off x="1528441" y="9521511"/>
            <a:ext cx="13326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895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4096" y="1036706"/>
            <a:ext cx="14022169" cy="1767590"/>
          </a:xfrm>
        </p:spPr>
        <p:txBody>
          <a:bodyPr>
            <a:noAutofit/>
          </a:bodyPr>
          <a:lstStyle/>
          <a:p>
            <a:r>
              <a:rPr lang="es-CR" sz="3200" b="1" dirty="0"/>
              <a:t>Distribución porcentual de la población encuestada que indicó haber hecho uso de la tarjeta de crédito en el último mes, según tipo de pago. Costa Rica, Octubre 2020 (n=134)</a:t>
            </a:r>
            <a:br>
              <a:rPr lang="es-CR" sz="3200" i="1" dirty="0"/>
            </a:br>
            <a:endParaRPr lang="es-CR" sz="32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619726"/>
              </p:ext>
            </p:extLst>
          </p:nvPr>
        </p:nvGraphicFramePr>
        <p:xfrm>
          <a:off x="1494096" y="3583214"/>
          <a:ext cx="13545378" cy="51035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807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8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Tipo de pago de la tarjeta de crédito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Porcentaje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Pago mínimo permitido del total del monto adeudado del mes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41,3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Un pago parcial del monto adeudado del mes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16,8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Pago de contado del total del monto adeudado del mes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29,6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No realicé el pago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8,9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NS/NR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3,5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0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Total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100,0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494095" y="9227758"/>
            <a:ext cx="127599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872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600" b="1" dirty="0"/>
              <a:t>Distribución porcentual de la población encuestada cuyo ingreso familiar le permite ahorrar un monto económico mensual. Costa Rica, octubre 2020 (n=800)</a:t>
            </a:r>
            <a:endParaRPr lang="es-CR" dirty="0">
              <a:solidFill>
                <a:srgbClr val="FF0000"/>
              </a:solidFill>
            </a:endParaRP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1289327396"/>
              </p:ext>
            </p:extLst>
          </p:nvPr>
        </p:nvGraphicFramePr>
        <p:xfrm>
          <a:off x="2627547" y="3205658"/>
          <a:ext cx="12026916" cy="670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ángulo 4"/>
          <p:cNvSpPr/>
          <p:nvPr/>
        </p:nvSpPr>
        <p:spPr>
          <a:xfrm>
            <a:off x="1282288" y="10000708"/>
            <a:ext cx="138575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89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710" y="3079786"/>
            <a:ext cx="14676472" cy="1103845"/>
          </a:xfrm>
        </p:spPr>
        <p:txBody>
          <a:bodyPr>
            <a:normAutofit fontScale="90000"/>
          </a:bodyPr>
          <a:lstStyle/>
          <a:p>
            <a:r>
              <a:rPr lang="es-CR" sz="3600" b="1" dirty="0"/>
              <a:t>Distribución porcentual de la percepción de la población encuestada sobre la condición económica del país para el próximo año. Costa Rica, octubre 2020 (n=800)</a:t>
            </a:r>
            <a:br>
              <a:rPr lang="es-CR" i="1" dirty="0"/>
            </a:br>
            <a:endParaRPr lang="es-CR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672634"/>
              </p:ext>
            </p:extLst>
          </p:nvPr>
        </p:nvGraphicFramePr>
        <p:xfrm>
          <a:off x="885352" y="4152096"/>
          <a:ext cx="14908830" cy="438501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454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4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992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Condición económica del país para el próximo año 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b="1" dirty="0">
                          <a:effectLst/>
                        </a:rPr>
                        <a:t>Porcentaje</a:t>
                      </a:r>
                      <a:endParaRPr lang="es-CR" sz="3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101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Mejorar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17,6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101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Empeorar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57,6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101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Seguir igual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21,4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01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NS/NR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>
                          <a:effectLst/>
                        </a:rPr>
                        <a:t>3,5</a:t>
                      </a:r>
                      <a:endParaRPr lang="es-CR" sz="3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101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Total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700" dirty="0">
                          <a:effectLst/>
                        </a:rPr>
                        <a:t>100,0</a:t>
                      </a:r>
                      <a:endParaRPr lang="es-CR" sz="3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885352" y="8754412"/>
            <a:ext cx="140221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Percepción sobre aspectos de la coyuntura y las culturas políticas en Costa Rica: Emergencia Nacional COVID-19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12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709" y="4457532"/>
            <a:ext cx="14022170" cy="2513353"/>
          </a:xfrm>
        </p:spPr>
        <p:txBody>
          <a:bodyPr/>
          <a:lstStyle/>
          <a:p>
            <a:pPr algn="ctr"/>
            <a:r>
              <a:rPr lang="es-CR" b="1" dirty="0"/>
              <a:t>Principales hallazgos</a:t>
            </a:r>
          </a:p>
        </p:txBody>
      </p:sp>
    </p:spTree>
    <p:extLst>
      <p:ext uri="{BB962C8B-B14F-4D97-AF65-F5344CB8AC3E}">
        <p14:creationId xmlns:p14="http://schemas.microsoft.com/office/powerpoint/2010/main" val="1296615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2734C34A-73BF-46B5-987A-D723BF6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6FF5D7-7CAE-40D6-BEF4-378BDBB17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709" y="1995054"/>
            <a:ext cx="14022170" cy="9716869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población encuestada: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ercibe que el COVID-19 representa un riesgo alto para el país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Expresa un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amplio apoyo de las medidas de distanciamiento social y bioseguridad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impulsadas por las autoridades para reducir el riego de contagio del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Indica que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cumple, en gran medida, las acciones de prevención y medidas de bioseguridad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recomendadas para disminuir el riesgo de contagio y propagación del COVID-19. Sin embargo, la indicación del cumplimiento de estas medidas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disminuye cuando implica cambios en actividades sociales colectivas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Muestra una amplia desconfianza de que el resto de la población esté acatando de forma adecuada las mismas medidas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Brinda una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calificación de 6,3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sobre 10, a la labor que realiza el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Gobierno (Poder Ejecutivo)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para atender la emergencia provocada por la pandemia del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s-C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969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2734C34A-73BF-46B5-987A-D723BF6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6FF5D7-7CAE-40D6-BEF4-378BDBB17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709" y="1163782"/>
            <a:ext cx="14022170" cy="10548141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población encuestada: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Tiende a tener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bajo conocimiento sobre las acciones que en sus comunidades se están desarrollando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para colaborar con la población más afectada por la pandemia provocada por 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Brinda una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calificación de 5,97 sobre 10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a la labor que realizan los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gobiernos locales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(municipalidades) para atender la emergencia provocada por la pandemia del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Mayoritariamente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indica estar poco o nada satisfecha con la situación económica que mantiene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(55%). Asimismo, más de un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77% expresó que ha tenido restricciones o ha realizado cambios en su dinámica de consumo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debido a la situación económica originada por la pandemia del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Indica, casi en un 50%, que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dedica parte de su ingreso a ayudar a familiares afectados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 la emergencia provocada por la pandemia del COVID-19.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Casi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 17% señala que debe utilizar la tarjeta de crédito para hacer frente a gastos básicos </a:t>
            </a: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(alimentación, servicios, etc.), producto de la situación económica generada por la pandemia del COVID-19. Adicionalmente, cerca de un 40% de este grupo señala que solo está cubriendo el pago mínimo de la tarjeta al mes.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mayor parte de la población encuestada (57,6%) </a:t>
            </a:r>
            <a:r>
              <a:rPr lang="es-CR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considera que la situación de la economía del país empeorará para el próximo año.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s-C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570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4">
            <a:extLst>
              <a:ext uri="{FF2B5EF4-FFF2-40B4-BE49-F238E27FC236}">
                <a16:creationId xmlns:a16="http://schemas.microsoft.com/office/drawing/2014/main" id="{4CD3CA8E-EB1F-4E4C-B3A8-8E790A10A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7895" cy="13200063"/>
          </a:xfrm>
          <a:prstGeom prst="rect">
            <a:avLst/>
          </a:prstGeom>
        </p:spPr>
      </p:pic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745E7C9E-A199-4EC0-9C36-1E18FF063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20447"/>
              </p:ext>
            </p:extLst>
          </p:nvPr>
        </p:nvGraphicFramePr>
        <p:xfrm>
          <a:off x="2709598" y="3104939"/>
          <a:ext cx="10838392" cy="423672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5419196">
                  <a:extLst>
                    <a:ext uri="{9D8B030D-6E8A-4147-A177-3AD203B41FA5}">
                      <a16:colId xmlns:a16="http://schemas.microsoft.com/office/drawing/2014/main" val="3578962468"/>
                    </a:ext>
                  </a:extLst>
                </a:gridCol>
                <a:gridCol w="5419196">
                  <a:extLst>
                    <a:ext uri="{9D8B030D-6E8A-4147-A177-3AD203B41FA5}">
                      <a16:colId xmlns:a16="http://schemas.microsoft.com/office/drawing/2014/main" val="116779791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sz="3400" b="1" dirty="0"/>
                        <a:t>Información de Contacto</a:t>
                      </a:r>
                    </a:p>
                    <a:p>
                      <a:pPr algn="ctr"/>
                      <a:endParaRPr lang="es-CR" sz="3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94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MEL. Laura Solís Bastos</a:t>
                      </a:r>
                    </a:p>
                    <a:p>
                      <a:pPr algn="ctr"/>
                      <a:r>
                        <a:rPr lang="es-ES" dirty="0"/>
                        <a:t>laura.solis.bastos@una.ac.cr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Dr. José Andrés Díaz González</a:t>
                      </a:r>
                    </a:p>
                    <a:p>
                      <a:pPr algn="ctr"/>
                      <a:r>
                        <a:rPr lang="es-CR" dirty="0"/>
                        <a:t>jose.diaz.gonzalez@una.ac.cr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79784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es-ES" b="1" dirty="0"/>
                    </a:p>
                    <a:p>
                      <a:pPr algn="ctr"/>
                      <a:r>
                        <a:rPr lang="es-ES" b="1" dirty="0"/>
                        <a:t>Programa Umbral Político</a:t>
                      </a:r>
                    </a:p>
                    <a:p>
                      <a:pPr algn="ctr"/>
                      <a:r>
                        <a:rPr lang="es-ES" b="1" dirty="0"/>
                        <a:t>Instituto de Estudios Sociales en Población</a:t>
                      </a:r>
                    </a:p>
                    <a:p>
                      <a:pPr algn="ctr"/>
                      <a:r>
                        <a:rPr lang="es-ES" b="1" dirty="0"/>
                        <a:t>Universidad Nacional</a:t>
                      </a:r>
                      <a:endParaRPr lang="es-CR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4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353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82245" y="-196850"/>
            <a:ext cx="13693403" cy="2513353"/>
          </a:xfrm>
        </p:spPr>
        <p:txBody>
          <a:bodyPr>
            <a:normAutofit/>
          </a:bodyPr>
          <a:lstStyle/>
          <a:p>
            <a:r>
              <a:rPr lang="es-CR" sz="4400" b="1" dirty="0"/>
              <a:t>Aspectos metodológicos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6475" y="3143650"/>
            <a:ext cx="13564942" cy="620387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s-CR" sz="3200" dirty="0"/>
              <a:t>La encuesta se aplicó </a:t>
            </a:r>
            <a:r>
              <a:rPr lang="es-CR" sz="3200" b="1" dirty="0"/>
              <a:t>entre el 28 de setiembre y el 16 de octubre del 2020</a:t>
            </a:r>
            <a:r>
              <a:rPr lang="es-CR" sz="3200" dirty="0"/>
              <a:t>. </a:t>
            </a:r>
          </a:p>
          <a:p>
            <a:pPr algn="just">
              <a:lnSpc>
                <a:spcPct val="100000"/>
              </a:lnSpc>
            </a:pPr>
            <a:r>
              <a:rPr lang="es-CR" sz="3200" dirty="0"/>
              <a:t>Se encuestó a personas con 18 años o más, costarricenses o extranjeras con un año o más de residir en el país, que fueran la persona usuaria frecuente del servicio de telefonía celular. </a:t>
            </a:r>
          </a:p>
          <a:p>
            <a:pPr algn="just">
              <a:lnSpc>
                <a:spcPct val="100000"/>
              </a:lnSpc>
            </a:pPr>
            <a:r>
              <a:rPr lang="es-CR" sz="3200" dirty="0"/>
              <a:t>La forma de selección de los números fue aleatoria, se generaron al azar a partir de las secuencias de los números asignados por la Superintendencia de Telecomunicaciones (SUTEL) a cada una de las empresas indicadas.</a:t>
            </a:r>
          </a:p>
          <a:p>
            <a:pPr algn="just">
              <a:lnSpc>
                <a:spcPct val="100000"/>
              </a:lnSpc>
            </a:pPr>
            <a:r>
              <a:rPr lang="es-CR" sz="3200" dirty="0"/>
              <a:t>Muestra de </a:t>
            </a:r>
            <a:r>
              <a:rPr lang="es-CR" sz="3200" b="1" dirty="0"/>
              <a:t>800 personas</a:t>
            </a:r>
            <a:r>
              <a:rPr lang="es-CR" sz="3200" dirty="0"/>
              <a:t>. </a:t>
            </a:r>
          </a:p>
          <a:p>
            <a:pPr algn="just">
              <a:lnSpc>
                <a:spcPct val="100000"/>
              </a:lnSpc>
            </a:pPr>
            <a:r>
              <a:rPr lang="es-CR" sz="3200" dirty="0"/>
              <a:t>Los resultados cuentan con un </a:t>
            </a:r>
            <a:r>
              <a:rPr lang="es-CR" sz="3200" b="1" dirty="0"/>
              <a:t>nivel de confianza del 95%</a:t>
            </a:r>
            <a:r>
              <a:rPr lang="es-CR" sz="3200" dirty="0"/>
              <a:t> y un </a:t>
            </a:r>
            <a:r>
              <a:rPr lang="es-CR" sz="3200" b="1" dirty="0"/>
              <a:t>margen de error de </a:t>
            </a:r>
            <a:r>
              <a:rPr lang="es-CR" sz="3200" b="1" u="sng" dirty="0"/>
              <a:t>+</a:t>
            </a:r>
            <a:r>
              <a:rPr lang="es-CR" sz="3200" b="1" dirty="0"/>
              <a:t> 3.6%.</a:t>
            </a:r>
          </a:p>
        </p:txBody>
      </p:sp>
    </p:spTree>
    <p:extLst>
      <p:ext uri="{BB962C8B-B14F-4D97-AF65-F5344CB8AC3E}">
        <p14:creationId xmlns:p14="http://schemas.microsoft.com/office/powerpoint/2010/main" val="372010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7424" y="5074138"/>
            <a:ext cx="12498138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/>
              <a:t>Características generales </a:t>
            </a:r>
            <a:br>
              <a:rPr lang="es-CR" dirty="0"/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7680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9083" y="647438"/>
            <a:ext cx="12703217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altLang="es-CR" sz="4900" b="1" dirty="0" bmk="_Toc57105586"/>
              <a:t>Características sociodemográficas de la población encuestada</a:t>
            </a:r>
            <a:r>
              <a:rPr lang="es-CR" altLang="es-CR" sz="4900" b="1" dirty="0"/>
              <a:t>. Costa Rica, octubre 2020 (n=800)</a:t>
            </a:r>
            <a:br>
              <a:rPr lang="es-CR" altLang="es-CR" sz="5334" dirty="0"/>
            </a:br>
            <a:endParaRPr lang="es-C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107352"/>
              </p:ext>
            </p:extLst>
          </p:nvPr>
        </p:nvGraphicFramePr>
        <p:xfrm>
          <a:off x="1889083" y="2415028"/>
          <a:ext cx="12703217" cy="658432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65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5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22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94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3600" b="1" dirty="0">
                          <a:effectLst/>
                        </a:rPr>
                        <a:t>Sexo</a:t>
                      </a:r>
                      <a:endParaRPr lang="es-CR" sz="3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Mujer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52,4%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Hombre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47,6%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Total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100,0%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94"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3600" b="1" dirty="0">
                          <a:effectLst/>
                        </a:rPr>
                        <a:t>Edad</a:t>
                      </a:r>
                      <a:endParaRPr lang="es-CR" sz="3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18 a 34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36,5%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35 a 49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26,5%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50 o más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37,0%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>
                          <a:effectLst/>
                        </a:rPr>
                        <a:t>Total</a:t>
                      </a:r>
                      <a:endParaRPr lang="es-CR" sz="27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100,0%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94"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3600" b="1" dirty="0">
                          <a:effectLst/>
                        </a:rPr>
                        <a:t>Nivel de escolaridad</a:t>
                      </a:r>
                      <a:endParaRPr lang="es-CR" sz="3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Ninguna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0,9%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Primaria completa o menos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38,3%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Secundaria completa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dirty="0">
                          <a:effectLst/>
                        </a:rPr>
                        <a:t>38,4%</a:t>
                      </a:r>
                      <a:endParaRPr lang="es-CR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Universitaria completa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>
                          <a:effectLst/>
                        </a:rPr>
                        <a:t>23,2%</a:t>
                      </a:r>
                      <a:endParaRPr lang="es-CR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8694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Total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R" sz="2400" b="1" dirty="0">
                          <a:effectLst/>
                        </a:rPr>
                        <a:t>100,0%</a:t>
                      </a:r>
                      <a:endParaRPr lang="es-CR" sz="2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89083" y="9137092"/>
            <a:ext cx="9908186" cy="369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32" tIns="60966" rIns="121932" bIns="60966" numCol="1" anchor="ctr" anchorCtr="0" compatLnSpc="1">
            <a:prstTxWarp prst="textNoShape">
              <a:avLst/>
            </a:prstTxWarp>
            <a:spAutoFit/>
          </a:bodyPr>
          <a:lstStyle/>
          <a:p>
            <a:pPr defTabSz="12193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R" altLang="es-CR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altLang="es-CR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IDESPO-UNA Encuesta: </a:t>
            </a:r>
            <a:r>
              <a:rPr lang="es-CR" altLang="es-CR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Percepci</a:t>
            </a:r>
            <a:r>
              <a:rPr lang="es-CR" altLang="es-CR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es-CR" altLang="es-CR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sobre aspectos de la coyuntura y culturas pol</a:t>
            </a:r>
            <a:r>
              <a:rPr lang="es-CR" altLang="es-CR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lang="es-CR" altLang="es-CR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ticas en Costa Rica 2020</a:t>
            </a:r>
            <a:endParaRPr lang="es-CR" altLang="es-CR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60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7424" y="5074138"/>
            <a:ext cx="12498138" cy="1767590"/>
          </a:xfrm>
        </p:spPr>
        <p:txBody>
          <a:bodyPr>
            <a:normAutofit fontScale="90000"/>
          </a:bodyPr>
          <a:lstStyle/>
          <a:p>
            <a:pPr algn="ctr"/>
            <a:r>
              <a:rPr lang="es-CR" b="1" dirty="0"/>
              <a:t>Percepción general del riesgo provocado por la pandemia del COVID-19</a:t>
            </a:r>
            <a:br>
              <a:rPr lang="es-CR" dirty="0"/>
            </a:b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85522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32915" y="616699"/>
            <a:ext cx="15175298" cy="1767590"/>
          </a:xfrm>
        </p:spPr>
        <p:txBody>
          <a:bodyPr>
            <a:normAutofit/>
          </a:bodyPr>
          <a:lstStyle/>
          <a:p>
            <a:pPr algn="ctr"/>
            <a:r>
              <a:rPr lang="es-CR" sz="4400" b="1" dirty="0"/>
              <a:t>A la población encuestada se le solicitó que valorara, en una escala del 1 al 5…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47048" y="3631670"/>
            <a:ext cx="5096983" cy="2022297"/>
          </a:xfrm>
          <a:solidFill>
            <a:srgbClr val="007482"/>
          </a:solidFill>
          <a:ln>
            <a:solidFill>
              <a:srgbClr val="46BB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rmAutofit/>
          </a:bodyPr>
          <a:lstStyle/>
          <a:p>
            <a:pPr algn="ctr"/>
            <a:r>
              <a:rPr lang="es-CR" sz="2667" b="0" dirty="0"/>
              <a:t>El riesgo que representa el COVID-19 para el país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47048" y="6161040"/>
            <a:ext cx="5011116" cy="2979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R" sz="2667" dirty="0"/>
              <a:t>El promedio de las respuestas es: </a:t>
            </a:r>
          </a:p>
          <a:p>
            <a:pPr marL="0" indent="0" algn="ctr">
              <a:buNone/>
            </a:pPr>
            <a:r>
              <a:rPr lang="es-CR" sz="7201" b="1" dirty="0"/>
              <a:t>4,26</a:t>
            </a:r>
          </a:p>
          <a:p>
            <a:pPr marL="0" indent="0" algn="ctr">
              <a:buNone/>
            </a:pPr>
            <a:r>
              <a:rPr lang="es-CR" sz="2667" dirty="0"/>
              <a:t>La mayoría considera que este presenta un riesgo alto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6000365" y="3653404"/>
            <a:ext cx="4825757" cy="2000563"/>
          </a:xfrm>
          <a:solidFill>
            <a:srgbClr val="00ACC3"/>
          </a:solidFill>
          <a:ln>
            <a:solidFill>
              <a:srgbClr val="46BB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CR" sz="2534" b="0" dirty="0"/>
              <a:t>Apoyo a las medidas de distanciamiento físico y contención de la emergencia a causa del COVID-19 recomendada por las autoridades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11073673" y="6193388"/>
            <a:ext cx="4825757" cy="29470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R" sz="2667" dirty="0"/>
              <a:t>El promedio de las respuestas es: </a:t>
            </a:r>
          </a:p>
          <a:p>
            <a:pPr marL="0" indent="0" algn="ctr">
              <a:buNone/>
            </a:pPr>
            <a:r>
              <a:rPr lang="es-CR" sz="7201" b="1" dirty="0"/>
              <a:t>4,22</a:t>
            </a:r>
          </a:p>
          <a:p>
            <a:pPr marL="0" indent="0" algn="ctr">
              <a:buNone/>
            </a:pPr>
            <a:r>
              <a:rPr lang="es-CR" sz="2667" dirty="0"/>
              <a:t>La mayoría esta de acuerdo con las multas</a:t>
            </a:r>
          </a:p>
        </p:txBody>
      </p:sp>
      <p:sp>
        <p:nvSpPr>
          <p:cNvPr id="9" name="Marcador de texto 6"/>
          <p:cNvSpPr txBox="1">
            <a:spLocks/>
          </p:cNvSpPr>
          <p:nvPr/>
        </p:nvSpPr>
        <p:spPr>
          <a:xfrm>
            <a:off x="11082456" y="3683041"/>
            <a:ext cx="4825757" cy="2000563"/>
          </a:xfrm>
          <a:prstGeom prst="rect">
            <a:avLst/>
          </a:prstGeom>
          <a:solidFill>
            <a:srgbClr val="46BBCC"/>
          </a:solidFill>
          <a:ln>
            <a:solidFill>
              <a:srgbClr val="46BB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21932" tIns="60966" rIns="121932" bIns="60966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2667" b="0" dirty="0"/>
              <a:t>Nivel de acuerdo con que se cobren multas a las personas que incumplen las medidas de prevención señaladas por las autoridades</a:t>
            </a:r>
          </a:p>
        </p:txBody>
      </p:sp>
      <p:sp>
        <p:nvSpPr>
          <p:cNvPr id="10" name="Marcador de contenido 7"/>
          <p:cNvSpPr txBox="1">
            <a:spLocks/>
          </p:cNvSpPr>
          <p:nvPr/>
        </p:nvSpPr>
        <p:spPr>
          <a:xfrm>
            <a:off x="6000365" y="6193388"/>
            <a:ext cx="4825757" cy="2979426"/>
          </a:xfrm>
          <a:prstGeom prst="rect">
            <a:avLst/>
          </a:prstGeom>
        </p:spPr>
        <p:txBody>
          <a:bodyPr vert="horz" lIns="121932" tIns="60966" rIns="121932" bIns="6096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667" dirty="0"/>
              <a:t>El promedio de las respuestas es: </a:t>
            </a:r>
          </a:p>
          <a:p>
            <a:pPr marL="0" indent="0" algn="ctr">
              <a:buNone/>
            </a:pPr>
            <a:r>
              <a:rPr lang="es-CR" sz="7201" b="1" dirty="0"/>
              <a:t>4,41</a:t>
            </a:r>
          </a:p>
          <a:p>
            <a:pPr marL="0" indent="0" algn="ctr">
              <a:buNone/>
            </a:pPr>
            <a:r>
              <a:rPr lang="es-CR" sz="2667" dirty="0"/>
              <a:t>La mayoría apoya las medidas recomendadas por las autoridades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60266" y="10471404"/>
            <a:ext cx="151752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IDESPO-UNA Encuesta: </a:t>
            </a:r>
            <a:r>
              <a:rPr 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Percepción sobre aspectos de la coyuntura y culturas políticas en Costa Rica 2020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766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97302" y="1242381"/>
            <a:ext cx="15175298" cy="1767590"/>
          </a:xfrm>
        </p:spPr>
        <p:txBody>
          <a:bodyPr>
            <a:normAutofit/>
          </a:bodyPr>
          <a:lstStyle/>
          <a:p>
            <a:pPr algn="ctr"/>
            <a:r>
              <a:rPr lang="es-CR" sz="4400" b="1" dirty="0"/>
              <a:t>A la población encuestada se le solicitó que valorara, </a:t>
            </a:r>
            <a:br>
              <a:rPr lang="es-CR" sz="4400" b="1" dirty="0"/>
            </a:br>
            <a:r>
              <a:rPr lang="es-CR" sz="4400" b="1" dirty="0"/>
              <a:t>en una escala del 1 al 10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146855" y="4307459"/>
            <a:ext cx="6735786" cy="2022297"/>
          </a:xfrm>
          <a:solidFill>
            <a:srgbClr val="007482"/>
          </a:solidFill>
          <a:ln>
            <a:solidFill>
              <a:srgbClr val="46BB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rmAutofit/>
          </a:bodyPr>
          <a:lstStyle/>
          <a:p>
            <a:pPr algn="ctr"/>
            <a:r>
              <a:rPr lang="es-CR" sz="2800" dirty="0"/>
              <a:t>Calificación a la labor del gobierno (Poder Ejecutivo) durante la emergencia provocada por el COVID-19</a:t>
            </a:r>
            <a:endParaRPr lang="es-CR" sz="2800" b="0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1146855" y="6704005"/>
            <a:ext cx="6735786" cy="2979424"/>
          </a:xfrm>
        </p:spPr>
        <p:txBody>
          <a:bodyPr/>
          <a:lstStyle/>
          <a:p>
            <a:pPr marL="0" indent="0" algn="ctr">
              <a:buNone/>
            </a:pPr>
            <a:r>
              <a:rPr lang="es-CR" sz="2667" dirty="0"/>
              <a:t>El promedio de las respuestas es: </a:t>
            </a:r>
          </a:p>
          <a:p>
            <a:pPr marL="0" indent="0" algn="ctr">
              <a:buNone/>
            </a:pPr>
            <a:r>
              <a:rPr lang="es-CR" sz="7201" b="1" dirty="0"/>
              <a:t>6,3</a:t>
            </a:r>
            <a:r>
              <a:rPr lang="es-CR" sz="7201" dirty="0"/>
              <a:t> 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8418424" y="6757836"/>
            <a:ext cx="6567092" cy="26739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R" sz="2667" dirty="0"/>
              <a:t>El promedio de las respuestas es: </a:t>
            </a:r>
          </a:p>
          <a:p>
            <a:pPr marL="0" indent="0" algn="ctr">
              <a:buNone/>
            </a:pPr>
            <a:r>
              <a:rPr lang="es-CR" sz="7201" b="1" dirty="0"/>
              <a:t>5,9</a:t>
            </a:r>
          </a:p>
        </p:txBody>
      </p:sp>
      <p:sp>
        <p:nvSpPr>
          <p:cNvPr id="9" name="Marcador de texto 6"/>
          <p:cNvSpPr txBox="1">
            <a:spLocks/>
          </p:cNvSpPr>
          <p:nvPr/>
        </p:nvSpPr>
        <p:spPr>
          <a:xfrm>
            <a:off x="8418424" y="4318325"/>
            <a:ext cx="6663321" cy="2000563"/>
          </a:xfrm>
          <a:prstGeom prst="rect">
            <a:avLst/>
          </a:prstGeom>
          <a:solidFill>
            <a:srgbClr val="46BBCC"/>
          </a:solidFill>
          <a:ln>
            <a:solidFill>
              <a:srgbClr val="46BB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21932" tIns="60966" rIns="121932" bIns="60966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2800" dirty="0"/>
              <a:t>Calificación a la labor del gobierno local (Municipal) durante la emergencia provocada por el COVID-19</a:t>
            </a:r>
            <a:endParaRPr lang="es-CR" sz="2800" b="0" dirty="0"/>
          </a:p>
        </p:txBody>
      </p:sp>
      <p:sp>
        <p:nvSpPr>
          <p:cNvPr id="3" name="Rectángulo 2"/>
          <p:cNvSpPr/>
          <p:nvPr/>
        </p:nvSpPr>
        <p:spPr>
          <a:xfrm>
            <a:off x="747844" y="10618917"/>
            <a:ext cx="139830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IDESPO-UNA Encuesta: </a:t>
            </a:r>
            <a:r>
              <a:rPr 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Percepción sobre aspectos de la coyuntura y culturas políticas en Costa Rica 2020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35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F6AD2D7F-4FFB-714C-82A9-FC0CA335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850"/>
            <a:ext cx="16457895" cy="1320006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709" y="247727"/>
            <a:ext cx="14022170" cy="2513353"/>
          </a:xfrm>
        </p:spPr>
        <p:txBody>
          <a:bodyPr>
            <a:noAutofit/>
          </a:bodyPr>
          <a:lstStyle/>
          <a:p>
            <a:pPr algn="just"/>
            <a:r>
              <a:rPr lang="es-CR" sz="4400" b="1" dirty="0"/>
              <a:t>Porcentaje de la población según las medidas de protección que adopta contra el COVID-19. Costa Rica, octubre 2020 </a:t>
            </a:r>
            <a:br>
              <a:rPr lang="es-CR" sz="4400" b="1" dirty="0"/>
            </a:br>
            <a:r>
              <a:rPr lang="es-CR" sz="4400" b="1" dirty="0"/>
              <a:t>(n= 800) </a:t>
            </a:r>
            <a:endParaRPr lang="es-CR" sz="4400" i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603499"/>
              </p:ext>
            </p:extLst>
          </p:nvPr>
        </p:nvGraphicFramePr>
        <p:xfrm>
          <a:off x="1117709" y="2638183"/>
          <a:ext cx="14022169" cy="76482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51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1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2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5955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Medidas de protección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SI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>
                          <a:effectLst/>
                        </a:rPr>
                        <a:t>NO</a:t>
                      </a:r>
                      <a:endParaRPr lang="es-CR" sz="2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b="1" dirty="0">
                          <a:effectLst/>
                        </a:rPr>
                        <a:t>NS/NR</a:t>
                      </a:r>
                      <a:endParaRPr lang="es-CR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Uso de mascarilla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98.7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1.3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 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Uso de careta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40.9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59.1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 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312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Procurar el distanciamiento entre personas de 1.8m en lugares públicos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97.0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2.6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0.4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0312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Uso de alcohol o alcohol en gel para desinfectar las manos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97.5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2.5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 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Lavado constante de manos con agua y jabón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98.9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1.0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0.1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Evitar tocarse la cara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88.8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11.0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0.2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Evitar dar la mano o beso como saludo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93.6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6.0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0.4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20312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Evitar reuniones personales con amigos o familiares ajenos a su burbuja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89.7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10.2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0.1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Evitar tocar objetos / superficies en espacios públicos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88.7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10.7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0.6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20312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Salir de la casa sólo para lo estrictamente necesario (trabajo, compra de víveres, </a:t>
                      </a:r>
                      <a:r>
                        <a:rPr lang="es-CR" sz="2800" dirty="0" err="1">
                          <a:effectLst/>
                        </a:rPr>
                        <a:t>etc</a:t>
                      </a:r>
                      <a:r>
                        <a:rPr lang="es-CR" sz="2800" dirty="0">
                          <a:effectLst/>
                        </a:rPr>
                        <a:t>)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93.5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6.3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0.2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0156">
                <a:tc>
                  <a:txBody>
                    <a:bodyPr/>
                    <a:lstStyle/>
                    <a:p>
                      <a:pPr marR="901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Hacer teletrabajo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19.3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>
                          <a:effectLst/>
                        </a:rPr>
                        <a:t>80.2</a:t>
                      </a:r>
                      <a:endParaRPr lang="es-C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2800" dirty="0">
                          <a:effectLst/>
                        </a:rPr>
                        <a:t>0.5</a:t>
                      </a:r>
                      <a:endParaRPr lang="es-C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117710" y="10579079"/>
            <a:ext cx="140221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  <a:r>
              <a:rPr lang="es-C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IDESPO-UNA Encuesta: </a:t>
            </a:r>
            <a:r>
              <a:rPr lang="es-CR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Percepción sobre aspectos de la coyuntura y culturas políticas en Costa Rica 2020</a:t>
            </a:r>
            <a:endParaRPr lang="es-CR" sz="3734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9194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2424</Words>
  <Application>Microsoft Office PowerPoint</Application>
  <PresentationFormat>Personalizado</PresentationFormat>
  <Paragraphs>443</Paragraphs>
  <Slides>28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Arial Narrow</vt:lpstr>
      <vt:lpstr>Calibri</vt:lpstr>
      <vt:lpstr>Calibri Light</vt:lpstr>
      <vt:lpstr>Symbol</vt:lpstr>
      <vt:lpstr>Times New Roman</vt:lpstr>
      <vt:lpstr>Tema de Office</vt:lpstr>
      <vt:lpstr>Informe de Encuesta:  Percepción sobre aspectos de la coyuntura y las culturas políticas en Costa Rica: Emergencia Nacional COVID-19 </vt:lpstr>
      <vt:lpstr>Objetivo de la encuesta:</vt:lpstr>
      <vt:lpstr>Aspectos metodológicos</vt:lpstr>
      <vt:lpstr>Características generales  </vt:lpstr>
      <vt:lpstr>Características sociodemográficas de la población encuestada. Costa Rica, octubre 2020 (n=800) </vt:lpstr>
      <vt:lpstr>Percepción general del riesgo provocado por la pandemia del COVID-19 </vt:lpstr>
      <vt:lpstr>A la población encuestada se le solicitó que valorara, en una escala del 1 al 5…</vt:lpstr>
      <vt:lpstr>A la población encuestada se le solicitó que valorara,  en una escala del 1 al 10</vt:lpstr>
      <vt:lpstr>Porcentaje de la población según las medidas de protección que adopta contra el COVID-19. Costa Rica, octubre 2020  (n= 800) </vt:lpstr>
      <vt:lpstr>Exposición al riesgo provocado por la pandemia del COVID-19 </vt:lpstr>
      <vt:lpstr>Porcentaje de la población encuestada según su principal ocupación. Costa Rica, octubre 2020 (n=800)</vt:lpstr>
      <vt:lpstr>Porcentaje de la población según las razones por las cuales ha salido de su casa en los últimos 7 días. Costa Rica, octubre 2020 (n= 800) </vt:lpstr>
      <vt:lpstr>Acciones solidarias, consumo responsable y gestión municipal </vt:lpstr>
      <vt:lpstr>Porcentaje de la población encuestada que ha observado la realización de distintas acciones en su comunidad como respuesta a la pandemia del COVID-19. Costa Rica, octubre 2020 (n=800) </vt:lpstr>
      <vt:lpstr>Percepciones sobre las condiciones socioeconómicas durante la pandemia COVID-19 </vt:lpstr>
      <vt:lpstr>Distribución porcentual de la satisfacción con la situación económica de la familia. Costa Rica, octubre 2020 (n=800) </vt:lpstr>
      <vt:lpstr>Distribución porcentual de la población encuestada que considera que su principal fuente de ingresos o la de su familia ha estado en riesgo desde el primer contagio de COVID-19 en el país. Costa Rica, octubre 2020 (n=800) </vt:lpstr>
      <vt:lpstr>Distribución porcentual de las razones por las que la principal fuente de ingresos o la de su familia ha estado en riesgo desde el primer contagio de COVID-19 en el país. Costa Rica, octubre 2020 (n=800) </vt:lpstr>
      <vt:lpstr>Distribución porcentual de la población encuestada que ha tenido que realizar cambios o restricciones a nivel económico para ajustar el costo de vida suyo o de su familia desde el primer contagio de COVID-19 en el país. Costa Rica, octubre 2020 (n=800) </vt:lpstr>
      <vt:lpstr>Distribución porcentual de la población encuestada que realizó cambios o restricciones a nivel económico para ajustar el costo de vida suyo o de su familia desde el primer contagio de COVID-19 en el país, según tipo de cambio o restricción. Costa Rica, octubre 2020 (n=627) </vt:lpstr>
      <vt:lpstr>Distribución porcentual de la población encuestada que actualmente de su ingreso familiar ha tenido que destinar una parte para ayudar a otros familiares afectados por la emergencia COVID-19. Costa Rica, octubre 2020 </vt:lpstr>
      <vt:lpstr>Distribución porcentual de la población encuestada que indicó haber hecho uso de la tarjeta de crédito en el último mes, según tipo de pago. Costa Rica, Octubre 2020 (n=134) </vt:lpstr>
      <vt:lpstr>Distribución porcentual de la población encuestada cuyo ingreso familiar le permite ahorrar un monto económico mensual. Costa Rica, octubre 2020 (n=800)</vt:lpstr>
      <vt:lpstr>Distribución porcentual de la percepción de la población encuestada sobre la condición económica del país para el próximo año. Costa Rica, octubre 2020 (n=800) </vt:lpstr>
      <vt:lpstr>Principales hallazgos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ESPACIO PARA TÍTULO</dc:title>
  <dc:creator>MONICA CALDERON  SOLANO</dc:creator>
  <cp:lastModifiedBy>NELLY LOPEZ  ALFARO</cp:lastModifiedBy>
  <cp:revision>30</cp:revision>
  <dcterms:created xsi:type="dcterms:W3CDTF">2020-11-23T17:02:38Z</dcterms:created>
  <dcterms:modified xsi:type="dcterms:W3CDTF">2021-01-06T15:05:37Z</dcterms:modified>
</cp:coreProperties>
</file>