
<file path=[Content_Types].xml><?xml version="1.0" encoding="utf-8"?>
<Types xmlns="http://schemas.openxmlformats.org/package/2006/content-types">
  <Default Extension="fntdata" ContentType="application/x-fontdata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</p:sldMasterIdLst>
  <p:notesMasterIdLst>
    <p:notesMasterId r:id="rId38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</p:sldIdLst>
  <p:sldSz cx="18288000" cy="10287000"/>
  <p:notesSz cx="6858000" cy="9144000"/>
  <p:embeddedFontLst>
    <p:embeddedFont>
      <p:font typeface="DM Serif Display" pitchFamily="2" charset="0"/>
      <p:regular r:id="rId39"/>
      <p:italic r:id="rId40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000000"/>
          </p15:clr>
        </p15:guide>
        <p15:guide id="2" pos="2880">
          <p15:clr>
            <a:srgbClr val="000000"/>
          </p15:clr>
        </p15:guide>
      </p15:sldGuideLst>
    </p:ext>
    <p:ext uri="GoogleSlidesCustomDataVersion2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45" roundtripDataSignature="AMtx7mgXK7Khza6YHsC2QiyPW/ntEMDA/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50" d="100"/>
          <a:sy n="50" d="100"/>
        </p:scale>
        <p:origin x="946" y="4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font" Target="fonts/font1.fntdata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7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Relationship Id="rId46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font" Target="fonts/font2.fntdata"/><Relationship Id="rId45" Type="http://customschemas.google.com/relationships/presentationmetadata" Target="meta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8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2" name="Google Shape;82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Google Shape;199;p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0" name="Google Shape;200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Google Shape;210;p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1" name="Google Shape;211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2" name="Google Shape;222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Google Shape;232;p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3" name="Google Shape;233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" name="Google Shape;243;p1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4" name="Google Shape;244;p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Google Shape;248;p1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9" name="Google Shape;249;p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Google Shape;254;p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5" name="Google Shape;255;p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" name="Google Shape;259;p1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0" name="Google Shape;260;p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" name="Google Shape;270;p1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1" name="Google Shape;271;p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" name="Google Shape;275;p1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6" name="Google Shape;276;p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7" name="Google Shape;97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0" name="Google Shape;280;p2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1" name="Google Shape;281;p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5" name="Google Shape;285;p2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6" name="Google Shape;286;p2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" name="Google Shape;290;p2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1" name="Google Shape;291;p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" name="Google Shape;295;p2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6" name="Google Shape;296;p2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0" name="Google Shape;300;p2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01" name="Google Shape;301;p2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5" name="Google Shape;305;p2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06" name="Google Shape;306;p2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0" name="Google Shape;310;p2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11" name="Google Shape;311;p2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5" name="Google Shape;315;p2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16" name="Google Shape;316;p2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1" name="Google Shape;321;p2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22" name="Google Shape;322;p2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" name="Google Shape;327;p2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28" name="Google Shape;328;p2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0" name="Google Shape;110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3" name="Google Shape;333;p3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34" name="Google Shape;334;p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9" name="Google Shape;339;p3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40" name="Google Shape;340;p3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5" name="Google Shape;345;p3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46" name="Google Shape;346;p3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1" name="Google Shape;351;p3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52" name="Google Shape;352;p3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7" name="Google Shape;357;p3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58" name="Google Shape;358;p3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3" name="Google Shape;363;p3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64" name="Google Shape;364;p3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5" name="Google Shape;375;p3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6" name="Google Shape;376;p3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7" name="Google Shape;127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1" name="Google Shape;141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p1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5" name="Google Shape;155;p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p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9" name="Google Shape;169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p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8" name="Google Shape;178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p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9" name="Google Shape;189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38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" name="Google Shape;13;p38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" name="Google Shape;14;p38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47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47"/>
          <p:cNvSpPr txBox="1">
            <a:spLocks noGrp="1"/>
          </p:cNvSpPr>
          <p:nvPr>
            <p:ph type="body" idx="1"/>
          </p:nvPr>
        </p:nvSpPr>
        <p:spPr>
          <a:xfrm rot="5400000">
            <a:off x="2309019" y="-251618"/>
            <a:ext cx="4525963" cy="822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1" name="Google Shape;71;p47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2" name="Google Shape;72;p47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3" name="Google Shape;73;p47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48"/>
          <p:cNvSpPr txBox="1">
            <a:spLocks noGrp="1"/>
          </p:cNvSpPr>
          <p:nvPr>
            <p:ph type="title"/>
          </p:nvPr>
        </p:nvSpPr>
        <p:spPr>
          <a:xfrm rot="5400000">
            <a:off x="4732338" y="2171701"/>
            <a:ext cx="5851525" cy="20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48"/>
          <p:cNvSpPr txBox="1">
            <a:spLocks noGrp="1"/>
          </p:cNvSpPr>
          <p:nvPr>
            <p:ph type="body" idx="1"/>
          </p:nvPr>
        </p:nvSpPr>
        <p:spPr>
          <a:xfrm rot="5400000">
            <a:off x="541338" y="190500"/>
            <a:ext cx="5851525" cy="601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7" name="Google Shape;77;p48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8" name="Google Shape;78;p48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9" name="Google Shape;79;p48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39"/>
          <p:cNvSpPr txBox="1"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" name="Google Shape;17;p39"/>
          <p:cNvSpPr txBox="1"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None/>
              <a:defRPr>
                <a:solidFill>
                  <a:srgbClr val="888888"/>
                </a:solidFill>
              </a:defRPr>
            </a:lvl1pPr>
            <a:lvl2pPr lvl="1" algn="ctr"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None/>
              <a:defRPr>
                <a:solidFill>
                  <a:srgbClr val="888888"/>
                </a:solidFill>
              </a:defRPr>
            </a:lvl2pPr>
            <a:lvl3pPr lvl="2" algn="ctr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>
                <a:solidFill>
                  <a:srgbClr val="888888"/>
                </a:solidFill>
              </a:defRPr>
            </a:lvl3pPr>
            <a:lvl4pPr lvl="3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4pPr>
            <a:lvl5pPr lvl="4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5pPr>
            <a:lvl6pPr lvl="5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18" name="Google Shape;18;p39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39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" name="Google Shape;20;p39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40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" name="Google Shape;23;p40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4" name="Google Shape;24;p40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40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" name="Google Shape;26;p40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41"/>
          <p:cNvSpPr txBox="1"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  <a:defRPr sz="4000" b="1" cap="non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41"/>
          <p:cNvSpPr txBox="1"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1pPr>
            <a:lvl2pPr marL="914400" lvl="1" indent="-228600" algn="l"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marL="1371600" lvl="2" indent="-228600" algn="l"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marL="1828800" lvl="3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marL="2286000" lvl="4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marL="2743200" lvl="5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marL="3200400" lvl="6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marL="3657600" lvl="7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marL="4114800" lvl="8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30" name="Google Shape;30;p41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41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41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42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42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06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marL="914400" lvl="1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marL="1371600" lvl="2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36" name="Google Shape;36;p42"/>
          <p:cNvSpPr txBox="1">
            <a:spLocks noGrp="1"/>
          </p:cNvSpPr>
          <p:nvPr>
            <p:ph type="body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06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marL="914400" lvl="1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marL="1371600" lvl="2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37" name="Google Shape;37;p42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42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42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43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43"/>
          <p:cNvSpPr txBox="1"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3" name="Google Shape;43;p43"/>
          <p:cNvSpPr txBox="1">
            <a:spLocks noGrp="1"/>
          </p:cNvSpPr>
          <p:nvPr>
            <p:ph type="body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marL="914400" lvl="1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marL="1828800" lvl="3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marL="2286000" lvl="4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marL="2743200" lvl="5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marL="3200400" lvl="6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marL="3657600" lvl="7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marL="4114800" lvl="8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>
            <a:endParaRPr/>
          </a:p>
        </p:txBody>
      </p:sp>
      <p:sp>
        <p:nvSpPr>
          <p:cNvPr id="44" name="Google Shape;44;p43"/>
          <p:cNvSpPr txBox="1">
            <a:spLocks noGrp="1"/>
          </p:cNvSpPr>
          <p:nvPr>
            <p:ph type="body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5" name="Google Shape;45;p43"/>
          <p:cNvSpPr txBox="1">
            <a:spLocks noGrp="1"/>
          </p:cNvSpPr>
          <p:nvPr>
            <p:ph type="body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marL="914400" lvl="1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marL="1828800" lvl="3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marL="2286000" lvl="4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marL="2743200" lvl="5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marL="3200400" lvl="6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marL="3657600" lvl="7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marL="4114800" lvl="8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>
            <a:endParaRPr/>
          </a:p>
        </p:txBody>
      </p:sp>
      <p:sp>
        <p:nvSpPr>
          <p:cNvPr id="46" name="Google Shape;46;p43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43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43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44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1" name="Google Shape;51;p44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44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44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45"/>
          <p:cNvSpPr txBox="1"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sz="2000" b="1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45"/>
          <p:cNvSpPr txBox="1">
            <a:spLocks noGrp="1"/>
          </p:cNvSpPr>
          <p:nvPr>
            <p:ph type="body"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318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  <a:defRPr sz="2800"/>
            </a:lvl2pPr>
            <a:lvl3pPr marL="1371600" lvl="2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4pPr>
            <a:lvl5pPr marL="2286000" lvl="4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»"/>
              <a:defRPr sz="2000"/>
            </a:lvl5pPr>
            <a:lvl6pPr marL="2743200" lvl="5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57" name="Google Shape;57;p45"/>
          <p:cNvSpPr txBox="1">
            <a:spLocks noGrp="1"/>
          </p:cNvSpPr>
          <p:nvPr>
            <p:ph type="body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marL="914400" lvl="1" indent="-2286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marL="1371600" lvl="2" indent="-228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marL="1828800" lvl="3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marL="2286000" lvl="4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marL="2743200" lvl="5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marL="3200400" lvl="6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marL="3657600" lvl="7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marL="4114800" lvl="8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>
            <a:endParaRPr/>
          </a:p>
        </p:txBody>
      </p:sp>
      <p:sp>
        <p:nvSpPr>
          <p:cNvPr id="58" name="Google Shape;58;p45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45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45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46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sz="2000" b="1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46"/>
          <p:cNvSpPr>
            <a:spLocks noGrp="1"/>
          </p:cNvSpPr>
          <p:nvPr>
            <p:ph type="pic" idx="2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</p:sp>
      <p:sp>
        <p:nvSpPr>
          <p:cNvPr id="64" name="Google Shape;64;p46"/>
          <p:cNvSpPr txBox="1">
            <a:spLocks noGrp="1"/>
          </p:cNvSpPr>
          <p:nvPr>
            <p:ph type="body" idx="1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marL="914400" lvl="1" indent="-2286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marL="1371600" lvl="2" indent="-228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marL="1828800" lvl="3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marL="2286000" lvl="4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marL="2743200" lvl="5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marL="3200400" lvl="6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marL="3657600" lvl="7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marL="4114800" lvl="8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>
            <a:endParaRPr/>
          </a:p>
        </p:txBody>
      </p:sp>
      <p:sp>
        <p:nvSpPr>
          <p:cNvPr id="65" name="Google Shape;65;p46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6" name="Google Shape;66;p46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46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‹Nº›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37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7" name="Google Shape;7;p37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318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p37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" name="Google Shape;9;p37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" name="Google Shape;10;p37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‹Nº›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g"/><Relationship Id="rId3" Type="http://schemas.openxmlformats.org/officeDocument/2006/relationships/image" Target="../media/image1.png"/><Relationship Id="rId7" Type="http://schemas.openxmlformats.org/officeDocument/2006/relationships/image" Target="../media/image9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jpg"/><Relationship Id="rId5" Type="http://schemas.openxmlformats.org/officeDocument/2006/relationships/image" Target="../media/image7.jpg"/><Relationship Id="rId4" Type="http://schemas.openxmlformats.org/officeDocument/2006/relationships/image" Target="../media/image6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2.jpg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4.png"/><Relationship Id="rId4" Type="http://schemas.openxmlformats.org/officeDocument/2006/relationships/image" Target="../media/image13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5F2"/>
        </a:solidFill>
        <a:effectLst/>
      </p:bgPr>
    </p:bg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"/>
          <p:cNvSpPr txBox="1"/>
          <p:nvPr/>
        </p:nvSpPr>
        <p:spPr>
          <a:xfrm>
            <a:off x="2016475" y="3101625"/>
            <a:ext cx="12889800" cy="5934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106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000" b="0" i="0" u="none" strike="noStrike" cap="none">
                <a:solidFill>
                  <a:srgbClr val="222525"/>
                </a:solidFill>
                <a:latin typeface="DM Serif Display"/>
                <a:ea typeface="DM Serif Display"/>
                <a:cs typeface="DM Serif Display"/>
                <a:sym typeface="DM Serif Display"/>
              </a:rPr>
              <a:t>Cartografía social y usos del espacio público </a:t>
            </a:r>
            <a:r>
              <a:rPr lang="en-US" sz="6000">
                <a:solidFill>
                  <a:srgbClr val="222525"/>
                </a:solidFill>
                <a:latin typeface="DM Serif Display"/>
                <a:ea typeface="DM Serif Display"/>
                <a:cs typeface="DM Serif Display"/>
                <a:sym typeface="DM Serif Display"/>
              </a:rPr>
              <a:t>durante</a:t>
            </a:r>
            <a:r>
              <a:rPr lang="en-US" sz="6000" b="0" i="0" u="none" strike="noStrike" cap="none">
                <a:solidFill>
                  <a:srgbClr val="222525"/>
                </a:solidFill>
                <a:latin typeface="DM Serif Display"/>
                <a:ea typeface="DM Serif Display"/>
                <a:cs typeface="DM Serif Display"/>
                <a:sym typeface="DM Serif Display"/>
              </a:rPr>
              <a:t> per</a:t>
            </a:r>
            <a:r>
              <a:rPr lang="en-US" sz="6000">
                <a:solidFill>
                  <a:srgbClr val="222525"/>
                </a:solidFill>
                <a:latin typeface="DM Serif Display"/>
                <a:ea typeface="DM Serif Display"/>
                <a:cs typeface="DM Serif Display"/>
                <a:sym typeface="DM Serif Display"/>
              </a:rPr>
              <a:t>í</a:t>
            </a:r>
            <a:r>
              <a:rPr lang="en-US" sz="6000" b="0" i="0" u="none" strike="noStrike" cap="none">
                <a:solidFill>
                  <a:srgbClr val="222525"/>
                </a:solidFill>
                <a:latin typeface="DM Serif Display"/>
                <a:ea typeface="DM Serif Display"/>
                <a:cs typeface="DM Serif Display"/>
                <a:sym typeface="DM Serif Display"/>
              </a:rPr>
              <a:t>odos de recolección del café</a:t>
            </a:r>
            <a:endParaRPr sz="6000">
              <a:solidFill>
                <a:srgbClr val="222525"/>
              </a:solidFill>
              <a:latin typeface="DM Serif Display"/>
              <a:ea typeface="DM Serif Display"/>
              <a:cs typeface="DM Serif Display"/>
              <a:sym typeface="DM Serif Display"/>
            </a:endParaRPr>
          </a:p>
          <a:p>
            <a:pPr marL="0" marR="0" lvl="0" indent="0" algn="ctr" rtl="0">
              <a:lnSpc>
                <a:spcPct val="106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000">
                <a:solidFill>
                  <a:srgbClr val="222525"/>
                </a:solidFill>
                <a:latin typeface="DM Serif Display"/>
                <a:ea typeface="DM Serif Display"/>
                <a:cs typeface="DM Serif Display"/>
                <a:sym typeface="DM Serif Display"/>
              </a:rPr>
              <a:t>Z</a:t>
            </a:r>
            <a:r>
              <a:rPr lang="en-US" sz="6000" b="0" i="0" u="none" strike="noStrike" cap="none">
                <a:solidFill>
                  <a:srgbClr val="222525"/>
                </a:solidFill>
                <a:latin typeface="DM Serif Display"/>
                <a:ea typeface="DM Serif Display"/>
                <a:cs typeface="DM Serif Display"/>
                <a:sym typeface="DM Serif Display"/>
              </a:rPr>
              <a:t>ona de Los Santos</a:t>
            </a:r>
            <a:endParaRPr sz="6000"/>
          </a:p>
          <a:p>
            <a:pPr marL="0" marR="0" lvl="0" indent="0" algn="l" rtl="0">
              <a:lnSpc>
                <a:spcPct val="48309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199" b="0" i="0" u="none" strike="noStrike" cap="none">
              <a:solidFill>
                <a:srgbClr val="222525"/>
              </a:solidFill>
              <a:latin typeface="DM Serif Display"/>
              <a:ea typeface="DM Serif Display"/>
              <a:cs typeface="DM Serif Display"/>
              <a:sym typeface="DM Serif Display"/>
            </a:endParaRPr>
          </a:p>
          <a:p>
            <a:pPr marL="0" marR="0" lvl="0" indent="0" algn="r" rtl="0">
              <a:lnSpc>
                <a:spcPct val="105999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300" b="0" i="0" u="none" strike="noStrike" cap="none">
                <a:solidFill>
                  <a:srgbClr val="222525"/>
                </a:solidFill>
                <a:latin typeface="DM Serif Display"/>
                <a:ea typeface="DM Serif Display"/>
                <a:cs typeface="DM Serif Display"/>
                <a:sym typeface="DM Serif Display"/>
              </a:rPr>
              <a:t>Elaborado por:</a:t>
            </a:r>
            <a:endParaRPr sz="2300"/>
          </a:p>
          <a:p>
            <a:pPr marL="0" marR="0" lvl="0" indent="0" algn="r" rtl="0">
              <a:lnSpc>
                <a:spcPct val="105999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300">
                <a:solidFill>
                  <a:srgbClr val="222525"/>
                </a:solidFill>
                <a:latin typeface="DM Serif Display"/>
                <a:ea typeface="DM Serif Display"/>
                <a:cs typeface="DM Serif Display"/>
                <a:sym typeface="DM Serif Display"/>
              </a:rPr>
              <a:t>Bach. </a:t>
            </a:r>
            <a:r>
              <a:rPr lang="en-US" sz="2300" b="0" i="0" u="none" strike="noStrike" cap="none">
                <a:solidFill>
                  <a:srgbClr val="222525"/>
                </a:solidFill>
                <a:latin typeface="DM Serif Display"/>
                <a:ea typeface="DM Serif Display"/>
                <a:cs typeface="DM Serif Display"/>
                <a:sym typeface="DM Serif Display"/>
              </a:rPr>
              <a:t>Karolay Sobalvarro Flores</a:t>
            </a:r>
            <a:endParaRPr sz="2300"/>
          </a:p>
          <a:p>
            <a:pPr marL="0" marR="0" lvl="0" indent="0" algn="r" rtl="0">
              <a:lnSpc>
                <a:spcPct val="106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300">
                <a:solidFill>
                  <a:srgbClr val="222525"/>
                </a:solidFill>
                <a:latin typeface="DM Serif Display"/>
                <a:ea typeface="DM Serif Display"/>
                <a:cs typeface="DM Serif Display"/>
                <a:sym typeface="DM Serif Display"/>
              </a:rPr>
              <a:t>Lic. </a:t>
            </a:r>
            <a:r>
              <a:rPr lang="en-US" sz="2300" b="0" i="0" u="none" strike="noStrike" cap="none">
                <a:solidFill>
                  <a:srgbClr val="222525"/>
                </a:solidFill>
                <a:latin typeface="DM Serif Display"/>
                <a:ea typeface="DM Serif Display"/>
                <a:cs typeface="DM Serif Display"/>
                <a:sym typeface="DM Serif Display"/>
              </a:rPr>
              <a:t>Iván Manuel Rodríguez Soriano</a:t>
            </a:r>
            <a:endParaRPr sz="2300" b="0" i="0" u="none" strike="noStrike" cap="none">
              <a:solidFill>
                <a:srgbClr val="222525"/>
              </a:solidFill>
              <a:latin typeface="DM Serif Display"/>
              <a:ea typeface="DM Serif Display"/>
              <a:cs typeface="DM Serif Display"/>
              <a:sym typeface="DM Serif Display"/>
            </a:endParaRPr>
          </a:p>
          <a:p>
            <a:pPr marL="0" marR="0" lvl="0" indent="0" algn="r" rtl="0">
              <a:lnSpc>
                <a:spcPct val="106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300">
              <a:solidFill>
                <a:srgbClr val="222525"/>
              </a:solidFill>
              <a:latin typeface="DM Serif Display"/>
              <a:ea typeface="DM Serif Display"/>
              <a:cs typeface="DM Serif Display"/>
              <a:sym typeface="DM Serif Display"/>
            </a:endParaRPr>
          </a:p>
          <a:p>
            <a:pPr marL="0" marR="0" lvl="0" indent="0" algn="r" rtl="0">
              <a:lnSpc>
                <a:spcPct val="105999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300">
                <a:solidFill>
                  <a:srgbClr val="222525"/>
                </a:solidFill>
                <a:latin typeface="DM Serif Display"/>
                <a:ea typeface="DM Serif Display"/>
                <a:cs typeface="DM Serif Display"/>
                <a:sym typeface="DM Serif Display"/>
              </a:rPr>
              <a:t>junio 2023</a:t>
            </a:r>
            <a:endParaRPr sz="2300">
              <a:solidFill>
                <a:srgbClr val="222525"/>
              </a:solidFill>
              <a:latin typeface="DM Serif Display"/>
              <a:ea typeface="DM Serif Display"/>
              <a:cs typeface="DM Serif Display"/>
              <a:sym typeface="DM Serif Display"/>
            </a:endParaRPr>
          </a:p>
        </p:txBody>
      </p:sp>
      <p:sp>
        <p:nvSpPr>
          <p:cNvPr id="85" name="Google Shape;85;p1"/>
          <p:cNvSpPr/>
          <p:nvPr/>
        </p:nvSpPr>
        <p:spPr>
          <a:xfrm>
            <a:off x="15252945" y="2484389"/>
            <a:ext cx="3187100" cy="4114800"/>
          </a:xfrm>
          <a:custGeom>
            <a:avLst/>
            <a:gdLst/>
            <a:ahLst/>
            <a:cxnLst/>
            <a:rect l="l" t="t" r="r" b="b"/>
            <a:pathLst>
              <a:path w="3187100" h="4114800" extrusionOk="0">
                <a:moveTo>
                  <a:pt x="0" y="0"/>
                </a:moveTo>
                <a:lnTo>
                  <a:pt x="3187100" y="0"/>
                </a:lnTo>
                <a:lnTo>
                  <a:pt x="3187100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/>
            </a:stretch>
          </a:blipFill>
          <a:ln>
            <a:noFill/>
          </a:ln>
        </p:spPr>
        <p:txBody>
          <a:bodyPr/>
          <a:lstStyle/>
          <a:p>
            <a:endParaRPr lang="es-CR"/>
          </a:p>
        </p:txBody>
      </p:sp>
      <p:sp>
        <p:nvSpPr>
          <p:cNvPr id="86" name="Google Shape;86;p1"/>
          <p:cNvSpPr/>
          <p:nvPr/>
        </p:nvSpPr>
        <p:spPr>
          <a:xfrm>
            <a:off x="15252945" y="6599212"/>
            <a:ext cx="3187100" cy="4114800"/>
          </a:xfrm>
          <a:custGeom>
            <a:avLst/>
            <a:gdLst/>
            <a:ahLst/>
            <a:cxnLst/>
            <a:rect l="l" t="t" r="r" b="b"/>
            <a:pathLst>
              <a:path w="3187100" h="4114800" extrusionOk="0">
                <a:moveTo>
                  <a:pt x="0" y="0"/>
                </a:moveTo>
                <a:lnTo>
                  <a:pt x="3187100" y="0"/>
                </a:lnTo>
                <a:lnTo>
                  <a:pt x="3187100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/>
            </a:stretch>
          </a:blipFill>
          <a:ln>
            <a:noFill/>
          </a:ln>
        </p:spPr>
        <p:txBody>
          <a:bodyPr/>
          <a:lstStyle/>
          <a:p>
            <a:endParaRPr lang="es-CR"/>
          </a:p>
        </p:txBody>
      </p:sp>
      <p:grpSp>
        <p:nvGrpSpPr>
          <p:cNvPr id="87" name="Google Shape;87;p1"/>
          <p:cNvGrpSpPr/>
          <p:nvPr/>
        </p:nvGrpSpPr>
        <p:grpSpPr>
          <a:xfrm>
            <a:off x="-628146" y="-517327"/>
            <a:ext cx="3086099" cy="11183989"/>
            <a:chOff x="0" y="-38100"/>
            <a:chExt cx="812800" cy="2945577"/>
          </a:xfrm>
        </p:grpSpPr>
        <p:sp>
          <p:nvSpPr>
            <p:cNvPr id="88" name="Google Shape;88;p1"/>
            <p:cNvSpPr/>
            <p:nvPr/>
          </p:nvSpPr>
          <p:spPr>
            <a:xfrm>
              <a:off x="0" y="0"/>
              <a:ext cx="490354" cy="2907477"/>
            </a:xfrm>
            <a:custGeom>
              <a:avLst/>
              <a:gdLst/>
              <a:ahLst/>
              <a:cxnLst/>
              <a:rect l="l" t="t" r="r" b="b"/>
              <a:pathLst>
                <a:path w="490354" h="2907477" extrusionOk="0">
                  <a:moveTo>
                    <a:pt x="0" y="0"/>
                  </a:moveTo>
                  <a:lnTo>
                    <a:pt x="490354" y="0"/>
                  </a:lnTo>
                  <a:lnTo>
                    <a:pt x="490354" y="2907477"/>
                  </a:lnTo>
                  <a:lnTo>
                    <a:pt x="0" y="2907477"/>
                  </a:lnTo>
                  <a:close/>
                </a:path>
              </a:pathLst>
            </a:custGeom>
            <a:solidFill>
              <a:srgbClr val="964141"/>
            </a:solidFill>
            <a:ln>
              <a:noFill/>
            </a:ln>
          </p:spPr>
          <p:txBody>
            <a:bodyPr/>
            <a:lstStyle/>
            <a:p>
              <a:endParaRPr lang="es-CR"/>
            </a:p>
          </p:txBody>
        </p:sp>
        <p:sp>
          <p:nvSpPr>
            <p:cNvPr id="89" name="Google Shape;89;p1"/>
            <p:cNvSpPr txBox="1"/>
            <p:nvPr/>
          </p:nvSpPr>
          <p:spPr>
            <a:xfrm>
              <a:off x="0" y="-38100"/>
              <a:ext cx="812800" cy="850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90" name="Google Shape;90;p1"/>
          <p:cNvSpPr txBox="1"/>
          <p:nvPr/>
        </p:nvSpPr>
        <p:spPr>
          <a:xfrm>
            <a:off x="8370987" y="449580"/>
            <a:ext cx="6397200" cy="144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05999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000" b="0" i="0" u="none" strike="noStrike" cap="none">
                <a:solidFill>
                  <a:srgbClr val="222525"/>
                </a:solidFill>
                <a:latin typeface="DM Serif Display"/>
                <a:ea typeface="DM Serif Display"/>
                <a:cs typeface="DM Serif Display"/>
                <a:sym typeface="DM Serif Display"/>
              </a:rPr>
              <a:t>Respuesta sanitaria y socioeconómica de la Zona de Los Santos durante y pos</a:t>
            </a:r>
            <a:r>
              <a:rPr lang="en-US" sz="3000">
                <a:solidFill>
                  <a:srgbClr val="222525"/>
                </a:solidFill>
                <a:latin typeface="DM Serif Display"/>
                <a:ea typeface="DM Serif Display"/>
                <a:cs typeface="DM Serif Display"/>
                <a:sym typeface="DM Serif Display"/>
              </a:rPr>
              <a:t>t</a:t>
            </a:r>
            <a:r>
              <a:rPr lang="en-US" sz="3000" b="0" i="0" u="none" strike="noStrike" cap="none">
                <a:solidFill>
                  <a:srgbClr val="222525"/>
                </a:solidFill>
                <a:latin typeface="DM Serif Display"/>
                <a:ea typeface="DM Serif Display"/>
                <a:cs typeface="DM Serif Display"/>
                <a:sym typeface="DM Serif Display"/>
              </a:rPr>
              <a:t>pandemia por COVID-19 </a:t>
            </a:r>
            <a:endParaRPr/>
          </a:p>
        </p:txBody>
      </p:sp>
      <p:pic>
        <p:nvPicPr>
          <p:cNvPr id="91" name="Google Shape;91;p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016475" y="501975"/>
            <a:ext cx="2857400" cy="1278725"/>
          </a:xfrm>
          <a:prstGeom prst="rect">
            <a:avLst/>
          </a:prstGeom>
          <a:noFill/>
          <a:ln>
            <a:noFill/>
          </a:ln>
        </p:spPr>
      </p:pic>
      <p:pic>
        <p:nvPicPr>
          <p:cNvPr id="92" name="Google Shape;92;p1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729724" y="187174"/>
            <a:ext cx="969915" cy="1908326"/>
          </a:xfrm>
          <a:prstGeom prst="rect">
            <a:avLst/>
          </a:prstGeom>
          <a:noFill/>
          <a:ln>
            <a:noFill/>
          </a:ln>
        </p:spPr>
      </p:pic>
      <p:pic>
        <p:nvPicPr>
          <p:cNvPr id="93" name="Google Shape;93;p1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5019206" y="187175"/>
            <a:ext cx="1173266" cy="1908325"/>
          </a:xfrm>
          <a:prstGeom prst="rect">
            <a:avLst/>
          </a:prstGeom>
          <a:noFill/>
          <a:ln>
            <a:noFill/>
          </a:ln>
        </p:spPr>
      </p:pic>
      <p:pic>
        <p:nvPicPr>
          <p:cNvPr id="94" name="Google Shape;94;p1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15049950" y="340560"/>
            <a:ext cx="3086125" cy="165862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5F2"/>
        </a:solidFill>
        <a:effectLst/>
      </p:bgPr>
    </p:bg>
    <p:spTree>
      <p:nvGrpSpPr>
        <p:cNvPr id="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2" name="Google Shape;202;p9"/>
          <p:cNvGrpSpPr/>
          <p:nvPr/>
        </p:nvGrpSpPr>
        <p:grpSpPr>
          <a:xfrm>
            <a:off x="15715223" y="-896989"/>
            <a:ext cx="3086099" cy="11183989"/>
            <a:chOff x="0" y="-38100"/>
            <a:chExt cx="812800" cy="2945577"/>
          </a:xfrm>
        </p:grpSpPr>
        <p:sp>
          <p:nvSpPr>
            <p:cNvPr id="203" name="Google Shape;203;p9"/>
            <p:cNvSpPr/>
            <p:nvPr/>
          </p:nvSpPr>
          <p:spPr>
            <a:xfrm>
              <a:off x="0" y="0"/>
              <a:ext cx="490354" cy="2907477"/>
            </a:xfrm>
            <a:custGeom>
              <a:avLst/>
              <a:gdLst/>
              <a:ahLst/>
              <a:cxnLst/>
              <a:rect l="l" t="t" r="r" b="b"/>
              <a:pathLst>
                <a:path w="490354" h="2907477" extrusionOk="0">
                  <a:moveTo>
                    <a:pt x="0" y="0"/>
                  </a:moveTo>
                  <a:lnTo>
                    <a:pt x="490354" y="0"/>
                  </a:lnTo>
                  <a:lnTo>
                    <a:pt x="490354" y="2907477"/>
                  </a:lnTo>
                  <a:lnTo>
                    <a:pt x="0" y="2907477"/>
                  </a:lnTo>
                  <a:close/>
                </a:path>
              </a:pathLst>
            </a:custGeom>
            <a:solidFill>
              <a:srgbClr val="964141"/>
            </a:solidFill>
            <a:ln>
              <a:noFill/>
            </a:ln>
          </p:spPr>
          <p:txBody>
            <a:bodyPr/>
            <a:lstStyle/>
            <a:p>
              <a:endParaRPr lang="es-CR"/>
            </a:p>
          </p:txBody>
        </p:sp>
        <p:sp>
          <p:nvSpPr>
            <p:cNvPr id="204" name="Google Shape;204;p9"/>
            <p:cNvSpPr txBox="1"/>
            <p:nvPr/>
          </p:nvSpPr>
          <p:spPr>
            <a:xfrm>
              <a:off x="0" y="-38100"/>
              <a:ext cx="812800" cy="850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206" name="Google Shape;206;p9"/>
          <p:cNvSpPr txBox="1"/>
          <p:nvPr/>
        </p:nvSpPr>
        <p:spPr>
          <a:xfrm>
            <a:off x="749625" y="323175"/>
            <a:ext cx="14648400" cy="92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05999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000">
                <a:solidFill>
                  <a:srgbClr val="222525"/>
                </a:solidFill>
                <a:latin typeface="DM Serif Display"/>
                <a:ea typeface="DM Serif Display"/>
                <a:cs typeface="DM Serif Display"/>
                <a:sym typeface="DM Serif Display"/>
              </a:rPr>
              <a:t>Interpretación preliminar</a:t>
            </a:r>
            <a:r>
              <a:rPr lang="en-US" sz="6000" b="0" i="0" u="none" strike="noStrike" cap="none">
                <a:solidFill>
                  <a:srgbClr val="222525"/>
                </a:solidFill>
                <a:latin typeface="DM Serif Display"/>
                <a:ea typeface="DM Serif Display"/>
                <a:cs typeface="DM Serif Display"/>
                <a:sym typeface="DM Serif Display"/>
              </a:rPr>
              <a:t> de resultados (3)</a:t>
            </a:r>
            <a:endParaRPr/>
          </a:p>
        </p:txBody>
      </p:sp>
      <p:sp>
        <p:nvSpPr>
          <p:cNvPr id="207" name="Google Shape;207;p9"/>
          <p:cNvSpPr txBox="1"/>
          <p:nvPr/>
        </p:nvSpPr>
        <p:spPr>
          <a:xfrm>
            <a:off x="918549" y="1392115"/>
            <a:ext cx="2976000" cy="4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21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b="1">
                <a:solidFill>
                  <a:srgbClr val="222525"/>
                </a:solidFill>
              </a:rPr>
              <a:t>S</a:t>
            </a:r>
            <a:r>
              <a:rPr lang="en-US" sz="3200" b="1" i="0" u="none" strike="noStrike" cap="none">
                <a:solidFill>
                  <a:srgbClr val="222525"/>
                </a:solidFill>
              </a:rPr>
              <a:t>eguridad</a:t>
            </a:r>
            <a:endParaRPr b="1"/>
          </a:p>
        </p:txBody>
      </p:sp>
      <p:sp>
        <p:nvSpPr>
          <p:cNvPr id="208" name="Google Shape;208;p9"/>
          <p:cNvSpPr txBox="1"/>
          <p:nvPr/>
        </p:nvSpPr>
        <p:spPr>
          <a:xfrm>
            <a:off x="1370200" y="2339125"/>
            <a:ext cx="14027700" cy="757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690881" marR="0" lvl="1" indent="-332739" algn="just" rtl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222525"/>
              </a:buClr>
              <a:buSzPts val="3000"/>
              <a:buFont typeface="Arial"/>
              <a:buChar char="•"/>
            </a:pPr>
            <a:r>
              <a:rPr lang="en-US" sz="3000" b="0" i="0" u="none" strike="noStrike" cap="none">
                <a:solidFill>
                  <a:srgbClr val="222525"/>
                </a:solidFill>
                <a:latin typeface="Arial"/>
                <a:ea typeface="Arial"/>
                <a:cs typeface="Arial"/>
                <a:sym typeface="Arial"/>
              </a:rPr>
              <a:t>Entre inmigrantes el principal hecho violento </a:t>
            </a:r>
            <a:r>
              <a:rPr lang="en-US" sz="3000">
                <a:solidFill>
                  <a:srgbClr val="222525"/>
                </a:solidFill>
              </a:rPr>
              <a:t>destacado</a:t>
            </a:r>
            <a:r>
              <a:rPr lang="en-US" sz="3000" b="0" i="0" u="none" strike="noStrike" cap="none">
                <a:solidFill>
                  <a:srgbClr val="222525"/>
                </a:solidFill>
                <a:latin typeface="Arial"/>
                <a:ea typeface="Arial"/>
                <a:cs typeface="Arial"/>
                <a:sym typeface="Arial"/>
              </a:rPr>
              <a:t> por los locales son los "pleitos" ocasionados por consumo de alcohol, pero diferencian las formass: ng</a:t>
            </a:r>
            <a:r>
              <a:rPr lang="en-US" sz="3000">
                <a:solidFill>
                  <a:srgbClr val="222525"/>
                </a:solidFill>
              </a:rPr>
              <a:t>ä</a:t>
            </a:r>
            <a:r>
              <a:rPr lang="en-US" sz="3000" b="0" i="0" u="none" strike="noStrike" cap="none">
                <a:solidFill>
                  <a:srgbClr val="222525"/>
                </a:solidFill>
                <a:latin typeface="Arial"/>
                <a:ea typeface="Arial"/>
                <a:cs typeface="Arial"/>
                <a:sym typeface="Arial"/>
              </a:rPr>
              <a:t>be-panameños pelean entre ellos, mientras que nicaragüenses son </a:t>
            </a:r>
            <a:r>
              <a:rPr lang="en-US" sz="3000">
                <a:solidFill>
                  <a:srgbClr val="222525"/>
                </a:solidFill>
              </a:rPr>
              <a:t>más</a:t>
            </a:r>
            <a:r>
              <a:rPr lang="en-US" sz="3000" b="0" i="0" u="none" strike="noStrike" cap="none">
                <a:solidFill>
                  <a:srgbClr val="222525"/>
                </a:solidFill>
                <a:latin typeface="Arial"/>
                <a:ea typeface="Arial"/>
                <a:cs typeface="Arial"/>
                <a:sym typeface="Arial"/>
              </a:rPr>
              <a:t> "bravos" o "matones" y los conflictos pueden involucrar a otros.</a:t>
            </a:r>
            <a:endParaRPr sz="1200"/>
          </a:p>
          <a:p>
            <a:pPr marL="690881" marR="0" lvl="1" indent="-332739" algn="l" rtl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222525"/>
              </a:buClr>
              <a:buSzPts val="3000"/>
              <a:buFont typeface="Arial"/>
              <a:buChar char="•"/>
            </a:pPr>
            <a:r>
              <a:rPr lang="en-US" sz="3000">
                <a:solidFill>
                  <a:srgbClr val="222525"/>
                </a:solidFill>
              </a:rPr>
              <a:t>Alta circulación </a:t>
            </a:r>
            <a:r>
              <a:rPr lang="en-US" sz="3000" b="0" i="0" u="none" strike="noStrike" cap="none">
                <a:solidFill>
                  <a:srgbClr val="222525"/>
                </a:solidFill>
                <a:latin typeface="Arial"/>
                <a:ea typeface="Arial"/>
                <a:cs typeface="Arial"/>
                <a:sym typeface="Arial"/>
              </a:rPr>
              <a:t>de dinero en efectivo propician robos y </a:t>
            </a:r>
            <a:r>
              <a:rPr lang="en-US" sz="3000">
                <a:solidFill>
                  <a:srgbClr val="222525"/>
                </a:solidFill>
              </a:rPr>
              <a:t>asaltos</a:t>
            </a:r>
            <a:r>
              <a:rPr lang="en-US" sz="3000" b="0" i="0" u="none" strike="noStrike" cap="none">
                <a:solidFill>
                  <a:srgbClr val="222525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3000">
                <a:solidFill>
                  <a:srgbClr val="222525"/>
                </a:solidFill>
              </a:rPr>
              <a:t>a recolectores principalmente </a:t>
            </a:r>
            <a:r>
              <a:rPr lang="en-US" sz="3000" b="0" i="0" u="none" strike="noStrike" cap="none">
                <a:solidFill>
                  <a:srgbClr val="222525"/>
                </a:solidFill>
                <a:latin typeface="Arial"/>
                <a:ea typeface="Arial"/>
                <a:cs typeface="Arial"/>
                <a:sym typeface="Arial"/>
              </a:rPr>
              <a:t>y finqueros. </a:t>
            </a:r>
            <a:r>
              <a:rPr lang="en-US" sz="3000">
                <a:solidFill>
                  <a:srgbClr val="222525"/>
                </a:solidFill>
              </a:rPr>
              <a:t>P</a:t>
            </a:r>
            <a:r>
              <a:rPr lang="en-US" sz="3000" b="0" i="0" u="none" strike="noStrike" cap="none">
                <a:solidFill>
                  <a:srgbClr val="222525"/>
                </a:solidFill>
                <a:latin typeface="Arial"/>
                <a:ea typeface="Arial"/>
                <a:cs typeface="Arial"/>
                <a:sym typeface="Arial"/>
              </a:rPr>
              <a:t>ara la comunidad </a:t>
            </a:r>
            <a:r>
              <a:rPr lang="en-US" sz="3000">
                <a:solidFill>
                  <a:srgbClr val="222525"/>
                </a:solidFill>
              </a:rPr>
              <a:t>el peligro deviene de</a:t>
            </a:r>
            <a:r>
              <a:rPr lang="en-US" sz="3000" b="0" i="0" u="none" strike="noStrike" cap="none">
                <a:solidFill>
                  <a:srgbClr val="222525"/>
                </a:solidFill>
                <a:latin typeface="Arial"/>
                <a:ea typeface="Arial"/>
                <a:cs typeface="Arial"/>
                <a:sym typeface="Arial"/>
              </a:rPr>
              <a:t> personas nacionales</a:t>
            </a:r>
            <a:r>
              <a:rPr lang="en-US" sz="3000">
                <a:solidFill>
                  <a:srgbClr val="222525"/>
                </a:solidFill>
              </a:rPr>
              <a:t>, locales y externos </a:t>
            </a:r>
            <a:r>
              <a:rPr lang="en-US" sz="3000" b="0" i="0" u="none" strike="noStrike" cap="none">
                <a:solidFill>
                  <a:srgbClr val="222525"/>
                </a:solidFill>
                <a:latin typeface="Arial"/>
                <a:ea typeface="Arial"/>
                <a:cs typeface="Arial"/>
                <a:sym typeface="Arial"/>
              </a:rPr>
              <a:t>a Los Santos (ej. Alajuelita, Desamparados, transporte externo).</a:t>
            </a:r>
            <a:endParaRPr sz="1200"/>
          </a:p>
          <a:p>
            <a:pPr marL="690881" marR="0" lvl="1" indent="-332739" algn="l" rtl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222525"/>
              </a:buClr>
              <a:buSzPts val="3000"/>
              <a:buFont typeface="Arial"/>
              <a:buChar char="•"/>
            </a:pPr>
            <a:r>
              <a:rPr lang="en-US" sz="3000">
                <a:solidFill>
                  <a:srgbClr val="222525"/>
                </a:solidFill>
              </a:rPr>
              <a:t>Destaca como</a:t>
            </a:r>
            <a:r>
              <a:rPr lang="en-US" sz="3000" b="0" i="0" u="none" strike="noStrike" cap="none">
                <a:solidFill>
                  <a:srgbClr val="222525"/>
                </a:solidFill>
                <a:latin typeface="Arial"/>
                <a:ea typeface="Arial"/>
                <a:cs typeface="Arial"/>
                <a:sym typeface="Arial"/>
              </a:rPr>
              <a:t> problemática mayor y </a:t>
            </a:r>
            <a:r>
              <a:rPr lang="en-US" sz="3000">
                <a:solidFill>
                  <a:srgbClr val="222525"/>
                </a:solidFill>
              </a:rPr>
              <a:t>de preocupación en los tres cantones la </a:t>
            </a:r>
            <a:r>
              <a:rPr lang="en-US" sz="3000" b="0" i="0" strike="noStrike" cap="none">
                <a:solidFill>
                  <a:srgbClr val="222525"/>
                </a:solidFill>
                <a:latin typeface="Arial"/>
                <a:ea typeface="Arial"/>
                <a:cs typeface="Arial"/>
                <a:sym typeface="Arial"/>
              </a:rPr>
              <a:t>venta y consumo de drogas</a:t>
            </a:r>
            <a:r>
              <a:rPr lang="en-US" sz="3000">
                <a:solidFill>
                  <a:srgbClr val="222525"/>
                </a:solidFill>
              </a:rPr>
              <a:t>: venta y consumo población costarricense</a:t>
            </a:r>
            <a:r>
              <a:rPr lang="en-US" sz="3000" b="0" i="0" u="none" strike="noStrike" cap="none">
                <a:solidFill>
                  <a:srgbClr val="222525"/>
                </a:solidFill>
                <a:latin typeface="Arial"/>
                <a:ea typeface="Arial"/>
                <a:cs typeface="Arial"/>
                <a:sym typeface="Arial"/>
              </a:rPr>
              <a:t>. </a:t>
            </a:r>
            <a:r>
              <a:rPr lang="en-US" sz="3000">
                <a:solidFill>
                  <a:srgbClr val="222525"/>
                </a:solidFill>
              </a:rPr>
              <a:t>incremento de lugares</a:t>
            </a:r>
            <a:r>
              <a:rPr lang="en-US" sz="3000" b="0" i="0" u="none" strike="noStrike" cap="none">
                <a:solidFill>
                  <a:srgbClr val="222525"/>
                </a:solidFill>
                <a:latin typeface="Arial"/>
                <a:ea typeface="Arial"/>
                <a:cs typeface="Arial"/>
                <a:sym typeface="Arial"/>
              </a:rPr>
              <a:t> peligrosos: "bunkers", barrios asociados a la venta y consumo, asaltos.</a:t>
            </a:r>
            <a:endParaRPr sz="120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5F2"/>
        </a:solidFill>
        <a:effectLst/>
      </p:bgPr>
    </p:bg>
    <p:spTree>
      <p:nvGrpSpPr>
        <p:cNvPr id="1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p10"/>
          <p:cNvSpPr txBox="1"/>
          <p:nvPr/>
        </p:nvSpPr>
        <p:spPr>
          <a:xfrm>
            <a:off x="2588515" y="3712302"/>
            <a:ext cx="9701337" cy="30052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0600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989" b="0" i="0" u="none" strike="noStrike" cap="none">
                <a:solidFill>
                  <a:srgbClr val="222525"/>
                </a:solidFill>
                <a:latin typeface="DM Serif Display"/>
                <a:ea typeface="DM Serif Display"/>
                <a:cs typeface="DM Serif Display"/>
                <a:sym typeface="DM Serif Display"/>
              </a:rPr>
              <a:t>Observación participante</a:t>
            </a:r>
            <a:endParaRPr/>
          </a:p>
        </p:txBody>
      </p:sp>
      <p:sp>
        <p:nvSpPr>
          <p:cNvPr id="214" name="Google Shape;214;p10"/>
          <p:cNvSpPr/>
          <p:nvPr/>
        </p:nvSpPr>
        <p:spPr>
          <a:xfrm>
            <a:off x="15252945" y="0"/>
            <a:ext cx="3187100" cy="4114800"/>
          </a:xfrm>
          <a:custGeom>
            <a:avLst/>
            <a:gdLst/>
            <a:ahLst/>
            <a:cxnLst/>
            <a:rect l="l" t="t" r="r" b="b"/>
            <a:pathLst>
              <a:path w="3187100" h="4114800" extrusionOk="0">
                <a:moveTo>
                  <a:pt x="0" y="0"/>
                </a:moveTo>
                <a:lnTo>
                  <a:pt x="3187100" y="0"/>
                </a:lnTo>
                <a:lnTo>
                  <a:pt x="3187100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/>
            </a:stretch>
          </a:blipFill>
          <a:ln>
            <a:noFill/>
          </a:ln>
        </p:spPr>
        <p:txBody>
          <a:bodyPr/>
          <a:lstStyle/>
          <a:p>
            <a:endParaRPr lang="es-CR"/>
          </a:p>
        </p:txBody>
      </p:sp>
      <p:sp>
        <p:nvSpPr>
          <p:cNvPr id="215" name="Google Shape;215;p10"/>
          <p:cNvSpPr/>
          <p:nvPr/>
        </p:nvSpPr>
        <p:spPr>
          <a:xfrm>
            <a:off x="15252945" y="4308689"/>
            <a:ext cx="3187100" cy="4114800"/>
          </a:xfrm>
          <a:custGeom>
            <a:avLst/>
            <a:gdLst/>
            <a:ahLst/>
            <a:cxnLst/>
            <a:rect l="l" t="t" r="r" b="b"/>
            <a:pathLst>
              <a:path w="3187100" h="4114800" extrusionOk="0">
                <a:moveTo>
                  <a:pt x="0" y="0"/>
                </a:moveTo>
                <a:lnTo>
                  <a:pt x="3187100" y="0"/>
                </a:lnTo>
                <a:lnTo>
                  <a:pt x="3187100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/>
            </a:stretch>
          </a:blipFill>
          <a:ln>
            <a:noFill/>
          </a:ln>
        </p:spPr>
        <p:txBody>
          <a:bodyPr/>
          <a:lstStyle/>
          <a:p>
            <a:endParaRPr lang="es-CR"/>
          </a:p>
        </p:txBody>
      </p:sp>
      <p:sp>
        <p:nvSpPr>
          <p:cNvPr id="216" name="Google Shape;216;p10"/>
          <p:cNvSpPr/>
          <p:nvPr/>
        </p:nvSpPr>
        <p:spPr>
          <a:xfrm>
            <a:off x="15252945" y="8609262"/>
            <a:ext cx="3187100" cy="4114800"/>
          </a:xfrm>
          <a:custGeom>
            <a:avLst/>
            <a:gdLst/>
            <a:ahLst/>
            <a:cxnLst/>
            <a:rect l="l" t="t" r="r" b="b"/>
            <a:pathLst>
              <a:path w="3187100" h="4114800" extrusionOk="0">
                <a:moveTo>
                  <a:pt x="0" y="0"/>
                </a:moveTo>
                <a:lnTo>
                  <a:pt x="3187100" y="0"/>
                </a:lnTo>
                <a:lnTo>
                  <a:pt x="3187100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/>
            </a:stretch>
          </a:blipFill>
          <a:ln>
            <a:noFill/>
          </a:ln>
        </p:spPr>
        <p:txBody>
          <a:bodyPr/>
          <a:lstStyle/>
          <a:p>
            <a:endParaRPr lang="es-CR"/>
          </a:p>
        </p:txBody>
      </p:sp>
      <p:grpSp>
        <p:nvGrpSpPr>
          <p:cNvPr id="217" name="Google Shape;217;p10"/>
          <p:cNvGrpSpPr/>
          <p:nvPr/>
        </p:nvGrpSpPr>
        <p:grpSpPr>
          <a:xfrm>
            <a:off x="-628146" y="-517327"/>
            <a:ext cx="3086099" cy="11183989"/>
            <a:chOff x="0" y="-38100"/>
            <a:chExt cx="812800" cy="2945577"/>
          </a:xfrm>
        </p:grpSpPr>
        <p:sp>
          <p:nvSpPr>
            <p:cNvPr id="218" name="Google Shape;218;p10"/>
            <p:cNvSpPr/>
            <p:nvPr/>
          </p:nvSpPr>
          <p:spPr>
            <a:xfrm>
              <a:off x="0" y="0"/>
              <a:ext cx="490354" cy="2907477"/>
            </a:xfrm>
            <a:custGeom>
              <a:avLst/>
              <a:gdLst/>
              <a:ahLst/>
              <a:cxnLst/>
              <a:rect l="l" t="t" r="r" b="b"/>
              <a:pathLst>
                <a:path w="490354" h="2907477" extrusionOk="0">
                  <a:moveTo>
                    <a:pt x="0" y="0"/>
                  </a:moveTo>
                  <a:lnTo>
                    <a:pt x="490354" y="0"/>
                  </a:lnTo>
                  <a:lnTo>
                    <a:pt x="490354" y="2907477"/>
                  </a:lnTo>
                  <a:lnTo>
                    <a:pt x="0" y="2907477"/>
                  </a:lnTo>
                  <a:close/>
                </a:path>
              </a:pathLst>
            </a:custGeom>
            <a:solidFill>
              <a:srgbClr val="964141"/>
            </a:solidFill>
            <a:ln>
              <a:noFill/>
            </a:ln>
          </p:spPr>
          <p:txBody>
            <a:bodyPr/>
            <a:lstStyle/>
            <a:p>
              <a:endParaRPr lang="es-CR"/>
            </a:p>
          </p:txBody>
        </p:sp>
        <p:sp>
          <p:nvSpPr>
            <p:cNvPr id="219" name="Google Shape;219;p10"/>
            <p:cNvSpPr txBox="1"/>
            <p:nvPr/>
          </p:nvSpPr>
          <p:spPr>
            <a:xfrm>
              <a:off x="0" y="-38100"/>
              <a:ext cx="812800" cy="850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5F2"/>
        </a:solidFill>
        <a:effectLst/>
      </p:bgPr>
    </p:bg>
    <p:spTree>
      <p:nvGrpSpPr>
        <p:cNvPr id="1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4" name="Google Shape;224;p11"/>
          <p:cNvGrpSpPr/>
          <p:nvPr/>
        </p:nvGrpSpPr>
        <p:grpSpPr>
          <a:xfrm>
            <a:off x="-1214936" y="-517327"/>
            <a:ext cx="3086099" cy="11183989"/>
            <a:chOff x="0" y="-38100"/>
            <a:chExt cx="812800" cy="2945577"/>
          </a:xfrm>
        </p:grpSpPr>
        <p:sp>
          <p:nvSpPr>
            <p:cNvPr id="225" name="Google Shape;225;p11"/>
            <p:cNvSpPr/>
            <p:nvPr/>
          </p:nvSpPr>
          <p:spPr>
            <a:xfrm>
              <a:off x="0" y="0"/>
              <a:ext cx="490354" cy="2907477"/>
            </a:xfrm>
            <a:custGeom>
              <a:avLst/>
              <a:gdLst/>
              <a:ahLst/>
              <a:cxnLst/>
              <a:rect l="l" t="t" r="r" b="b"/>
              <a:pathLst>
                <a:path w="490354" h="2907477" extrusionOk="0">
                  <a:moveTo>
                    <a:pt x="0" y="0"/>
                  </a:moveTo>
                  <a:lnTo>
                    <a:pt x="490354" y="0"/>
                  </a:lnTo>
                  <a:lnTo>
                    <a:pt x="490354" y="2907477"/>
                  </a:lnTo>
                  <a:lnTo>
                    <a:pt x="0" y="2907477"/>
                  </a:lnTo>
                  <a:close/>
                </a:path>
              </a:pathLst>
            </a:custGeom>
            <a:solidFill>
              <a:srgbClr val="964141"/>
            </a:solidFill>
            <a:ln>
              <a:noFill/>
            </a:ln>
          </p:spPr>
          <p:txBody>
            <a:bodyPr/>
            <a:lstStyle/>
            <a:p>
              <a:endParaRPr lang="es-CR"/>
            </a:p>
          </p:txBody>
        </p:sp>
        <p:sp>
          <p:nvSpPr>
            <p:cNvPr id="226" name="Google Shape;226;p11"/>
            <p:cNvSpPr txBox="1"/>
            <p:nvPr/>
          </p:nvSpPr>
          <p:spPr>
            <a:xfrm>
              <a:off x="0" y="-38100"/>
              <a:ext cx="812800" cy="850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227" name="Google Shape;227;p11"/>
          <p:cNvSpPr/>
          <p:nvPr/>
        </p:nvSpPr>
        <p:spPr>
          <a:xfrm>
            <a:off x="17316450" y="0"/>
            <a:ext cx="3187100" cy="4114800"/>
          </a:xfrm>
          <a:custGeom>
            <a:avLst/>
            <a:gdLst/>
            <a:ahLst/>
            <a:cxnLst/>
            <a:rect l="l" t="t" r="r" b="b"/>
            <a:pathLst>
              <a:path w="3187100" h="4114800" extrusionOk="0">
                <a:moveTo>
                  <a:pt x="0" y="0"/>
                </a:moveTo>
                <a:lnTo>
                  <a:pt x="3187100" y="0"/>
                </a:lnTo>
                <a:lnTo>
                  <a:pt x="3187100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/>
            </a:stretch>
          </a:blipFill>
          <a:ln>
            <a:noFill/>
          </a:ln>
        </p:spPr>
        <p:txBody>
          <a:bodyPr/>
          <a:lstStyle/>
          <a:p>
            <a:endParaRPr lang="es-CR"/>
          </a:p>
        </p:txBody>
      </p:sp>
      <p:sp>
        <p:nvSpPr>
          <p:cNvPr id="228" name="Google Shape;228;p11"/>
          <p:cNvSpPr/>
          <p:nvPr/>
        </p:nvSpPr>
        <p:spPr>
          <a:xfrm>
            <a:off x="17316450" y="4308689"/>
            <a:ext cx="3187100" cy="4114800"/>
          </a:xfrm>
          <a:custGeom>
            <a:avLst/>
            <a:gdLst/>
            <a:ahLst/>
            <a:cxnLst/>
            <a:rect l="l" t="t" r="r" b="b"/>
            <a:pathLst>
              <a:path w="3187100" h="4114800" extrusionOk="0">
                <a:moveTo>
                  <a:pt x="0" y="0"/>
                </a:moveTo>
                <a:lnTo>
                  <a:pt x="3187100" y="0"/>
                </a:lnTo>
                <a:lnTo>
                  <a:pt x="3187100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/>
            </a:stretch>
          </a:blipFill>
          <a:ln>
            <a:noFill/>
          </a:ln>
        </p:spPr>
        <p:txBody>
          <a:bodyPr/>
          <a:lstStyle/>
          <a:p>
            <a:endParaRPr lang="es-CR"/>
          </a:p>
        </p:txBody>
      </p:sp>
      <p:sp>
        <p:nvSpPr>
          <p:cNvPr id="229" name="Google Shape;229;p11"/>
          <p:cNvSpPr/>
          <p:nvPr/>
        </p:nvSpPr>
        <p:spPr>
          <a:xfrm>
            <a:off x="17316450" y="8609262"/>
            <a:ext cx="3187100" cy="4114800"/>
          </a:xfrm>
          <a:custGeom>
            <a:avLst/>
            <a:gdLst/>
            <a:ahLst/>
            <a:cxnLst/>
            <a:rect l="l" t="t" r="r" b="b"/>
            <a:pathLst>
              <a:path w="3187100" h="4114800" extrusionOk="0">
                <a:moveTo>
                  <a:pt x="0" y="0"/>
                </a:moveTo>
                <a:lnTo>
                  <a:pt x="3187100" y="0"/>
                </a:lnTo>
                <a:lnTo>
                  <a:pt x="3187100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/>
            </a:stretch>
          </a:blipFill>
          <a:ln>
            <a:noFill/>
          </a:ln>
        </p:spPr>
        <p:txBody>
          <a:bodyPr/>
          <a:lstStyle/>
          <a:p>
            <a:endParaRPr lang="es-CR"/>
          </a:p>
        </p:txBody>
      </p:sp>
      <p:sp>
        <p:nvSpPr>
          <p:cNvPr id="230" name="Google Shape;230;p11"/>
          <p:cNvSpPr txBox="1"/>
          <p:nvPr/>
        </p:nvSpPr>
        <p:spPr>
          <a:xfrm>
            <a:off x="1299328" y="2320613"/>
            <a:ext cx="15689400" cy="669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690881" marR="0" lvl="1" indent="-345439" algn="just" rtl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222525"/>
              </a:buClr>
              <a:buSzPts val="3200"/>
              <a:buFont typeface="Arial"/>
              <a:buChar char="•"/>
            </a:pPr>
            <a:r>
              <a:rPr lang="en-US" sz="3200" b="0" i="0" u="none" strike="noStrike" cap="none">
                <a:solidFill>
                  <a:srgbClr val="222525"/>
                </a:solidFill>
                <a:latin typeface="Arial"/>
                <a:ea typeface="Arial"/>
                <a:cs typeface="Arial"/>
                <a:sym typeface="Arial"/>
              </a:rPr>
              <a:t>Se realizó una observación participante en el bar y restaurante La Cueva, Santa María de Dota, de propiedad y administrado por Tita Ureña. </a:t>
            </a:r>
            <a:endParaRPr/>
          </a:p>
          <a:p>
            <a:pPr marL="690881" marR="0" lvl="1" indent="-345439" algn="just" rtl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222525"/>
              </a:buClr>
              <a:buSzPts val="3200"/>
              <a:buFont typeface="Arial"/>
              <a:buChar char="•"/>
            </a:pPr>
            <a:r>
              <a:rPr lang="en-US" sz="3200" b="0" i="0" u="none" strike="noStrike" cap="none">
                <a:solidFill>
                  <a:srgbClr val="222525"/>
                </a:solidFill>
                <a:latin typeface="Arial"/>
                <a:ea typeface="Arial"/>
                <a:cs typeface="Arial"/>
                <a:sym typeface="Arial"/>
              </a:rPr>
              <a:t>El objetivo era recuperar información sobre la dinámica </a:t>
            </a:r>
            <a:r>
              <a:rPr lang="en-US" sz="3200">
                <a:solidFill>
                  <a:srgbClr val="222525"/>
                </a:solidFill>
              </a:rPr>
              <a:t>de visitación y socialización </a:t>
            </a:r>
            <a:r>
              <a:rPr lang="en-US" sz="3200" b="0" i="0" u="none" strike="noStrike" cap="none">
                <a:solidFill>
                  <a:srgbClr val="222525"/>
                </a:solidFill>
                <a:latin typeface="Arial"/>
                <a:ea typeface="Arial"/>
                <a:cs typeface="Arial"/>
                <a:sym typeface="Arial"/>
              </a:rPr>
              <a:t>en este espacio durante la cosecha</a:t>
            </a:r>
            <a:r>
              <a:rPr lang="en-US" sz="3200">
                <a:solidFill>
                  <a:srgbClr val="222525"/>
                </a:solidFill>
              </a:rPr>
              <a:t>, de todos los grupos poblacionales</a:t>
            </a:r>
            <a:r>
              <a:rPr lang="en-US" sz="3200" b="0" i="0" u="none" strike="noStrike" cap="none">
                <a:solidFill>
                  <a:srgbClr val="222525"/>
                </a:solidFill>
                <a:latin typeface="Arial"/>
                <a:ea typeface="Arial"/>
                <a:cs typeface="Arial"/>
                <a:sym typeface="Arial"/>
              </a:rPr>
              <a:t>.</a:t>
            </a:r>
            <a:endParaRPr/>
          </a:p>
          <a:p>
            <a:pPr marL="690881" marR="0" lvl="1" indent="-345439" algn="just" rtl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222525"/>
              </a:buClr>
              <a:buSzPts val="3200"/>
              <a:buFont typeface="Arial"/>
              <a:buChar char="•"/>
            </a:pPr>
            <a:r>
              <a:rPr lang="en-US" sz="3200">
                <a:solidFill>
                  <a:srgbClr val="222525"/>
                </a:solidFill>
              </a:rPr>
              <a:t>S</a:t>
            </a:r>
            <a:r>
              <a:rPr lang="en-US" sz="3200" b="0" i="0" u="none" strike="noStrike" cap="none">
                <a:solidFill>
                  <a:srgbClr val="222525"/>
                </a:solidFill>
                <a:latin typeface="Arial"/>
                <a:ea typeface="Arial"/>
                <a:cs typeface="Arial"/>
                <a:sym typeface="Arial"/>
              </a:rPr>
              <a:t>e logró recuperar algunas experiencias por parte de </a:t>
            </a:r>
            <a:r>
              <a:rPr lang="en-US" sz="3200">
                <a:solidFill>
                  <a:srgbClr val="222525"/>
                </a:solidFill>
              </a:rPr>
              <a:t>clientes</a:t>
            </a:r>
            <a:r>
              <a:rPr lang="en-US" sz="3200" b="0" i="0" u="none" strike="noStrike" cap="none">
                <a:solidFill>
                  <a:srgbClr val="222525"/>
                </a:solidFill>
                <a:latin typeface="Arial"/>
                <a:ea typeface="Arial"/>
                <a:cs typeface="Arial"/>
                <a:sym typeface="Arial"/>
              </a:rPr>
              <a:t>, entre ellos, productores de café, </a:t>
            </a:r>
            <a:r>
              <a:rPr lang="en-US" sz="3200">
                <a:solidFill>
                  <a:srgbClr val="222525"/>
                </a:solidFill>
              </a:rPr>
              <a:t>jóvenes y algunos nicaragüenses</a:t>
            </a:r>
            <a:r>
              <a:rPr lang="en-US" sz="3200" b="0" i="0" u="none" strike="noStrike" cap="none">
                <a:solidFill>
                  <a:srgbClr val="222525"/>
                </a:solidFill>
                <a:latin typeface="Arial"/>
                <a:ea typeface="Arial"/>
                <a:cs typeface="Arial"/>
                <a:sym typeface="Arial"/>
              </a:rPr>
              <a:t>.</a:t>
            </a:r>
            <a:endParaRPr/>
          </a:p>
          <a:p>
            <a:pPr marL="690881" marR="0" lvl="1" indent="-345439" algn="just" rtl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222525"/>
              </a:buClr>
              <a:buSzPts val="3200"/>
              <a:buFont typeface="Arial"/>
              <a:buChar char="•"/>
            </a:pPr>
            <a:r>
              <a:rPr lang="en-US" sz="3200" b="0" i="0" u="none" strike="noStrike" cap="none">
                <a:solidFill>
                  <a:srgbClr val="222525"/>
                </a:solidFill>
                <a:latin typeface="Arial"/>
                <a:ea typeface="Arial"/>
                <a:cs typeface="Arial"/>
                <a:sym typeface="Arial"/>
              </a:rPr>
              <a:t>Coincidentemente se tuvo oportunidad observar y participar celebración del día de San Juan.</a:t>
            </a:r>
            <a:endParaRPr/>
          </a:p>
          <a:p>
            <a:pPr marL="0" marR="0" lvl="0" indent="0" algn="just" rtl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b="0" i="0" u="none" strike="noStrike" cap="none">
              <a:solidFill>
                <a:srgbClr val="222525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5F2"/>
        </a:solidFill>
        <a:effectLst/>
      </p:bgPr>
    </p:bg>
    <p:spTree>
      <p:nvGrpSpPr>
        <p:cNvPr id="1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5" name="Google Shape;235;p12"/>
          <p:cNvGrpSpPr/>
          <p:nvPr/>
        </p:nvGrpSpPr>
        <p:grpSpPr>
          <a:xfrm>
            <a:off x="-1214936" y="-517327"/>
            <a:ext cx="3086099" cy="11183989"/>
            <a:chOff x="0" y="-38100"/>
            <a:chExt cx="812800" cy="2945577"/>
          </a:xfrm>
        </p:grpSpPr>
        <p:sp>
          <p:nvSpPr>
            <p:cNvPr id="236" name="Google Shape;236;p12"/>
            <p:cNvSpPr/>
            <p:nvPr/>
          </p:nvSpPr>
          <p:spPr>
            <a:xfrm>
              <a:off x="0" y="0"/>
              <a:ext cx="490354" cy="2907477"/>
            </a:xfrm>
            <a:custGeom>
              <a:avLst/>
              <a:gdLst/>
              <a:ahLst/>
              <a:cxnLst/>
              <a:rect l="l" t="t" r="r" b="b"/>
              <a:pathLst>
                <a:path w="490354" h="2907477" extrusionOk="0">
                  <a:moveTo>
                    <a:pt x="0" y="0"/>
                  </a:moveTo>
                  <a:lnTo>
                    <a:pt x="490354" y="0"/>
                  </a:lnTo>
                  <a:lnTo>
                    <a:pt x="490354" y="2907477"/>
                  </a:lnTo>
                  <a:lnTo>
                    <a:pt x="0" y="2907477"/>
                  </a:lnTo>
                  <a:close/>
                </a:path>
              </a:pathLst>
            </a:custGeom>
            <a:solidFill>
              <a:srgbClr val="964141"/>
            </a:solidFill>
            <a:ln>
              <a:noFill/>
            </a:ln>
          </p:spPr>
          <p:txBody>
            <a:bodyPr/>
            <a:lstStyle/>
            <a:p>
              <a:endParaRPr lang="es-CR"/>
            </a:p>
          </p:txBody>
        </p:sp>
        <p:sp>
          <p:nvSpPr>
            <p:cNvPr id="237" name="Google Shape;237;p12"/>
            <p:cNvSpPr txBox="1"/>
            <p:nvPr/>
          </p:nvSpPr>
          <p:spPr>
            <a:xfrm>
              <a:off x="0" y="-38100"/>
              <a:ext cx="812800" cy="850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238" name="Google Shape;238;p12"/>
          <p:cNvSpPr/>
          <p:nvPr/>
        </p:nvSpPr>
        <p:spPr>
          <a:xfrm>
            <a:off x="17316450" y="0"/>
            <a:ext cx="3187100" cy="4114800"/>
          </a:xfrm>
          <a:custGeom>
            <a:avLst/>
            <a:gdLst/>
            <a:ahLst/>
            <a:cxnLst/>
            <a:rect l="l" t="t" r="r" b="b"/>
            <a:pathLst>
              <a:path w="3187100" h="4114800" extrusionOk="0">
                <a:moveTo>
                  <a:pt x="0" y="0"/>
                </a:moveTo>
                <a:lnTo>
                  <a:pt x="3187100" y="0"/>
                </a:lnTo>
                <a:lnTo>
                  <a:pt x="3187100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/>
            </a:stretch>
          </a:blipFill>
          <a:ln>
            <a:noFill/>
          </a:ln>
        </p:spPr>
        <p:txBody>
          <a:bodyPr/>
          <a:lstStyle/>
          <a:p>
            <a:endParaRPr lang="es-CR"/>
          </a:p>
        </p:txBody>
      </p:sp>
      <p:sp>
        <p:nvSpPr>
          <p:cNvPr id="239" name="Google Shape;239;p12"/>
          <p:cNvSpPr/>
          <p:nvPr/>
        </p:nvSpPr>
        <p:spPr>
          <a:xfrm>
            <a:off x="17316450" y="4308689"/>
            <a:ext cx="3187100" cy="4114800"/>
          </a:xfrm>
          <a:custGeom>
            <a:avLst/>
            <a:gdLst/>
            <a:ahLst/>
            <a:cxnLst/>
            <a:rect l="l" t="t" r="r" b="b"/>
            <a:pathLst>
              <a:path w="3187100" h="4114800" extrusionOk="0">
                <a:moveTo>
                  <a:pt x="0" y="0"/>
                </a:moveTo>
                <a:lnTo>
                  <a:pt x="3187100" y="0"/>
                </a:lnTo>
                <a:lnTo>
                  <a:pt x="3187100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/>
            </a:stretch>
          </a:blipFill>
          <a:ln>
            <a:noFill/>
          </a:ln>
        </p:spPr>
        <p:txBody>
          <a:bodyPr/>
          <a:lstStyle/>
          <a:p>
            <a:endParaRPr lang="es-CR"/>
          </a:p>
        </p:txBody>
      </p:sp>
      <p:sp>
        <p:nvSpPr>
          <p:cNvPr id="240" name="Google Shape;240;p12"/>
          <p:cNvSpPr/>
          <p:nvPr/>
        </p:nvSpPr>
        <p:spPr>
          <a:xfrm>
            <a:off x="17316450" y="8609262"/>
            <a:ext cx="3187100" cy="4114800"/>
          </a:xfrm>
          <a:custGeom>
            <a:avLst/>
            <a:gdLst/>
            <a:ahLst/>
            <a:cxnLst/>
            <a:rect l="l" t="t" r="r" b="b"/>
            <a:pathLst>
              <a:path w="3187100" h="4114800" extrusionOk="0">
                <a:moveTo>
                  <a:pt x="0" y="0"/>
                </a:moveTo>
                <a:lnTo>
                  <a:pt x="3187100" y="0"/>
                </a:lnTo>
                <a:lnTo>
                  <a:pt x="3187100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/>
            </a:stretch>
          </a:blipFill>
          <a:ln>
            <a:noFill/>
          </a:ln>
        </p:spPr>
        <p:txBody>
          <a:bodyPr/>
          <a:lstStyle/>
          <a:p>
            <a:endParaRPr lang="es-CR"/>
          </a:p>
        </p:txBody>
      </p:sp>
      <p:sp>
        <p:nvSpPr>
          <p:cNvPr id="241" name="Google Shape;241;p12"/>
          <p:cNvSpPr txBox="1"/>
          <p:nvPr/>
        </p:nvSpPr>
        <p:spPr>
          <a:xfrm>
            <a:off x="1018766" y="252141"/>
            <a:ext cx="15689400" cy="1036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just" rtl="0">
              <a:lnSpc>
                <a:spcPct val="140009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199" b="0" i="0" u="none" strike="noStrike" cap="none">
                <a:solidFill>
                  <a:srgbClr val="222525"/>
                </a:solidFill>
                <a:latin typeface="Arial"/>
                <a:ea typeface="Arial"/>
                <a:cs typeface="Arial"/>
                <a:sym typeface="Arial"/>
              </a:rPr>
              <a:t>Principales hallazgos</a:t>
            </a:r>
            <a:endParaRPr/>
          </a:p>
          <a:p>
            <a:pPr marL="690881" marR="0" lvl="1" indent="-345439" algn="just" rtl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222525"/>
              </a:buClr>
              <a:buSzPts val="3200"/>
              <a:buFont typeface="Arial"/>
              <a:buChar char="•"/>
            </a:pPr>
            <a:r>
              <a:rPr lang="en-US" sz="3200" b="0" i="0" u="none" strike="noStrike" cap="none">
                <a:solidFill>
                  <a:srgbClr val="222525"/>
                </a:solidFill>
                <a:latin typeface="Arial"/>
                <a:ea typeface="Arial"/>
                <a:cs typeface="Arial"/>
                <a:sym typeface="Arial"/>
              </a:rPr>
              <a:t>La Cueva es uno de los bares que </a:t>
            </a:r>
            <a:r>
              <a:rPr lang="en-US" sz="3200">
                <a:solidFill>
                  <a:srgbClr val="222525"/>
                </a:solidFill>
              </a:rPr>
              <a:t>históricamente</a:t>
            </a:r>
            <a:r>
              <a:rPr lang="en-US" sz="3200" b="0" i="0" u="none" strike="noStrike" cap="none">
                <a:solidFill>
                  <a:srgbClr val="222525"/>
                </a:solidFill>
                <a:latin typeface="Arial"/>
                <a:ea typeface="Arial"/>
                <a:cs typeface="Arial"/>
                <a:sym typeface="Arial"/>
              </a:rPr>
              <a:t> recibe y m</a:t>
            </a:r>
            <a:r>
              <a:rPr lang="en-US" sz="3200">
                <a:solidFill>
                  <a:srgbClr val="222525"/>
                </a:solidFill>
              </a:rPr>
              <a:t>otiva el acceso igualitario de la población: es altamente frecuentado </a:t>
            </a:r>
            <a:r>
              <a:rPr lang="en-US" sz="3200" b="0" i="0" u="none" strike="noStrike" cap="none">
                <a:solidFill>
                  <a:srgbClr val="222525"/>
                </a:solidFill>
                <a:latin typeface="Arial"/>
                <a:ea typeface="Arial"/>
                <a:cs typeface="Arial"/>
                <a:sym typeface="Arial"/>
              </a:rPr>
              <a:t>ng</a:t>
            </a:r>
            <a:r>
              <a:rPr lang="en-US" sz="3200">
                <a:solidFill>
                  <a:srgbClr val="222525"/>
                </a:solidFill>
              </a:rPr>
              <a:t>ä</a:t>
            </a:r>
            <a:r>
              <a:rPr lang="en-US" sz="3200" b="0" i="0" u="none" strike="noStrike" cap="none">
                <a:solidFill>
                  <a:srgbClr val="222525"/>
                </a:solidFill>
                <a:latin typeface="Arial"/>
                <a:ea typeface="Arial"/>
                <a:cs typeface="Arial"/>
                <a:sym typeface="Arial"/>
              </a:rPr>
              <a:t>be-panameños, </a:t>
            </a:r>
            <a:r>
              <a:rPr lang="en-US" sz="3200">
                <a:solidFill>
                  <a:srgbClr val="222525"/>
                </a:solidFill>
              </a:rPr>
              <a:t>n</a:t>
            </a:r>
            <a:r>
              <a:rPr lang="en-US" sz="3200" b="0" i="0" u="none" strike="noStrike" cap="none">
                <a:solidFill>
                  <a:srgbClr val="222525"/>
                </a:solidFill>
                <a:latin typeface="Arial"/>
                <a:ea typeface="Arial"/>
                <a:cs typeface="Arial"/>
                <a:sym typeface="Arial"/>
              </a:rPr>
              <a:t>icaragüenses</a:t>
            </a:r>
            <a:r>
              <a:rPr lang="en-US" sz="3200">
                <a:solidFill>
                  <a:srgbClr val="222525"/>
                </a:solidFill>
              </a:rPr>
              <a:t> y la población local; productores y gente joven en su mayoría</a:t>
            </a:r>
            <a:r>
              <a:rPr lang="en-US" sz="3200" b="0" i="0" u="none" strike="noStrike" cap="none">
                <a:solidFill>
                  <a:srgbClr val="222525"/>
                </a:solidFill>
                <a:latin typeface="Arial"/>
                <a:ea typeface="Arial"/>
                <a:cs typeface="Arial"/>
                <a:sym typeface="Arial"/>
              </a:rPr>
              <a:t>.</a:t>
            </a:r>
            <a:endParaRPr/>
          </a:p>
          <a:p>
            <a:pPr marL="690881" marR="0" lvl="1" indent="-345439" algn="just" rtl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222525"/>
              </a:buClr>
              <a:buSzPts val="3200"/>
              <a:buFont typeface="Arial"/>
              <a:buChar char="•"/>
            </a:pPr>
            <a:r>
              <a:rPr lang="en-US" sz="3200" b="0" i="0" u="none" strike="noStrike" cap="none">
                <a:solidFill>
                  <a:srgbClr val="222525"/>
                </a:solidFill>
                <a:latin typeface="Arial"/>
                <a:ea typeface="Arial"/>
                <a:cs typeface="Arial"/>
                <a:sym typeface="Arial"/>
              </a:rPr>
              <a:t>En la experiencia de Tita y </a:t>
            </a:r>
            <a:r>
              <a:rPr lang="en-US" sz="3200">
                <a:solidFill>
                  <a:srgbClr val="222525"/>
                </a:solidFill>
              </a:rPr>
              <a:t>algunos</a:t>
            </a:r>
            <a:r>
              <a:rPr lang="en-US" sz="3200" b="0" i="0" u="none" strike="noStrike" cap="none">
                <a:solidFill>
                  <a:srgbClr val="222525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3200">
                <a:solidFill>
                  <a:srgbClr val="222525"/>
                </a:solidFill>
              </a:rPr>
              <a:t>clientes que participan con cierta regularidad</a:t>
            </a:r>
            <a:r>
              <a:rPr lang="en-US" sz="3200" b="0" i="0" u="none" strike="noStrike" cap="none">
                <a:solidFill>
                  <a:srgbClr val="222525"/>
                </a:solidFill>
                <a:latin typeface="Arial"/>
                <a:ea typeface="Arial"/>
                <a:cs typeface="Arial"/>
                <a:sym typeface="Arial"/>
              </a:rPr>
              <a:t>, las relaciones entre grupos </a:t>
            </a:r>
            <a:r>
              <a:rPr lang="en-US" sz="3200">
                <a:solidFill>
                  <a:srgbClr val="222525"/>
                </a:solidFill>
              </a:rPr>
              <a:t>de recolectores </a:t>
            </a:r>
            <a:r>
              <a:rPr lang="en-US" sz="3200" b="0" i="0" u="none" strike="noStrike" cap="none">
                <a:solidFill>
                  <a:srgbClr val="222525"/>
                </a:solidFill>
                <a:latin typeface="Arial"/>
                <a:ea typeface="Arial"/>
                <a:cs typeface="Arial"/>
                <a:sym typeface="Arial"/>
              </a:rPr>
              <a:t>pueden ser difíciles</a:t>
            </a:r>
            <a:r>
              <a:rPr lang="en-US" sz="3200">
                <a:solidFill>
                  <a:srgbClr val="222525"/>
                </a:solidFill>
              </a:rPr>
              <a:t> y entre ellos mismos optan por </a:t>
            </a:r>
            <a:r>
              <a:rPr lang="en-US" sz="3200" b="0" i="0" u="none" strike="noStrike" cap="none">
                <a:solidFill>
                  <a:srgbClr val="222525"/>
                </a:solidFill>
                <a:latin typeface="Arial"/>
                <a:ea typeface="Arial"/>
                <a:cs typeface="Arial"/>
                <a:sym typeface="Arial"/>
              </a:rPr>
              <a:t>mantenerse separados. </a:t>
            </a:r>
            <a:r>
              <a:rPr lang="en-US" sz="3200">
                <a:solidFill>
                  <a:srgbClr val="222525"/>
                </a:solidFill>
              </a:rPr>
              <a:t>Aunque</a:t>
            </a:r>
            <a:r>
              <a:rPr lang="en-US" sz="3200" b="0" i="0" u="none" strike="noStrike" cap="none">
                <a:solidFill>
                  <a:srgbClr val="222525"/>
                </a:solidFill>
                <a:latin typeface="Arial"/>
                <a:ea typeface="Arial"/>
                <a:cs typeface="Arial"/>
                <a:sym typeface="Arial"/>
              </a:rPr>
              <a:t>, esta situación ha variado en los últimos años.</a:t>
            </a:r>
            <a:endParaRPr/>
          </a:p>
          <a:p>
            <a:pPr marL="690881" marR="0" lvl="1" indent="-345439" algn="just" rtl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222525"/>
              </a:buClr>
              <a:buSzPts val="3200"/>
              <a:buFont typeface="Arial"/>
              <a:buChar char="•"/>
            </a:pPr>
            <a:r>
              <a:rPr lang="en-US" sz="3200" b="0" i="0" u="none" strike="noStrike" cap="none">
                <a:solidFill>
                  <a:srgbClr val="222525"/>
                </a:solidFill>
                <a:latin typeface="Arial"/>
                <a:ea typeface="Arial"/>
                <a:cs typeface="Arial"/>
                <a:sym typeface="Arial"/>
              </a:rPr>
              <a:t>En cuestión de pleitos, se rescata que los nicaragüenses tienden a reaccionar más violentamente con el consumo de alcohol, involucrándose en peleas entre ellos mismos y con otros. Contrariamente, el ng</a:t>
            </a:r>
            <a:r>
              <a:rPr lang="en-US" sz="3200">
                <a:solidFill>
                  <a:srgbClr val="222525"/>
                </a:solidFill>
              </a:rPr>
              <a:t>ä</a:t>
            </a:r>
            <a:r>
              <a:rPr lang="en-US" sz="3200" b="0" i="0" u="none" strike="noStrike" cap="none">
                <a:solidFill>
                  <a:srgbClr val="222525"/>
                </a:solidFill>
                <a:latin typeface="Arial"/>
                <a:ea typeface="Arial"/>
                <a:cs typeface="Arial"/>
                <a:sym typeface="Arial"/>
              </a:rPr>
              <a:t>be tiende a tomar y pelear dentro de su mismo círculo, aunque se han dado casos en que terceros se involucran.</a:t>
            </a:r>
            <a:endParaRPr/>
          </a:p>
          <a:p>
            <a:pPr marL="690881" marR="0" lvl="1" indent="-345439" algn="just" rtl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222525"/>
              </a:buClr>
              <a:buSzPts val="3200"/>
              <a:buFont typeface="Arial"/>
              <a:buChar char="•"/>
            </a:pPr>
            <a:r>
              <a:rPr lang="en-US" sz="3200">
                <a:solidFill>
                  <a:srgbClr val="222525"/>
                </a:solidFill>
              </a:rPr>
              <a:t>S</a:t>
            </a:r>
            <a:r>
              <a:rPr lang="en-US" sz="3200" b="0" i="0" u="none" strike="noStrike" cap="none">
                <a:solidFill>
                  <a:srgbClr val="222525"/>
                </a:solidFill>
                <a:latin typeface="Arial"/>
                <a:ea typeface="Arial"/>
                <a:cs typeface="Arial"/>
                <a:sym typeface="Arial"/>
              </a:rPr>
              <a:t>obre la reacción de la policía cuando hay conflictos, casi siempre les toca intervenir a ella y sus ayudantes antes</a:t>
            </a:r>
            <a:r>
              <a:rPr lang="en-US" sz="3200">
                <a:solidFill>
                  <a:srgbClr val="222525"/>
                </a:solidFill>
              </a:rPr>
              <a:t>: </a:t>
            </a:r>
            <a:r>
              <a:rPr lang="en-US" sz="3200" b="0" i="0" u="none" strike="noStrike" cap="none">
                <a:solidFill>
                  <a:srgbClr val="222525"/>
                </a:solidFill>
                <a:latin typeface="Arial"/>
                <a:ea typeface="Arial"/>
                <a:cs typeface="Arial"/>
                <a:sym typeface="Arial"/>
              </a:rPr>
              <a:t>"se les llama, pero llegan tarde".</a:t>
            </a:r>
            <a:endParaRPr/>
          </a:p>
          <a:p>
            <a:pPr marL="0" marR="0" lvl="0" indent="0" algn="just" rtl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b="0" i="0" u="none" strike="noStrike" cap="none">
              <a:solidFill>
                <a:srgbClr val="222525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5F2"/>
        </a:solidFill>
        <a:effectLst/>
      </p:bgPr>
    </p:bg>
    <p:spTree>
      <p:nvGrpSpPr>
        <p:cNvPr id="1" name="Shape 2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6" name="Google Shape;246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029175" y="641025"/>
            <a:ext cx="16229650" cy="87065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5F2"/>
        </a:solidFill>
        <a:effectLst/>
      </p:bgPr>
    </p:bg>
    <p:spTree>
      <p:nvGrpSpPr>
        <p:cNvPr id="1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" name="Google Shape;251;p14"/>
          <p:cNvSpPr txBox="1"/>
          <p:nvPr/>
        </p:nvSpPr>
        <p:spPr>
          <a:xfrm>
            <a:off x="2494202" y="7612775"/>
            <a:ext cx="13299600" cy="24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700" b="1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Fotograría </a:t>
            </a:r>
            <a:r>
              <a:rPr lang="en-US" sz="2700" b="1">
                <a:latin typeface="Calibri"/>
                <a:ea typeface="Calibri"/>
                <a:cs typeface="Calibri"/>
                <a:sym typeface="Calibri"/>
              </a:rPr>
              <a:t>2. </a:t>
            </a:r>
            <a:r>
              <a:rPr lang="en-US" sz="2700">
                <a:latin typeface="Calibri"/>
                <a:ea typeface="Calibri"/>
                <a:cs typeface="Calibri"/>
                <a:sym typeface="Calibri"/>
              </a:rPr>
              <a:t>Mural en pared de madera del bar La Cueva. Se observa una escena en la cual un grupo de tres indígenas ngäbe-buglé (un hombre y dos mujeres) recolectan café acompañados por una niña que aparenta jugar entre los cafetos. También se aprecia en la escena árboles de aguacate, una mata de plátano o banano y se pueden observar la raíces de los cafetos alrededor de las cuales hay varios bichos y gusanos, posiblemente simbolizando el subsuelo. Fotografía por Iván Rodríguez Soriano 23/06/2023</a:t>
            </a:r>
            <a:endParaRPr sz="1100"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52" name="Google Shape;252;p14"/>
          <p:cNvPicPr preferRelativeResize="0"/>
          <p:nvPr/>
        </p:nvPicPr>
        <p:blipFill rotWithShape="1">
          <a:blip r:embed="rId3">
            <a:alphaModFix/>
          </a:blip>
          <a:srcRect b="16909"/>
          <a:stretch/>
        </p:blipFill>
        <p:spPr>
          <a:xfrm>
            <a:off x="3959725" y="867898"/>
            <a:ext cx="10368538" cy="64877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5F2"/>
        </a:solidFill>
        <a:effectLst/>
      </p:bgPr>
    </p:bg>
    <p:spTree>
      <p:nvGrpSpPr>
        <p:cNvPr id="1" name="Shape 2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7" name="Google Shape;257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546513" y="452213"/>
            <a:ext cx="13194976" cy="93825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5F2"/>
        </a:solidFill>
        <a:effectLst/>
      </p:bgPr>
    </p:bg>
    <p:spTree>
      <p:nvGrpSpPr>
        <p:cNvPr id="1" name="Shape 2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" name="Google Shape;262;p16"/>
          <p:cNvSpPr txBox="1"/>
          <p:nvPr/>
        </p:nvSpPr>
        <p:spPr>
          <a:xfrm>
            <a:off x="2588515" y="3712302"/>
            <a:ext cx="9701337" cy="30052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0600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989" b="0" i="0" u="none" strike="noStrike" cap="none">
                <a:solidFill>
                  <a:srgbClr val="222525"/>
                </a:solidFill>
                <a:latin typeface="DM Serif Display"/>
                <a:ea typeface="DM Serif Display"/>
                <a:cs typeface="DM Serif Display"/>
                <a:sym typeface="DM Serif Display"/>
              </a:rPr>
              <a:t>Registro fotográfico</a:t>
            </a:r>
            <a:endParaRPr/>
          </a:p>
        </p:txBody>
      </p:sp>
      <p:sp>
        <p:nvSpPr>
          <p:cNvPr id="263" name="Google Shape;263;p16"/>
          <p:cNvSpPr/>
          <p:nvPr/>
        </p:nvSpPr>
        <p:spPr>
          <a:xfrm>
            <a:off x="15252945" y="0"/>
            <a:ext cx="3187100" cy="4114800"/>
          </a:xfrm>
          <a:custGeom>
            <a:avLst/>
            <a:gdLst/>
            <a:ahLst/>
            <a:cxnLst/>
            <a:rect l="l" t="t" r="r" b="b"/>
            <a:pathLst>
              <a:path w="3187100" h="4114800" extrusionOk="0">
                <a:moveTo>
                  <a:pt x="0" y="0"/>
                </a:moveTo>
                <a:lnTo>
                  <a:pt x="3187100" y="0"/>
                </a:lnTo>
                <a:lnTo>
                  <a:pt x="3187100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/>
            </a:stretch>
          </a:blipFill>
          <a:ln>
            <a:noFill/>
          </a:ln>
        </p:spPr>
        <p:txBody>
          <a:bodyPr/>
          <a:lstStyle/>
          <a:p>
            <a:endParaRPr lang="es-CR"/>
          </a:p>
        </p:txBody>
      </p:sp>
      <p:sp>
        <p:nvSpPr>
          <p:cNvPr id="264" name="Google Shape;264;p16"/>
          <p:cNvSpPr/>
          <p:nvPr/>
        </p:nvSpPr>
        <p:spPr>
          <a:xfrm>
            <a:off x="15252945" y="4308689"/>
            <a:ext cx="3187100" cy="4114800"/>
          </a:xfrm>
          <a:custGeom>
            <a:avLst/>
            <a:gdLst/>
            <a:ahLst/>
            <a:cxnLst/>
            <a:rect l="l" t="t" r="r" b="b"/>
            <a:pathLst>
              <a:path w="3187100" h="4114800" extrusionOk="0">
                <a:moveTo>
                  <a:pt x="0" y="0"/>
                </a:moveTo>
                <a:lnTo>
                  <a:pt x="3187100" y="0"/>
                </a:lnTo>
                <a:lnTo>
                  <a:pt x="3187100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/>
            </a:stretch>
          </a:blipFill>
          <a:ln>
            <a:noFill/>
          </a:ln>
        </p:spPr>
        <p:txBody>
          <a:bodyPr/>
          <a:lstStyle/>
          <a:p>
            <a:endParaRPr lang="es-CR"/>
          </a:p>
        </p:txBody>
      </p:sp>
      <p:sp>
        <p:nvSpPr>
          <p:cNvPr id="265" name="Google Shape;265;p16"/>
          <p:cNvSpPr/>
          <p:nvPr/>
        </p:nvSpPr>
        <p:spPr>
          <a:xfrm>
            <a:off x="15252945" y="8609262"/>
            <a:ext cx="3187100" cy="4114800"/>
          </a:xfrm>
          <a:custGeom>
            <a:avLst/>
            <a:gdLst/>
            <a:ahLst/>
            <a:cxnLst/>
            <a:rect l="l" t="t" r="r" b="b"/>
            <a:pathLst>
              <a:path w="3187100" h="4114800" extrusionOk="0">
                <a:moveTo>
                  <a:pt x="0" y="0"/>
                </a:moveTo>
                <a:lnTo>
                  <a:pt x="3187100" y="0"/>
                </a:lnTo>
                <a:lnTo>
                  <a:pt x="3187100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/>
            </a:stretch>
          </a:blipFill>
          <a:ln>
            <a:noFill/>
          </a:ln>
        </p:spPr>
        <p:txBody>
          <a:bodyPr/>
          <a:lstStyle/>
          <a:p>
            <a:endParaRPr lang="es-CR"/>
          </a:p>
        </p:txBody>
      </p:sp>
      <p:grpSp>
        <p:nvGrpSpPr>
          <p:cNvPr id="266" name="Google Shape;266;p16"/>
          <p:cNvGrpSpPr/>
          <p:nvPr/>
        </p:nvGrpSpPr>
        <p:grpSpPr>
          <a:xfrm>
            <a:off x="-628146" y="-517327"/>
            <a:ext cx="3086099" cy="11183989"/>
            <a:chOff x="0" y="-38100"/>
            <a:chExt cx="812800" cy="2945577"/>
          </a:xfrm>
        </p:grpSpPr>
        <p:sp>
          <p:nvSpPr>
            <p:cNvPr id="267" name="Google Shape;267;p16"/>
            <p:cNvSpPr/>
            <p:nvPr/>
          </p:nvSpPr>
          <p:spPr>
            <a:xfrm>
              <a:off x="0" y="0"/>
              <a:ext cx="490354" cy="2907477"/>
            </a:xfrm>
            <a:custGeom>
              <a:avLst/>
              <a:gdLst/>
              <a:ahLst/>
              <a:cxnLst/>
              <a:rect l="l" t="t" r="r" b="b"/>
              <a:pathLst>
                <a:path w="490354" h="2907477" extrusionOk="0">
                  <a:moveTo>
                    <a:pt x="0" y="0"/>
                  </a:moveTo>
                  <a:lnTo>
                    <a:pt x="490354" y="0"/>
                  </a:lnTo>
                  <a:lnTo>
                    <a:pt x="490354" y="2907477"/>
                  </a:lnTo>
                  <a:lnTo>
                    <a:pt x="0" y="2907477"/>
                  </a:lnTo>
                  <a:close/>
                </a:path>
              </a:pathLst>
            </a:custGeom>
            <a:solidFill>
              <a:srgbClr val="964141"/>
            </a:solidFill>
            <a:ln>
              <a:noFill/>
            </a:ln>
          </p:spPr>
          <p:txBody>
            <a:bodyPr/>
            <a:lstStyle/>
            <a:p>
              <a:endParaRPr lang="es-CR"/>
            </a:p>
          </p:txBody>
        </p:sp>
        <p:sp>
          <p:nvSpPr>
            <p:cNvPr id="268" name="Google Shape;268;p16"/>
            <p:cNvSpPr txBox="1"/>
            <p:nvPr/>
          </p:nvSpPr>
          <p:spPr>
            <a:xfrm>
              <a:off x="0" y="-38100"/>
              <a:ext cx="812800" cy="850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5F2"/>
        </a:solidFill>
        <a:effectLst/>
      </p:bgPr>
    </p:bg>
    <p:spTree>
      <p:nvGrpSpPr>
        <p:cNvPr id="1" name="Shape 2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3" name="Google Shape;273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199325" y="218588"/>
            <a:ext cx="13889350" cy="98498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5F2"/>
        </a:solidFill>
        <a:effectLst/>
      </p:bgPr>
    </p:bg>
    <p:spTree>
      <p:nvGrpSpPr>
        <p:cNvPr id="1" name="Shape 2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8" name="Google Shape;278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337788" y="145375"/>
            <a:ext cx="15612424" cy="99962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5F2"/>
        </a:solidFill>
        <a:effectLst/>
      </p:bgPr>
    </p:bg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2"/>
          <p:cNvSpPr txBox="1"/>
          <p:nvPr/>
        </p:nvSpPr>
        <p:spPr>
          <a:xfrm>
            <a:off x="2457965" y="2664552"/>
            <a:ext cx="9701400" cy="169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0600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989" b="0" i="0" u="none" strike="noStrike" cap="none">
                <a:solidFill>
                  <a:srgbClr val="222525"/>
                </a:solidFill>
                <a:latin typeface="DM Serif Display"/>
                <a:ea typeface="DM Serif Display"/>
                <a:cs typeface="DM Serif Display"/>
                <a:sym typeface="DM Serif Display"/>
              </a:rPr>
              <a:t>Recorridos</a:t>
            </a:r>
            <a:endParaRPr/>
          </a:p>
        </p:txBody>
      </p:sp>
      <p:sp>
        <p:nvSpPr>
          <p:cNvPr id="100" name="Google Shape;100;p2"/>
          <p:cNvSpPr/>
          <p:nvPr/>
        </p:nvSpPr>
        <p:spPr>
          <a:xfrm>
            <a:off x="15252945" y="0"/>
            <a:ext cx="3187100" cy="4114800"/>
          </a:xfrm>
          <a:custGeom>
            <a:avLst/>
            <a:gdLst/>
            <a:ahLst/>
            <a:cxnLst/>
            <a:rect l="l" t="t" r="r" b="b"/>
            <a:pathLst>
              <a:path w="3187100" h="4114800" extrusionOk="0">
                <a:moveTo>
                  <a:pt x="0" y="0"/>
                </a:moveTo>
                <a:lnTo>
                  <a:pt x="3187100" y="0"/>
                </a:lnTo>
                <a:lnTo>
                  <a:pt x="3187100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/>
            </a:stretch>
          </a:blipFill>
          <a:ln>
            <a:noFill/>
          </a:ln>
        </p:spPr>
        <p:txBody>
          <a:bodyPr/>
          <a:lstStyle/>
          <a:p>
            <a:endParaRPr lang="es-CR"/>
          </a:p>
        </p:txBody>
      </p:sp>
      <p:sp>
        <p:nvSpPr>
          <p:cNvPr id="101" name="Google Shape;101;p2"/>
          <p:cNvSpPr/>
          <p:nvPr/>
        </p:nvSpPr>
        <p:spPr>
          <a:xfrm>
            <a:off x="15252945" y="4308689"/>
            <a:ext cx="3187100" cy="4114800"/>
          </a:xfrm>
          <a:custGeom>
            <a:avLst/>
            <a:gdLst/>
            <a:ahLst/>
            <a:cxnLst/>
            <a:rect l="l" t="t" r="r" b="b"/>
            <a:pathLst>
              <a:path w="3187100" h="4114800" extrusionOk="0">
                <a:moveTo>
                  <a:pt x="0" y="0"/>
                </a:moveTo>
                <a:lnTo>
                  <a:pt x="3187100" y="0"/>
                </a:lnTo>
                <a:lnTo>
                  <a:pt x="3187100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/>
            </a:stretch>
          </a:blipFill>
          <a:ln>
            <a:noFill/>
          </a:ln>
        </p:spPr>
        <p:txBody>
          <a:bodyPr/>
          <a:lstStyle/>
          <a:p>
            <a:endParaRPr lang="es-CR"/>
          </a:p>
        </p:txBody>
      </p:sp>
      <p:sp>
        <p:nvSpPr>
          <p:cNvPr id="102" name="Google Shape;102;p2"/>
          <p:cNvSpPr/>
          <p:nvPr/>
        </p:nvSpPr>
        <p:spPr>
          <a:xfrm>
            <a:off x="15252945" y="8609262"/>
            <a:ext cx="3187100" cy="4114800"/>
          </a:xfrm>
          <a:custGeom>
            <a:avLst/>
            <a:gdLst/>
            <a:ahLst/>
            <a:cxnLst/>
            <a:rect l="l" t="t" r="r" b="b"/>
            <a:pathLst>
              <a:path w="3187100" h="4114800" extrusionOk="0">
                <a:moveTo>
                  <a:pt x="0" y="0"/>
                </a:moveTo>
                <a:lnTo>
                  <a:pt x="3187100" y="0"/>
                </a:lnTo>
                <a:lnTo>
                  <a:pt x="3187100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/>
            </a:stretch>
          </a:blipFill>
          <a:ln>
            <a:noFill/>
          </a:ln>
        </p:spPr>
        <p:txBody>
          <a:bodyPr/>
          <a:lstStyle/>
          <a:p>
            <a:endParaRPr lang="es-CR"/>
          </a:p>
        </p:txBody>
      </p:sp>
      <p:grpSp>
        <p:nvGrpSpPr>
          <p:cNvPr id="103" name="Google Shape;103;p2"/>
          <p:cNvGrpSpPr/>
          <p:nvPr/>
        </p:nvGrpSpPr>
        <p:grpSpPr>
          <a:xfrm>
            <a:off x="-628146" y="-517327"/>
            <a:ext cx="3086099" cy="11183989"/>
            <a:chOff x="0" y="-38100"/>
            <a:chExt cx="812800" cy="2945577"/>
          </a:xfrm>
        </p:grpSpPr>
        <p:sp>
          <p:nvSpPr>
            <p:cNvPr id="104" name="Google Shape;104;p2"/>
            <p:cNvSpPr/>
            <p:nvPr/>
          </p:nvSpPr>
          <p:spPr>
            <a:xfrm>
              <a:off x="0" y="0"/>
              <a:ext cx="490354" cy="2907477"/>
            </a:xfrm>
            <a:custGeom>
              <a:avLst/>
              <a:gdLst/>
              <a:ahLst/>
              <a:cxnLst/>
              <a:rect l="l" t="t" r="r" b="b"/>
              <a:pathLst>
                <a:path w="490354" h="2907477" extrusionOk="0">
                  <a:moveTo>
                    <a:pt x="0" y="0"/>
                  </a:moveTo>
                  <a:lnTo>
                    <a:pt x="490354" y="0"/>
                  </a:lnTo>
                  <a:lnTo>
                    <a:pt x="490354" y="2907477"/>
                  </a:lnTo>
                  <a:lnTo>
                    <a:pt x="0" y="2907477"/>
                  </a:lnTo>
                  <a:close/>
                </a:path>
              </a:pathLst>
            </a:custGeom>
            <a:solidFill>
              <a:srgbClr val="964141"/>
            </a:solidFill>
            <a:ln>
              <a:noFill/>
            </a:ln>
          </p:spPr>
          <p:txBody>
            <a:bodyPr/>
            <a:lstStyle/>
            <a:p>
              <a:endParaRPr lang="es-CR"/>
            </a:p>
          </p:txBody>
        </p:sp>
        <p:sp>
          <p:nvSpPr>
            <p:cNvPr id="105" name="Google Shape;105;p2"/>
            <p:cNvSpPr txBox="1"/>
            <p:nvPr/>
          </p:nvSpPr>
          <p:spPr>
            <a:xfrm>
              <a:off x="0" y="-38100"/>
              <a:ext cx="812800" cy="850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06" name="Google Shape;106;p2"/>
          <p:cNvSpPr txBox="1"/>
          <p:nvPr/>
        </p:nvSpPr>
        <p:spPr>
          <a:xfrm>
            <a:off x="4906625" y="5237388"/>
            <a:ext cx="8209200" cy="1262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500">
                <a:latin typeface="Calibri"/>
                <a:ea typeface="Calibri"/>
                <a:cs typeface="Calibri"/>
                <a:sym typeface="Calibri"/>
              </a:rPr>
              <a:t>Cabeceras de cantones de </a:t>
            </a:r>
            <a:endParaRPr sz="3500"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500">
                <a:latin typeface="Calibri"/>
                <a:ea typeface="Calibri"/>
                <a:cs typeface="Calibri"/>
                <a:sym typeface="Calibri"/>
              </a:rPr>
              <a:t>León Cortés Castro, Tarrazú y Dota</a:t>
            </a:r>
            <a:endParaRPr sz="35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7" name="Google Shape;107;p2"/>
          <p:cNvSpPr txBox="1"/>
          <p:nvPr/>
        </p:nvSpPr>
        <p:spPr>
          <a:xfrm>
            <a:off x="2719550" y="6866575"/>
            <a:ext cx="12009900" cy="2031900"/>
          </a:xfrm>
          <a:prstGeom prst="rect">
            <a:avLst/>
          </a:prstGeom>
          <a:solidFill>
            <a:srgbClr val="964141"/>
          </a:solidFill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000" u="sng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Metodología</a:t>
            </a:r>
            <a:r>
              <a:rPr lang="en-US" sz="30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:</a:t>
            </a:r>
            <a:endParaRPr sz="30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lvl="0" indent="-419100" algn="just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Calibri"/>
              <a:buChar char="●"/>
            </a:pPr>
            <a:r>
              <a:rPr lang="en-US" sz="30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Observación, conversatorios, entrevistas y observación participante.  </a:t>
            </a:r>
            <a:endParaRPr sz="30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lvl="0" indent="-419100" algn="just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Calibri"/>
              <a:buChar char="●"/>
            </a:pPr>
            <a:r>
              <a:rPr lang="en-US" sz="30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23 y 24 junio, época de invierno. </a:t>
            </a:r>
            <a:endParaRPr sz="30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lvl="0" indent="-419100" algn="just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Calibri"/>
              <a:buChar char="●"/>
            </a:pPr>
            <a:r>
              <a:rPr lang="en-US" sz="30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Informantes: población santeña, recuperación retrospectiva.</a:t>
            </a:r>
            <a:endParaRPr sz="30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5F2"/>
        </a:solidFill>
        <a:effectLst/>
      </p:bgPr>
    </p:bg>
    <p:spTree>
      <p:nvGrpSpPr>
        <p:cNvPr id="1" name="Shape 2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3" name="Google Shape;283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029175" y="224150"/>
            <a:ext cx="16229649" cy="9838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5F2"/>
        </a:solidFill>
        <a:effectLst/>
      </p:bgPr>
    </p:bg>
    <p:spTree>
      <p:nvGrpSpPr>
        <p:cNvPr id="1" name="Shape 2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8" name="Google Shape;288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109313" y="183613"/>
            <a:ext cx="14069375" cy="99197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5F2"/>
        </a:solidFill>
        <a:effectLst/>
      </p:bgPr>
    </p:bg>
    <p:spTree>
      <p:nvGrpSpPr>
        <p:cNvPr id="1" name="Shape 2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3" name="Google Shape;293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343750" y="194750"/>
            <a:ext cx="11600499" cy="9897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5F2"/>
        </a:solidFill>
        <a:effectLst/>
      </p:bgPr>
    </p:bg>
    <p:spTree>
      <p:nvGrpSpPr>
        <p:cNvPr id="1" name="Shape 2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8" name="Google Shape;298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035138" y="195213"/>
            <a:ext cx="12217725" cy="98965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5F2"/>
        </a:solidFill>
        <a:effectLst/>
      </p:bgPr>
    </p:bg>
    <p:spTree>
      <p:nvGrpSpPr>
        <p:cNvPr id="1" name="Shape 3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3" name="Google Shape;303;p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273488" y="146138"/>
            <a:ext cx="15741025" cy="99947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5F2"/>
        </a:solidFill>
        <a:effectLst/>
      </p:bgPr>
    </p:bg>
    <p:spTree>
      <p:nvGrpSpPr>
        <p:cNvPr id="1" name="Shape 3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8" name="Google Shape;308;p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929288" y="137113"/>
            <a:ext cx="14429425" cy="100127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5F2"/>
        </a:solidFill>
        <a:effectLst/>
      </p:bgPr>
    </p:bg>
    <p:spTree>
      <p:nvGrpSpPr>
        <p:cNvPr id="1" name="Shape 3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3" name="Google Shape;313;p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52400"/>
            <a:ext cx="17669825" cy="100180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5F2"/>
        </a:solidFill>
        <a:effectLst/>
      </p:bgPr>
    </p:bg>
    <p:spTree>
      <p:nvGrpSpPr>
        <p:cNvPr id="1" name="Shape 3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8" name="Google Shape;318;p27"/>
          <p:cNvSpPr/>
          <p:nvPr/>
        </p:nvSpPr>
        <p:spPr>
          <a:xfrm>
            <a:off x="1028700" y="1028700"/>
            <a:ext cx="16230600" cy="7303770"/>
          </a:xfrm>
          <a:custGeom>
            <a:avLst/>
            <a:gdLst/>
            <a:ahLst/>
            <a:cxnLst/>
            <a:rect l="l" t="t" r="r" b="b"/>
            <a:pathLst>
              <a:path w="16230600" h="7303770" extrusionOk="0">
                <a:moveTo>
                  <a:pt x="0" y="0"/>
                </a:moveTo>
                <a:lnTo>
                  <a:pt x="16230600" y="0"/>
                </a:lnTo>
                <a:lnTo>
                  <a:pt x="16230600" y="7303770"/>
                </a:lnTo>
                <a:lnTo>
                  <a:pt x="0" y="7303770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/>
            </a:stretch>
          </a:blipFill>
          <a:ln>
            <a:noFill/>
          </a:ln>
        </p:spPr>
        <p:txBody>
          <a:bodyPr/>
          <a:lstStyle/>
          <a:p>
            <a:endParaRPr lang="es-CR"/>
          </a:p>
        </p:txBody>
      </p:sp>
      <p:sp>
        <p:nvSpPr>
          <p:cNvPr id="319" name="Google Shape;319;p27"/>
          <p:cNvSpPr txBox="1"/>
          <p:nvPr/>
        </p:nvSpPr>
        <p:spPr>
          <a:xfrm>
            <a:off x="1016637" y="8564335"/>
            <a:ext cx="16230600" cy="83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700" b="1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Fotograría 14.</a:t>
            </a:r>
            <a:r>
              <a:rPr lang="en-US" sz="270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Interior del bar La Cueva, sección de la barra justo a izquierda de la entrada. Se observa en el fondo parte de la decoración con motivos locales e indígenas. Fotografía por Iván Rodríguez Soriano</a:t>
            </a:r>
            <a:r>
              <a:rPr lang="en-US" sz="2700">
                <a:latin typeface="Calibri"/>
                <a:ea typeface="Calibri"/>
                <a:cs typeface="Calibri"/>
                <a:sym typeface="Calibri"/>
              </a:rPr>
              <a:t> 23/06/2023.</a:t>
            </a:r>
            <a:endParaRPr sz="1100"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5F2"/>
        </a:solidFill>
        <a:effectLst/>
      </p:bgPr>
    </p:bg>
    <p:spTree>
      <p:nvGrpSpPr>
        <p:cNvPr id="1" name="Shape 3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4" name="Google Shape;324;p28"/>
          <p:cNvSpPr/>
          <p:nvPr/>
        </p:nvSpPr>
        <p:spPr>
          <a:xfrm>
            <a:off x="3657600" y="278944"/>
            <a:ext cx="10972800" cy="8229600"/>
          </a:xfrm>
          <a:custGeom>
            <a:avLst/>
            <a:gdLst/>
            <a:ahLst/>
            <a:cxnLst/>
            <a:rect l="l" t="t" r="r" b="b"/>
            <a:pathLst>
              <a:path w="10972800" h="8229600" extrusionOk="0">
                <a:moveTo>
                  <a:pt x="0" y="0"/>
                </a:moveTo>
                <a:lnTo>
                  <a:pt x="10972800" y="0"/>
                </a:lnTo>
                <a:lnTo>
                  <a:pt x="10972800" y="8229600"/>
                </a:lnTo>
                <a:lnTo>
                  <a:pt x="0" y="8229600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/>
            </a:stretch>
          </a:blipFill>
          <a:ln>
            <a:noFill/>
          </a:ln>
        </p:spPr>
        <p:txBody>
          <a:bodyPr/>
          <a:lstStyle/>
          <a:p>
            <a:endParaRPr lang="es-CR"/>
          </a:p>
        </p:txBody>
      </p:sp>
      <p:sp>
        <p:nvSpPr>
          <p:cNvPr id="325" name="Google Shape;325;p28"/>
          <p:cNvSpPr txBox="1"/>
          <p:nvPr/>
        </p:nvSpPr>
        <p:spPr>
          <a:xfrm>
            <a:off x="1021292" y="8705850"/>
            <a:ext cx="16230600" cy="92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000" b="1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Fotografía 15.</a:t>
            </a:r>
            <a:r>
              <a:rPr lang="en-US" sz="300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Interior del bar La Cueva, sección de la barra justo a la derecha de la entrada. Fotografía por Iván Rodríguez Soriano</a:t>
            </a:r>
            <a:r>
              <a:rPr lang="en-US" sz="3000">
                <a:latin typeface="Calibri"/>
                <a:ea typeface="Calibri"/>
                <a:cs typeface="Calibri"/>
                <a:sym typeface="Calibri"/>
              </a:rPr>
              <a:t> 23/06/2023.</a:t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5F2"/>
        </a:solidFill>
        <a:effectLst/>
      </p:bgPr>
    </p:bg>
    <p:spTree>
      <p:nvGrpSpPr>
        <p:cNvPr id="1" name="Shape 3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0" name="Google Shape;330;p29"/>
          <p:cNvSpPr/>
          <p:nvPr/>
        </p:nvSpPr>
        <p:spPr>
          <a:xfrm>
            <a:off x="4142477" y="414033"/>
            <a:ext cx="10003046" cy="7502284"/>
          </a:xfrm>
          <a:custGeom>
            <a:avLst/>
            <a:gdLst/>
            <a:ahLst/>
            <a:cxnLst/>
            <a:rect l="l" t="t" r="r" b="b"/>
            <a:pathLst>
              <a:path w="10003046" h="7502284" extrusionOk="0">
                <a:moveTo>
                  <a:pt x="0" y="0"/>
                </a:moveTo>
                <a:lnTo>
                  <a:pt x="10003046" y="0"/>
                </a:lnTo>
                <a:lnTo>
                  <a:pt x="10003046" y="7502285"/>
                </a:lnTo>
                <a:lnTo>
                  <a:pt x="0" y="7502285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/>
            </a:stretch>
          </a:blipFill>
          <a:ln>
            <a:noFill/>
          </a:ln>
        </p:spPr>
        <p:txBody>
          <a:bodyPr/>
          <a:lstStyle/>
          <a:p>
            <a:endParaRPr lang="es-CR"/>
          </a:p>
        </p:txBody>
      </p:sp>
      <p:sp>
        <p:nvSpPr>
          <p:cNvPr id="331" name="Google Shape;331;p29"/>
          <p:cNvSpPr txBox="1"/>
          <p:nvPr/>
        </p:nvSpPr>
        <p:spPr>
          <a:xfrm>
            <a:off x="1036109" y="8446082"/>
            <a:ext cx="16231800" cy="1108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just" rtl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000" b="1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Fotografía 16.</a:t>
            </a:r>
            <a:r>
              <a:rPr lang="en-US" sz="300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Letrero de "cerveza" traducido, visto en el interior del bar La Cueva. Fotografía por Iván Rodríguez Soriano</a:t>
            </a:r>
            <a:r>
              <a:rPr lang="en-US" sz="3000">
                <a:latin typeface="Calibri"/>
                <a:ea typeface="Calibri"/>
                <a:cs typeface="Calibri"/>
                <a:sym typeface="Calibri"/>
              </a:rPr>
              <a:t> 23/06/2023.</a:t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5F2"/>
        </a:solidFill>
        <a:effectLst/>
      </p:bgPr>
    </p:bg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2" name="Google Shape;112;p3"/>
          <p:cNvGrpSpPr/>
          <p:nvPr/>
        </p:nvGrpSpPr>
        <p:grpSpPr>
          <a:xfrm>
            <a:off x="-1214936" y="-517327"/>
            <a:ext cx="3086099" cy="11183989"/>
            <a:chOff x="0" y="-38100"/>
            <a:chExt cx="812800" cy="2945577"/>
          </a:xfrm>
        </p:grpSpPr>
        <p:sp>
          <p:nvSpPr>
            <p:cNvPr id="113" name="Google Shape;113;p3"/>
            <p:cNvSpPr/>
            <p:nvPr/>
          </p:nvSpPr>
          <p:spPr>
            <a:xfrm>
              <a:off x="0" y="0"/>
              <a:ext cx="490354" cy="2907477"/>
            </a:xfrm>
            <a:custGeom>
              <a:avLst/>
              <a:gdLst/>
              <a:ahLst/>
              <a:cxnLst/>
              <a:rect l="l" t="t" r="r" b="b"/>
              <a:pathLst>
                <a:path w="490354" h="2907477" extrusionOk="0">
                  <a:moveTo>
                    <a:pt x="0" y="0"/>
                  </a:moveTo>
                  <a:lnTo>
                    <a:pt x="490354" y="0"/>
                  </a:lnTo>
                  <a:lnTo>
                    <a:pt x="490354" y="2907477"/>
                  </a:lnTo>
                  <a:lnTo>
                    <a:pt x="0" y="2907477"/>
                  </a:lnTo>
                  <a:close/>
                </a:path>
              </a:pathLst>
            </a:custGeom>
            <a:solidFill>
              <a:srgbClr val="964141"/>
            </a:solidFill>
            <a:ln>
              <a:noFill/>
            </a:ln>
          </p:spPr>
          <p:txBody>
            <a:bodyPr/>
            <a:lstStyle/>
            <a:p>
              <a:endParaRPr lang="es-CR"/>
            </a:p>
          </p:txBody>
        </p:sp>
        <p:sp>
          <p:nvSpPr>
            <p:cNvPr id="114" name="Google Shape;114;p3"/>
            <p:cNvSpPr txBox="1"/>
            <p:nvPr/>
          </p:nvSpPr>
          <p:spPr>
            <a:xfrm>
              <a:off x="0" y="-38100"/>
              <a:ext cx="812800" cy="850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15" name="Google Shape;115;p3"/>
          <p:cNvSpPr/>
          <p:nvPr/>
        </p:nvSpPr>
        <p:spPr>
          <a:xfrm>
            <a:off x="17316450" y="0"/>
            <a:ext cx="3187100" cy="4114800"/>
          </a:xfrm>
          <a:custGeom>
            <a:avLst/>
            <a:gdLst/>
            <a:ahLst/>
            <a:cxnLst/>
            <a:rect l="l" t="t" r="r" b="b"/>
            <a:pathLst>
              <a:path w="3187100" h="4114800" extrusionOk="0">
                <a:moveTo>
                  <a:pt x="0" y="0"/>
                </a:moveTo>
                <a:lnTo>
                  <a:pt x="3187100" y="0"/>
                </a:lnTo>
                <a:lnTo>
                  <a:pt x="3187100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/>
            </a:stretch>
          </a:blipFill>
          <a:ln>
            <a:noFill/>
          </a:ln>
        </p:spPr>
        <p:txBody>
          <a:bodyPr/>
          <a:lstStyle/>
          <a:p>
            <a:endParaRPr lang="es-CR"/>
          </a:p>
        </p:txBody>
      </p:sp>
      <p:sp>
        <p:nvSpPr>
          <p:cNvPr id="116" name="Google Shape;116;p3"/>
          <p:cNvSpPr/>
          <p:nvPr/>
        </p:nvSpPr>
        <p:spPr>
          <a:xfrm>
            <a:off x="17316450" y="4308689"/>
            <a:ext cx="3187100" cy="4114800"/>
          </a:xfrm>
          <a:custGeom>
            <a:avLst/>
            <a:gdLst/>
            <a:ahLst/>
            <a:cxnLst/>
            <a:rect l="l" t="t" r="r" b="b"/>
            <a:pathLst>
              <a:path w="3187100" h="4114800" extrusionOk="0">
                <a:moveTo>
                  <a:pt x="0" y="0"/>
                </a:moveTo>
                <a:lnTo>
                  <a:pt x="3187100" y="0"/>
                </a:lnTo>
                <a:lnTo>
                  <a:pt x="3187100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/>
            </a:stretch>
          </a:blipFill>
          <a:ln>
            <a:noFill/>
          </a:ln>
        </p:spPr>
        <p:txBody>
          <a:bodyPr/>
          <a:lstStyle/>
          <a:p>
            <a:endParaRPr lang="es-CR"/>
          </a:p>
        </p:txBody>
      </p:sp>
      <p:sp>
        <p:nvSpPr>
          <p:cNvPr id="117" name="Google Shape;117;p3"/>
          <p:cNvSpPr/>
          <p:nvPr/>
        </p:nvSpPr>
        <p:spPr>
          <a:xfrm>
            <a:off x="17316450" y="8609262"/>
            <a:ext cx="3187100" cy="4114800"/>
          </a:xfrm>
          <a:custGeom>
            <a:avLst/>
            <a:gdLst/>
            <a:ahLst/>
            <a:cxnLst/>
            <a:rect l="l" t="t" r="r" b="b"/>
            <a:pathLst>
              <a:path w="3187100" h="4114800" extrusionOk="0">
                <a:moveTo>
                  <a:pt x="0" y="0"/>
                </a:moveTo>
                <a:lnTo>
                  <a:pt x="3187100" y="0"/>
                </a:lnTo>
                <a:lnTo>
                  <a:pt x="3187100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/>
            </a:stretch>
          </a:blipFill>
          <a:ln>
            <a:noFill/>
          </a:ln>
        </p:spPr>
        <p:txBody>
          <a:bodyPr/>
          <a:lstStyle/>
          <a:p>
            <a:endParaRPr lang="es-CR"/>
          </a:p>
        </p:txBody>
      </p:sp>
      <p:sp>
        <p:nvSpPr>
          <p:cNvPr id="118" name="Google Shape;118;p3"/>
          <p:cNvSpPr/>
          <p:nvPr/>
        </p:nvSpPr>
        <p:spPr>
          <a:xfrm>
            <a:off x="794500" y="273675"/>
            <a:ext cx="8754273" cy="8996513"/>
          </a:xfrm>
          <a:custGeom>
            <a:avLst/>
            <a:gdLst/>
            <a:ahLst/>
            <a:cxnLst/>
            <a:rect l="l" t="t" r="r" b="b"/>
            <a:pathLst>
              <a:path w="8754273" h="8996513" extrusionOk="0">
                <a:moveTo>
                  <a:pt x="0" y="0"/>
                </a:moveTo>
                <a:lnTo>
                  <a:pt x="8754273" y="0"/>
                </a:lnTo>
                <a:lnTo>
                  <a:pt x="8754273" y="8996513"/>
                </a:lnTo>
                <a:lnTo>
                  <a:pt x="0" y="899651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r="-2766"/>
            </a:stretch>
          </a:blipFill>
          <a:ln>
            <a:noFill/>
          </a:ln>
        </p:spPr>
        <p:txBody>
          <a:bodyPr/>
          <a:lstStyle/>
          <a:p>
            <a:endParaRPr lang="es-CR"/>
          </a:p>
        </p:txBody>
      </p:sp>
      <p:sp>
        <p:nvSpPr>
          <p:cNvPr id="119" name="Google Shape;119;p3"/>
          <p:cNvSpPr/>
          <p:nvPr/>
        </p:nvSpPr>
        <p:spPr>
          <a:xfrm>
            <a:off x="10426375" y="5142949"/>
            <a:ext cx="3447443" cy="2436911"/>
          </a:xfrm>
          <a:custGeom>
            <a:avLst/>
            <a:gdLst/>
            <a:ahLst/>
            <a:cxnLst/>
            <a:rect l="l" t="t" r="r" b="b"/>
            <a:pathLst>
              <a:path w="3447443" h="2585582" extrusionOk="0">
                <a:moveTo>
                  <a:pt x="0" y="0"/>
                </a:moveTo>
                <a:lnTo>
                  <a:pt x="3447444" y="0"/>
                </a:lnTo>
                <a:lnTo>
                  <a:pt x="3447444" y="2585582"/>
                </a:lnTo>
                <a:lnTo>
                  <a:pt x="0" y="2585582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5">
              <a:alphaModFix/>
            </a:blip>
            <a:stretch>
              <a:fillRect/>
            </a:stretch>
          </a:blipFill>
          <a:ln>
            <a:noFill/>
          </a:ln>
        </p:spPr>
        <p:txBody>
          <a:bodyPr/>
          <a:lstStyle/>
          <a:p>
            <a:endParaRPr lang="es-CR"/>
          </a:p>
        </p:txBody>
      </p:sp>
      <p:sp>
        <p:nvSpPr>
          <p:cNvPr id="120" name="Google Shape;120;p3"/>
          <p:cNvSpPr/>
          <p:nvPr/>
        </p:nvSpPr>
        <p:spPr>
          <a:xfrm>
            <a:off x="13873810" y="5142954"/>
            <a:ext cx="3241956" cy="2435069"/>
          </a:xfrm>
          <a:custGeom>
            <a:avLst/>
            <a:gdLst/>
            <a:ahLst/>
            <a:cxnLst/>
            <a:rect l="l" t="t" r="r" b="b"/>
            <a:pathLst>
              <a:path w="3241956" h="2435069" extrusionOk="0">
                <a:moveTo>
                  <a:pt x="0" y="0"/>
                </a:moveTo>
                <a:lnTo>
                  <a:pt x="3241956" y="0"/>
                </a:lnTo>
                <a:lnTo>
                  <a:pt x="3241956" y="2435070"/>
                </a:lnTo>
                <a:lnTo>
                  <a:pt x="0" y="2435070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6">
              <a:alphaModFix/>
            </a:blip>
            <a:stretch>
              <a:fillRect/>
            </a:stretch>
          </a:blipFill>
          <a:ln>
            <a:noFill/>
          </a:ln>
        </p:spPr>
        <p:txBody>
          <a:bodyPr/>
          <a:lstStyle/>
          <a:p>
            <a:endParaRPr lang="es-CR"/>
          </a:p>
        </p:txBody>
      </p:sp>
      <p:sp>
        <p:nvSpPr>
          <p:cNvPr id="121" name="Google Shape;121;p3"/>
          <p:cNvSpPr/>
          <p:nvPr/>
        </p:nvSpPr>
        <p:spPr>
          <a:xfrm>
            <a:off x="13205900" y="7587100"/>
            <a:ext cx="3909868" cy="2583617"/>
          </a:xfrm>
          <a:custGeom>
            <a:avLst/>
            <a:gdLst/>
            <a:ahLst/>
            <a:cxnLst/>
            <a:rect l="l" t="t" r="r" b="b"/>
            <a:pathLst>
              <a:path w="3909868" h="2466460" extrusionOk="0">
                <a:moveTo>
                  <a:pt x="0" y="0"/>
                </a:moveTo>
                <a:lnTo>
                  <a:pt x="3909868" y="0"/>
                </a:lnTo>
                <a:lnTo>
                  <a:pt x="3909868" y="2466460"/>
                </a:lnTo>
                <a:lnTo>
                  <a:pt x="0" y="2466460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7">
              <a:alphaModFix/>
            </a:blip>
            <a:stretch>
              <a:fillRect r="-28724" b="-53268"/>
            </a:stretch>
          </a:blipFill>
          <a:ln>
            <a:noFill/>
          </a:ln>
        </p:spPr>
        <p:txBody>
          <a:bodyPr/>
          <a:lstStyle/>
          <a:p>
            <a:endParaRPr lang="es-CR"/>
          </a:p>
        </p:txBody>
      </p:sp>
      <p:sp>
        <p:nvSpPr>
          <p:cNvPr id="122" name="Google Shape;122;p3"/>
          <p:cNvSpPr/>
          <p:nvPr/>
        </p:nvSpPr>
        <p:spPr>
          <a:xfrm>
            <a:off x="10426366" y="7587119"/>
            <a:ext cx="3447443" cy="2585582"/>
          </a:xfrm>
          <a:custGeom>
            <a:avLst/>
            <a:gdLst/>
            <a:ahLst/>
            <a:cxnLst/>
            <a:rect l="l" t="t" r="r" b="b"/>
            <a:pathLst>
              <a:path w="3447443" h="2585582" extrusionOk="0">
                <a:moveTo>
                  <a:pt x="0" y="0"/>
                </a:moveTo>
                <a:lnTo>
                  <a:pt x="3447444" y="0"/>
                </a:lnTo>
                <a:lnTo>
                  <a:pt x="3447444" y="2585583"/>
                </a:lnTo>
                <a:lnTo>
                  <a:pt x="0" y="25855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8">
              <a:alphaModFix/>
            </a:blip>
            <a:stretch>
              <a:fillRect/>
            </a:stretch>
          </a:blipFill>
          <a:ln>
            <a:noFill/>
          </a:ln>
        </p:spPr>
        <p:txBody>
          <a:bodyPr/>
          <a:lstStyle/>
          <a:p>
            <a:endParaRPr lang="es-CR"/>
          </a:p>
        </p:txBody>
      </p:sp>
      <p:sp>
        <p:nvSpPr>
          <p:cNvPr id="123" name="Google Shape;123;p3"/>
          <p:cNvSpPr txBox="1"/>
          <p:nvPr/>
        </p:nvSpPr>
        <p:spPr>
          <a:xfrm>
            <a:off x="9896000" y="273675"/>
            <a:ext cx="7183200" cy="435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40009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200" b="1" i="0" u="none" strike="noStrike" cap="none">
                <a:solidFill>
                  <a:srgbClr val="222525"/>
                </a:solidFill>
              </a:rPr>
              <a:t>San Pablo</a:t>
            </a:r>
            <a:endParaRPr sz="4200" b="1" i="0" u="none" strike="noStrike" cap="none">
              <a:solidFill>
                <a:srgbClr val="222525"/>
              </a:solidFill>
            </a:endParaRPr>
          </a:p>
          <a:p>
            <a:pPr marL="1371600" marR="0" lvl="1" indent="-431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22525"/>
              </a:buClr>
              <a:buSzPts val="3200"/>
              <a:buChar char="○"/>
            </a:pPr>
            <a:r>
              <a:rPr lang="en-US" sz="3200">
                <a:solidFill>
                  <a:srgbClr val="222525"/>
                </a:solidFill>
              </a:rPr>
              <a:t>Verdurería y minisuper</a:t>
            </a:r>
            <a:endParaRPr sz="3200">
              <a:solidFill>
                <a:srgbClr val="222525"/>
              </a:solidFill>
            </a:endParaRPr>
          </a:p>
          <a:p>
            <a:pPr marL="1371600" marR="0" lvl="1" indent="-431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22525"/>
              </a:buClr>
              <a:buSzPts val="3200"/>
              <a:buChar char="○"/>
            </a:pPr>
            <a:r>
              <a:rPr lang="en-US" sz="3200">
                <a:solidFill>
                  <a:srgbClr val="222525"/>
                </a:solidFill>
              </a:rPr>
              <a:t>Cafetería</a:t>
            </a:r>
            <a:endParaRPr sz="3200">
              <a:solidFill>
                <a:srgbClr val="222525"/>
              </a:solidFill>
            </a:endParaRPr>
          </a:p>
          <a:p>
            <a:pPr marL="1371600" marR="0" lvl="1" indent="-431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22525"/>
              </a:buClr>
              <a:buSzPts val="3200"/>
              <a:buChar char="○"/>
            </a:pPr>
            <a:r>
              <a:rPr lang="en-US" sz="3200">
                <a:solidFill>
                  <a:srgbClr val="222525"/>
                </a:solidFill>
              </a:rPr>
              <a:t>Panadería</a:t>
            </a:r>
            <a:endParaRPr sz="3200">
              <a:solidFill>
                <a:srgbClr val="222525"/>
              </a:solidFill>
            </a:endParaRPr>
          </a:p>
          <a:p>
            <a:pPr marL="1371600" marR="0" lvl="1" indent="-431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22525"/>
              </a:buClr>
              <a:buSzPts val="3200"/>
              <a:buChar char="○"/>
            </a:pPr>
            <a:r>
              <a:rPr lang="en-US" sz="3200">
                <a:solidFill>
                  <a:srgbClr val="222525"/>
                </a:solidFill>
              </a:rPr>
              <a:t>Bazar y tienda</a:t>
            </a:r>
            <a:endParaRPr sz="3200">
              <a:solidFill>
                <a:srgbClr val="222525"/>
              </a:solidFill>
            </a:endParaRPr>
          </a:p>
          <a:p>
            <a:pPr marL="1371600" marR="0" lvl="1" indent="-431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22525"/>
              </a:buClr>
              <a:buSzPts val="3200"/>
              <a:buChar char="○"/>
            </a:pPr>
            <a:r>
              <a:rPr lang="en-US" sz="3200">
                <a:solidFill>
                  <a:srgbClr val="222525"/>
                </a:solidFill>
              </a:rPr>
              <a:t>Sala de juegos “máquinas”</a:t>
            </a:r>
            <a:endParaRPr sz="3200">
              <a:solidFill>
                <a:srgbClr val="222525"/>
              </a:solidFill>
            </a:endParaRPr>
          </a:p>
          <a:p>
            <a:pPr marL="1371600" marR="0" lvl="1" indent="-431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22525"/>
              </a:buClr>
              <a:buSzPts val="3200"/>
              <a:buChar char="○"/>
            </a:pPr>
            <a:r>
              <a:rPr lang="en-US" sz="3200">
                <a:solidFill>
                  <a:srgbClr val="222525"/>
                </a:solidFill>
              </a:rPr>
              <a:t>Supermercado</a:t>
            </a:r>
            <a:endParaRPr sz="3200">
              <a:solidFill>
                <a:srgbClr val="222525"/>
              </a:solidFill>
            </a:endParaRPr>
          </a:p>
          <a:p>
            <a:pPr marL="1371600" marR="0" lvl="1" indent="-431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22525"/>
              </a:buClr>
              <a:buSzPts val="3200"/>
              <a:buChar char="○"/>
            </a:pPr>
            <a:r>
              <a:rPr lang="en-US" sz="3200">
                <a:solidFill>
                  <a:srgbClr val="222525"/>
                </a:solidFill>
              </a:rPr>
              <a:t>Taxista</a:t>
            </a:r>
            <a:endParaRPr sz="3200">
              <a:solidFill>
                <a:srgbClr val="222525"/>
              </a:solidFill>
            </a:endParaRPr>
          </a:p>
        </p:txBody>
      </p:sp>
      <p:sp>
        <p:nvSpPr>
          <p:cNvPr id="124" name="Google Shape;124;p3"/>
          <p:cNvSpPr txBox="1"/>
          <p:nvPr/>
        </p:nvSpPr>
        <p:spPr>
          <a:xfrm>
            <a:off x="1187339" y="9491575"/>
            <a:ext cx="7968600" cy="533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 b="1" dirty="0"/>
              <a:t>Mapa </a:t>
            </a:r>
            <a:r>
              <a:rPr lang="en-US" sz="2100" b="1" dirty="0" err="1"/>
              <a:t>elaborado</a:t>
            </a:r>
            <a:r>
              <a:rPr lang="en-US" sz="2100" b="1" dirty="0"/>
              <a:t> </a:t>
            </a:r>
            <a:r>
              <a:rPr lang="en-US" sz="2100" b="1" dirty="0" err="1"/>
              <a:t>por</a:t>
            </a:r>
            <a:r>
              <a:rPr lang="en-US" sz="2100" b="1" dirty="0"/>
              <a:t> M. Sc. Denis Salas González, IRET-UNA.</a:t>
            </a:r>
            <a:endParaRPr sz="2100" b="1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5F2"/>
        </a:solidFill>
        <a:effectLst/>
      </p:bgPr>
    </p:bg>
    <p:spTree>
      <p:nvGrpSpPr>
        <p:cNvPr id="1" name="Shape 3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6" name="Google Shape;336;p30"/>
          <p:cNvSpPr/>
          <p:nvPr/>
        </p:nvSpPr>
        <p:spPr>
          <a:xfrm>
            <a:off x="4142477" y="532618"/>
            <a:ext cx="10003046" cy="7502284"/>
          </a:xfrm>
          <a:custGeom>
            <a:avLst/>
            <a:gdLst/>
            <a:ahLst/>
            <a:cxnLst/>
            <a:rect l="l" t="t" r="r" b="b"/>
            <a:pathLst>
              <a:path w="10003046" h="7502284" extrusionOk="0">
                <a:moveTo>
                  <a:pt x="0" y="0"/>
                </a:moveTo>
                <a:lnTo>
                  <a:pt x="10003046" y="0"/>
                </a:lnTo>
                <a:lnTo>
                  <a:pt x="10003046" y="7502284"/>
                </a:lnTo>
                <a:lnTo>
                  <a:pt x="0" y="7502284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/>
            </a:stretch>
          </a:blipFill>
          <a:ln>
            <a:noFill/>
          </a:ln>
        </p:spPr>
        <p:txBody>
          <a:bodyPr/>
          <a:lstStyle/>
          <a:p>
            <a:endParaRPr lang="es-CR"/>
          </a:p>
        </p:txBody>
      </p:sp>
      <p:sp>
        <p:nvSpPr>
          <p:cNvPr id="337" name="Google Shape;337;p30"/>
          <p:cNvSpPr txBox="1"/>
          <p:nvPr/>
        </p:nvSpPr>
        <p:spPr>
          <a:xfrm>
            <a:off x="1028700" y="8439150"/>
            <a:ext cx="16230600" cy="129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 b="1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Fotografía 17.</a:t>
            </a:r>
            <a:r>
              <a:rPr lang="en-US" sz="280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Mesa de futbolín en la parte trasera, continua a</a:t>
            </a:r>
            <a:r>
              <a:rPr lang="en-US" sz="2800">
                <a:latin typeface="Calibri"/>
                <a:ea typeface="Calibri"/>
                <a:cs typeface="Calibri"/>
                <a:sym typeface="Calibri"/>
              </a:rPr>
              <a:t> uno de los</a:t>
            </a:r>
            <a:r>
              <a:rPr lang="en-US" sz="280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patio</a:t>
            </a:r>
            <a:r>
              <a:rPr lang="en-US" sz="2800">
                <a:latin typeface="Calibri"/>
                <a:ea typeface="Calibri"/>
                <a:cs typeface="Calibri"/>
                <a:sym typeface="Calibri"/>
              </a:rPr>
              <a:t>.</a:t>
            </a:r>
            <a:r>
              <a:rPr lang="en-US" sz="280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Al fondo se se lee "Cultura INCA" y </a:t>
            </a:r>
            <a:r>
              <a:rPr lang="en-US" sz="2800">
                <a:latin typeface="Calibri"/>
                <a:ea typeface="Calibri"/>
                <a:cs typeface="Calibri"/>
                <a:sym typeface="Calibri"/>
              </a:rPr>
              <a:t>hay</a:t>
            </a:r>
            <a:r>
              <a:rPr lang="en-US" sz="280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varios elementos de decoración que aluden a actividades locales, por ejm. una sierra antigua. Fotografía por Iván Rodríguez Soriano</a:t>
            </a:r>
            <a:r>
              <a:rPr lang="en-US" sz="2800">
                <a:latin typeface="Calibri"/>
                <a:ea typeface="Calibri"/>
                <a:cs typeface="Calibri"/>
                <a:sym typeface="Calibri"/>
              </a:rPr>
              <a:t> 23/06/2023.</a:t>
            </a:r>
            <a:endParaRPr sz="1200"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5F2"/>
        </a:solidFill>
        <a:effectLst/>
      </p:bgPr>
    </p:bg>
    <p:spTree>
      <p:nvGrpSpPr>
        <p:cNvPr id="1" name="Shape 3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2" name="Google Shape;342;p31"/>
          <p:cNvSpPr/>
          <p:nvPr/>
        </p:nvSpPr>
        <p:spPr>
          <a:xfrm>
            <a:off x="2289811" y="1680916"/>
            <a:ext cx="13708378" cy="6168770"/>
          </a:xfrm>
          <a:custGeom>
            <a:avLst/>
            <a:gdLst/>
            <a:ahLst/>
            <a:cxnLst/>
            <a:rect l="l" t="t" r="r" b="b"/>
            <a:pathLst>
              <a:path w="13708378" h="6168770" extrusionOk="0">
                <a:moveTo>
                  <a:pt x="0" y="0"/>
                </a:moveTo>
                <a:lnTo>
                  <a:pt x="13708378" y="0"/>
                </a:lnTo>
                <a:lnTo>
                  <a:pt x="13708378" y="6168770"/>
                </a:lnTo>
                <a:lnTo>
                  <a:pt x="0" y="6168770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/>
            </a:stretch>
          </a:blipFill>
          <a:ln>
            <a:noFill/>
          </a:ln>
        </p:spPr>
        <p:txBody>
          <a:bodyPr/>
          <a:lstStyle/>
          <a:p>
            <a:endParaRPr lang="es-CR"/>
          </a:p>
        </p:txBody>
      </p:sp>
      <p:sp>
        <p:nvSpPr>
          <p:cNvPr id="343" name="Google Shape;343;p31"/>
          <p:cNvSpPr txBox="1"/>
          <p:nvPr/>
        </p:nvSpPr>
        <p:spPr>
          <a:xfrm>
            <a:off x="1016637" y="8564335"/>
            <a:ext cx="16230600" cy="92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000" b="1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Fotografía 18.</a:t>
            </a:r>
            <a:r>
              <a:rPr lang="en-US" sz="300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Interior del bar La Cueva, cuarto conti</a:t>
            </a:r>
            <a:r>
              <a:rPr lang="en-US" sz="3000">
                <a:latin typeface="Calibri"/>
                <a:ea typeface="Calibri"/>
                <a:cs typeface="Calibri"/>
                <a:sym typeface="Calibri"/>
              </a:rPr>
              <a:t>g</a:t>
            </a:r>
            <a:r>
              <a:rPr lang="en-US" sz="300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uo a la izquierda de la entrada. Se observa parte del decorado con máscaras. Fotografía por Iván Rodríguez Soriano</a:t>
            </a:r>
            <a:r>
              <a:rPr lang="en-US" sz="3000">
                <a:latin typeface="Calibri"/>
                <a:ea typeface="Calibri"/>
                <a:cs typeface="Calibri"/>
                <a:sym typeface="Calibri"/>
              </a:rPr>
              <a:t> 23/06/2023.</a:t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5F2"/>
        </a:solidFill>
        <a:effectLst/>
      </p:bgPr>
    </p:bg>
    <p:spTree>
      <p:nvGrpSpPr>
        <p:cNvPr id="1" name="Shape 3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" name="Google Shape;348;p32"/>
          <p:cNvSpPr/>
          <p:nvPr/>
        </p:nvSpPr>
        <p:spPr>
          <a:xfrm>
            <a:off x="2289811" y="2059115"/>
            <a:ext cx="13708378" cy="6168770"/>
          </a:xfrm>
          <a:custGeom>
            <a:avLst/>
            <a:gdLst/>
            <a:ahLst/>
            <a:cxnLst/>
            <a:rect l="l" t="t" r="r" b="b"/>
            <a:pathLst>
              <a:path w="13708378" h="6168770" extrusionOk="0">
                <a:moveTo>
                  <a:pt x="0" y="0"/>
                </a:moveTo>
                <a:lnTo>
                  <a:pt x="13708378" y="0"/>
                </a:lnTo>
                <a:lnTo>
                  <a:pt x="13708378" y="6168770"/>
                </a:lnTo>
                <a:lnTo>
                  <a:pt x="0" y="6168770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/>
            </a:stretch>
          </a:blipFill>
          <a:ln>
            <a:noFill/>
          </a:ln>
        </p:spPr>
        <p:txBody>
          <a:bodyPr/>
          <a:lstStyle/>
          <a:p>
            <a:endParaRPr lang="es-CR"/>
          </a:p>
        </p:txBody>
      </p:sp>
      <p:sp>
        <p:nvSpPr>
          <p:cNvPr id="349" name="Google Shape;349;p32"/>
          <p:cNvSpPr txBox="1"/>
          <p:nvPr/>
        </p:nvSpPr>
        <p:spPr>
          <a:xfrm>
            <a:off x="1016637" y="8564335"/>
            <a:ext cx="16230600" cy="92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000" b="1" i="0" u="none" strike="noStrike" cap="none" dirty="0" err="1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Fotografía</a:t>
            </a:r>
            <a:r>
              <a:rPr lang="en-US" sz="3000" b="1" i="0" u="none" strike="noStrike" cap="non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19. </a:t>
            </a:r>
            <a:r>
              <a:rPr lang="en-US" sz="3000" i="0" u="none" strike="noStrike" cap="none" dirty="0" err="1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Parte</a:t>
            </a:r>
            <a:r>
              <a:rPr lang="en-US" sz="3000" i="0" u="none" strike="noStrike" cap="non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de la </a:t>
            </a:r>
            <a:r>
              <a:rPr lang="en-US" sz="3000" i="0" u="none" strike="noStrike" cap="none" dirty="0" err="1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colección</a:t>
            </a:r>
            <a:r>
              <a:rPr lang="en-US" sz="3000" i="0" u="none" strike="noStrike" cap="non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de </a:t>
            </a:r>
            <a:r>
              <a:rPr lang="en-US" sz="3000" i="0" u="none" strike="noStrike" cap="none" dirty="0" err="1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máscaras</a:t>
            </a:r>
            <a:r>
              <a:rPr lang="en-US" sz="3000" i="0" u="none" strike="noStrike" cap="non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de Tita </a:t>
            </a:r>
            <a:r>
              <a:rPr lang="en-US" sz="3000" i="0" u="none" strike="noStrike" cap="none" dirty="0" err="1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expuesta</a:t>
            </a:r>
            <a:r>
              <a:rPr lang="en-US" sz="3000" i="0" u="none" strike="noStrike" cap="non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en el interior del bar La Cueva, </a:t>
            </a:r>
            <a:r>
              <a:rPr lang="en-US" sz="3000" i="0" u="none" strike="noStrike" cap="none" dirty="0" err="1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Sata</a:t>
            </a:r>
            <a:r>
              <a:rPr lang="en-US" sz="3000" i="0" u="none" strike="noStrike" cap="non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María de Dota. </a:t>
            </a:r>
            <a:r>
              <a:rPr lang="en-US" sz="3000" i="0" u="none" strike="noStrike" cap="none" dirty="0" err="1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Fotografía</a:t>
            </a:r>
            <a:r>
              <a:rPr lang="en-US" sz="3000" i="0" u="none" strike="noStrike" cap="non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3000" i="0" u="none" strike="noStrike" cap="none" dirty="0" err="1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por</a:t>
            </a:r>
            <a:r>
              <a:rPr lang="en-US" sz="3000" i="0" u="none" strike="noStrike" cap="non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Iván Rodríguez Soriano</a:t>
            </a:r>
            <a:r>
              <a:rPr lang="en-US" sz="3000" dirty="0">
                <a:latin typeface="Calibri"/>
                <a:ea typeface="Calibri"/>
                <a:cs typeface="Calibri"/>
                <a:sym typeface="Calibri"/>
              </a:rPr>
              <a:t> 23/06/2023.</a:t>
            </a:r>
            <a:endParaRPr dirty="0"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5F2"/>
        </a:solidFill>
        <a:effectLst/>
      </p:bgPr>
    </p:bg>
    <p:spTree>
      <p:nvGrpSpPr>
        <p:cNvPr id="1" name="Shape 3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4" name="Google Shape;354;p33"/>
          <p:cNvSpPr/>
          <p:nvPr/>
        </p:nvSpPr>
        <p:spPr>
          <a:xfrm>
            <a:off x="2289811" y="2059113"/>
            <a:ext cx="13708378" cy="6168770"/>
          </a:xfrm>
          <a:custGeom>
            <a:avLst/>
            <a:gdLst/>
            <a:ahLst/>
            <a:cxnLst/>
            <a:rect l="l" t="t" r="r" b="b"/>
            <a:pathLst>
              <a:path w="13708378" h="6168770" extrusionOk="0">
                <a:moveTo>
                  <a:pt x="0" y="0"/>
                </a:moveTo>
                <a:lnTo>
                  <a:pt x="13708378" y="0"/>
                </a:lnTo>
                <a:lnTo>
                  <a:pt x="13708378" y="6168770"/>
                </a:lnTo>
                <a:lnTo>
                  <a:pt x="0" y="6168770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/>
            </a:stretch>
          </a:blipFill>
          <a:ln>
            <a:noFill/>
          </a:ln>
        </p:spPr>
        <p:txBody>
          <a:bodyPr/>
          <a:lstStyle/>
          <a:p>
            <a:endParaRPr lang="es-CR"/>
          </a:p>
        </p:txBody>
      </p:sp>
      <p:sp>
        <p:nvSpPr>
          <p:cNvPr id="355" name="Google Shape;355;p33"/>
          <p:cNvSpPr txBox="1"/>
          <p:nvPr/>
        </p:nvSpPr>
        <p:spPr>
          <a:xfrm>
            <a:off x="2289800" y="8564325"/>
            <a:ext cx="13708500" cy="138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000" b="1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Fotografía 20.</a:t>
            </a:r>
            <a:r>
              <a:rPr lang="en-US" sz="300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Antigua batea para la elaboración de tapas de dulce, expuesta en el interior del bar La Cueva, Santa María de Dota. Fotografía por Iván Rodríguez Soriano</a:t>
            </a:r>
            <a:r>
              <a:rPr lang="en-US" sz="3000">
                <a:latin typeface="Calibri"/>
                <a:ea typeface="Calibri"/>
                <a:cs typeface="Calibri"/>
                <a:sym typeface="Calibri"/>
              </a:rPr>
              <a:t> 23/06/2023.</a:t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5F2"/>
        </a:solidFill>
        <a:effectLst/>
      </p:bgPr>
    </p:bg>
    <p:spTree>
      <p:nvGrpSpPr>
        <p:cNvPr id="1" name="Shape 3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0" name="Google Shape;360;p34"/>
          <p:cNvSpPr/>
          <p:nvPr/>
        </p:nvSpPr>
        <p:spPr>
          <a:xfrm>
            <a:off x="2277736" y="2059113"/>
            <a:ext cx="13708378" cy="6168770"/>
          </a:xfrm>
          <a:custGeom>
            <a:avLst/>
            <a:gdLst/>
            <a:ahLst/>
            <a:cxnLst/>
            <a:rect l="l" t="t" r="r" b="b"/>
            <a:pathLst>
              <a:path w="13708378" h="6168770" extrusionOk="0">
                <a:moveTo>
                  <a:pt x="0" y="0"/>
                </a:moveTo>
                <a:lnTo>
                  <a:pt x="13708378" y="0"/>
                </a:lnTo>
                <a:lnTo>
                  <a:pt x="13708378" y="6168770"/>
                </a:lnTo>
                <a:lnTo>
                  <a:pt x="0" y="6168770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/>
            </a:stretch>
          </a:blipFill>
          <a:ln>
            <a:noFill/>
          </a:ln>
        </p:spPr>
        <p:txBody>
          <a:bodyPr/>
          <a:lstStyle/>
          <a:p>
            <a:endParaRPr lang="es-CR"/>
          </a:p>
        </p:txBody>
      </p:sp>
      <p:sp>
        <p:nvSpPr>
          <p:cNvPr id="361" name="Google Shape;361;p34"/>
          <p:cNvSpPr txBox="1"/>
          <p:nvPr/>
        </p:nvSpPr>
        <p:spPr>
          <a:xfrm>
            <a:off x="2277725" y="8564325"/>
            <a:ext cx="13708500" cy="92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000" b="1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Fotografía 21.</a:t>
            </a:r>
            <a:r>
              <a:rPr lang="en-US" sz="300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Antigua sierra exhibida en el interior del bar La Cueva, Santa María de Dota. Fotografía por Iván Rodríguez Soriano</a:t>
            </a:r>
            <a:r>
              <a:rPr lang="en-US" sz="3000">
                <a:latin typeface="Calibri"/>
                <a:ea typeface="Calibri"/>
                <a:cs typeface="Calibri"/>
                <a:sym typeface="Calibri"/>
              </a:rPr>
              <a:t> 23/06/2023.</a:t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5F2"/>
        </a:solidFill>
        <a:effectLst/>
      </p:bgPr>
    </p:bg>
    <p:spTree>
      <p:nvGrpSpPr>
        <p:cNvPr id="1" name="Shape 3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6" name="Google Shape;366;p35"/>
          <p:cNvGrpSpPr/>
          <p:nvPr/>
        </p:nvGrpSpPr>
        <p:grpSpPr>
          <a:xfrm>
            <a:off x="-1214936" y="-517327"/>
            <a:ext cx="3086099" cy="11183989"/>
            <a:chOff x="0" y="-38100"/>
            <a:chExt cx="812800" cy="2945577"/>
          </a:xfrm>
        </p:grpSpPr>
        <p:sp>
          <p:nvSpPr>
            <p:cNvPr id="367" name="Google Shape;367;p35"/>
            <p:cNvSpPr/>
            <p:nvPr/>
          </p:nvSpPr>
          <p:spPr>
            <a:xfrm>
              <a:off x="0" y="0"/>
              <a:ext cx="490354" cy="2907477"/>
            </a:xfrm>
            <a:custGeom>
              <a:avLst/>
              <a:gdLst/>
              <a:ahLst/>
              <a:cxnLst/>
              <a:rect l="l" t="t" r="r" b="b"/>
              <a:pathLst>
                <a:path w="490354" h="2907477" extrusionOk="0">
                  <a:moveTo>
                    <a:pt x="0" y="0"/>
                  </a:moveTo>
                  <a:lnTo>
                    <a:pt x="490354" y="0"/>
                  </a:lnTo>
                  <a:lnTo>
                    <a:pt x="490354" y="2907477"/>
                  </a:lnTo>
                  <a:lnTo>
                    <a:pt x="0" y="2907477"/>
                  </a:lnTo>
                  <a:close/>
                </a:path>
              </a:pathLst>
            </a:custGeom>
            <a:solidFill>
              <a:srgbClr val="964141"/>
            </a:solidFill>
            <a:ln>
              <a:noFill/>
            </a:ln>
          </p:spPr>
          <p:txBody>
            <a:bodyPr/>
            <a:lstStyle/>
            <a:p>
              <a:endParaRPr lang="es-CR"/>
            </a:p>
          </p:txBody>
        </p:sp>
        <p:sp>
          <p:nvSpPr>
            <p:cNvPr id="368" name="Google Shape;368;p35"/>
            <p:cNvSpPr txBox="1"/>
            <p:nvPr/>
          </p:nvSpPr>
          <p:spPr>
            <a:xfrm>
              <a:off x="0" y="-38100"/>
              <a:ext cx="812800" cy="850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369" name="Google Shape;369;p35"/>
          <p:cNvSpPr/>
          <p:nvPr/>
        </p:nvSpPr>
        <p:spPr>
          <a:xfrm>
            <a:off x="17316450" y="0"/>
            <a:ext cx="3187100" cy="4114800"/>
          </a:xfrm>
          <a:custGeom>
            <a:avLst/>
            <a:gdLst/>
            <a:ahLst/>
            <a:cxnLst/>
            <a:rect l="l" t="t" r="r" b="b"/>
            <a:pathLst>
              <a:path w="3187100" h="4114800" extrusionOk="0">
                <a:moveTo>
                  <a:pt x="0" y="0"/>
                </a:moveTo>
                <a:lnTo>
                  <a:pt x="3187100" y="0"/>
                </a:lnTo>
                <a:lnTo>
                  <a:pt x="3187100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/>
            </a:stretch>
          </a:blipFill>
          <a:ln>
            <a:noFill/>
          </a:ln>
        </p:spPr>
        <p:txBody>
          <a:bodyPr/>
          <a:lstStyle/>
          <a:p>
            <a:endParaRPr lang="es-CR"/>
          </a:p>
        </p:txBody>
      </p:sp>
      <p:sp>
        <p:nvSpPr>
          <p:cNvPr id="370" name="Google Shape;370;p35"/>
          <p:cNvSpPr/>
          <p:nvPr/>
        </p:nvSpPr>
        <p:spPr>
          <a:xfrm>
            <a:off x="17316450" y="4308689"/>
            <a:ext cx="3187100" cy="4114800"/>
          </a:xfrm>
          <a:custGeom>
            <a:avLst/>
            <a:gdLst/>
            <a:ahLst/>
            <a:cxnLst/>
            <a:rect l="l" t="t" r="r" b="b"/>
            <a:pathLst>
              <a:path w="3187100" h="4114800" extrusionOk="0">
                <a:moveTo>
                  <a:pt x="0" y="0"/>
                </a:moveTo>
                <a:lnTo>
                  <a:pt x="3187100" y="0"/>
                </a:lnTo>
                <a:lnTo>
                  <a:pt x="3187100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/>
            </a:stretch>
          </a:blipFill>
          <a:ln>
            <a:noFill/>
          </a:ln>
        </p:spPr>
        <p:txBody>
          <a:bodyPr/>
          <a:lstStyle/>
          <a:p>
            <a:endParaRPr lang="es-CR"/>
          </a:p>
        </p:txBody>
      </p:sp>
      <p:sp>
        <p:nvSpPr>
          <p:cNvPr id="371" name="Google Shape;371;p35"/>
          <p:cNvSpPr/>
          <p:nvPr/>
        </p:nvSpPr>
        <p:spPr>
          <a:xfrm>
            <a:off x="17316450" y="8609262"/>
            <a:ext cx="3187100" cy="4114800"/>
          </a:xfrm>
          <a:custGeom>
            <a:avLst/>
            <a:gdLst/>
            <a:ahLst/>
            <a:cxnLst/>
            <a:rect l="l" t="t" r="r" b="b"/>
            <a:pathLst>
              <a:path w="3187100" h="4114800" extrusionOk="0">
                <a:moveTo>
                  <a:pt x="0" y="0"/>
                </a:moveTo>
                <a:lnTo>
                  <a:pt x="3187100" y="0"/>
                </a:lnTo>
                <a:lnTo>
                  <a:pt x="3187100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/>
            </a:stretch>
          </a:blipFill>
          <a:ln>
            <a:noFill/>
          </a:ln>
        </p:spPr>
        <p:txBody>
          <a:bodyPr/>
          <a:lstStyle/>
          <a:p>
            <a:endParaRPr lang="es-CR"/>
          </a:p>
        </p:txBody>
      </p:sp>
      <p:sp>
        <p:nvSpPr>
          <p:cNvPr id="372" name="Google Shape;372;p35"/>
          <p:cNvSpPr txBox="1"/>
          <p:nvPr/>
        </p:nvSpPr>
        <p:spPr>
          <a:xfrm>
            <a:off x="1256374" y="-28575"/>
            <a:ext cx="9581100" cy="92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05999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000" b="0" i="0" u="none" strike="noStrike" cap="none">
                <a:solidFill>
                  <a:srgbClr val="222525"/>
                </a:solidFill>
                <a:latin typeface="DM Serif Display"/>
                <a:ea typeface="DM Serif Display"/>
                <a:cs typeface="DM Serif Display"/>
                <a:sym typeface="DM Serif Display"/>
              </a:rPr>
              <a:t>Conclusiones</a:t>
            </a:r>
            <a:endParaRPr/>
          </a:p>
        </p:txBody>
      </p:sp>
      <p:sp>
        <p:nvSpPr>
          <p:cNvPr id="373" name="Google Shape;373;p35"/>
          <p:cNvSpPr txBox="1"/>
          <p:nvPr/>
        </p:nvSpPr>
        <p:spPr>
          <a:xfrm>
            <a:off x="658775" y="894825"/>
            <a:ext cx="16536900" cy="104274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604526" marR="0" lvl="1" indent="-302263" algn="just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222525"/>
              </a:buClr>
              <a:buSzPts val="2800"/>
              <a:buFont typeface="Arial"/>
              <a:buChar char="•"/>
            </a:pPr>
            <a:r>
              <a:rPr lang="en-US" sz="2800" b="0" i="0" u="none" strike="noStrike" cap="none" dirty="0">
                <a:solidFill>
                  <a:srgbClr val="222525"/>
                </a:solidFill>
                <a:latin typeface="DM Serif Display"/>
                <a:ea typeface="DM Serif Display"/>
                <a:cs typeface="DM Serif Display"/>
                <a:sym typeface="DM Serif Display"/>
              </a:rPr>
              <a:t>La </a:t>
            </a:r>
            <a:r>
              <a:rPr lang="en-US" sz="2800" b="0" i="0" u="none" strike="noStrike" cap="none" dirty="0" err="1">
                <a:solidFill>
                  <a:srgbClr val="222525"/>
                </a:solidFill>
                <a:latin typeface="DM Serif Display"/>
                <a:ea typeface="DM Serif Display"/>
                <a:cs typeface="DM Serif Display"/>
                <a:sym typeface="DM Serif Display"/>
              </a:rPr>
              <a:t>dinámica</a:t>
            </a:r>
            <a:r>
              <a:rPr lang="en-US" sz="2800" b="0" i="0" u="none" strike="noStrike" cap="none" dirty="0">
                <a:solidFill>
                  <a:srgbClr val="222525"/>
                </a:solidFill>
                <a:latin typeface="DM Serif Display"/>
                <a:ea typeface="DM Serif Display"/>
                <a:cs typeface="DM Serif Display"/>
                <a:sym typeface="DM Serif Display"/>
              </a:rPr>
              <a:t> de </a:t>
            </a:r>
            <a:r>
              <a:rPr lang="en-US" sz="2800" dirty="0" err="1">
                <a:solidFill>
                  <a:srgbClr val="222525"/>
                </a:solidFill>
                <a:latin typeface="DM Serif Display"/>
                <a:ea typeface="DM Serif Display"/>
                <a:cs typeface="DM Serif Display"/>
                <a:sym typeface="DM Serif Display"/>
              </a:rPr>
              <a:t>socialización</a:t>
            </a:r>
            <a:r>
              <a:rPr lang="en-US" sz="2800" b="0" i="0" u="none" strike="noStrike" cap="none" dirty="0">
                <a:solidFill>
                  <a:srgbClr val="222525"/>
                </a:solidFill>
                <a:latin typeface="DM Serif Display"/>
                <a:ea typeface="DM Serif Display"/>
                <a:cs typeface="DM Serif Display"/>
                <a:sym typeface="DM Serif Display"/>
              </a:rPr>
              <a:t> </a:t>
            </a:r>
            <a:r>
              <a:rPr lang="en-US" sz="2800" b="0" i="0" u="none" strike="noStrike" cap="none" dirty="0" err="1">
                <a:solidFill>
                  <a:srgbClr val="222525"/>
                </a:solidFill>
                <a:latin typeface="DM Serif Display"/>
                <a:ea typeface="DM Serif Display"/>
                <a:cs typeface="DM Serif Display"/>
                <a:sym typeface="DM Serif Display"/>
              </a:rPr>
              <a:t>durante</a:t>
            </a:r>
            <a:r>
              <a:rPr lang="en-US" sz="2800" b="0" i="0" u="none" strike="noStrike" cap="none" dirty="0">
                <a:solidFill>
                  <a:srgbClr val="222525"/>
                </a:solidFill>
                <a:latin typeface="DM Serif Display"/>
                <a:ea typeface="DM Serif Display"/>
                <a:cs typeface="DM Serif Display"/>
                <a:sym typeface="DM Serif Display"/>
              </a:rPr>
              <a:t> la </a:t>
            </a:r>
            <a:r>
              <a:rPr lang="en-US" sz="2800" b="0" i="0" u="none" strike="noStrike" cap="none" dirty="0" err="1">
                <a:solidFill>
                  <a:srgbClr val="222525"/>
                </a:solidFill>
                <a:latin typeface="DM Serif Display"/>
                <a:ea typeface="DM Serif Display"/>
                <a:cs typeface="DM Serif Display"/>
                <a:sym typeface="DM Serif Display"/>
              </a:rPr>
              <a:t>cosecha</a:t>
            </a:r>
            <a:r>
              <a:rPr lang="en-US" sz="2800" b="0" i="0" u="none" strike="noStrike" cap="none" dirty="0">
                <a:solidFill>
                  <a:srgbClr val="222525"/>
                </a:solidFill>
                <a:latin typeface="DM Serif Display"/>
                <a:ea typeface="DM Serif Display"/>
                <a:cs typeface="DM Serif Display"/>
                <a:sym typeface="DM Serif Display"/>
              </a:rPr>
              <a:t> de café en </a:t>
            </a:r>
            <a:r>
              <a:rPr lang="en-US" sz="2800" dirty="0">
                <a:solidFill>
                  <a:srgbClr val="222525"/>
                </a:solidFill>
                <a:latin typeface="DM Serif Display"/>
                <a:ea typeface="DM Serif Display"/>
                <a:cs typeface="DM Serif Display"/>
                <a:sym typeface="DM Serif Display"/>
              </a:rPr>
              <a:t>las cabeceras de </a:t>
            </a:r>
            <a:r>
              <a:rPr lang="en-US" sz="2800" dirty="0" err="1">
                <a:solidFill>
                  <a:srgbClr val="222525"/>
                </a:solidFill>
                <a:latin typeface="DM Serif Display"/>
                <a:ea typeface="DM Serif Display"/>
                <a:cs typeface="DM Serif Display"/>
                <a:sym typeface="DM Serif Display"/>
              </a:rPr>
              <a:t>catón</a:t>
            </a:r>
            <a:r>
              <a:rPr lang="en-US" sz="2800" dirty="0">
                <a:solidFill>
                  <a:srgbClr val="222525"/>
                </a:solidFill>
                <a:latin typeface="DM Serif Display"/>
                <a:ea typeface="DM Serif Display"/>
                <a:cs typeface="DM Serif Display"/>
                <a:sym typeface="DM Serif Display"/>
              </a:rPr>
              <a:t> de la zona</a:t>
            </a:r>
            <a:r>
              <a:rPr lang="en-US" sz="2800" b="0" i="0" u="none" strike="noStrike" cap="none" dirty="0">
                <a:solidFill>
                  <a:srgbClr val="222525"/>
                </a:solidFill>
                <a:latin typeface="DM Serif Display"/>
                <a:ea typeface="DM Serif Display"/>
                <a:cs typeface="DM Serif Display"/>
                <a:sym typeface="DM Serif Display"/>
              </a:rPr>
              <a:t> se </a:t>
            </a:r>
            <a:r>
              <a:rPr lang="en-US" sz="2800" b="0" i="0" u="none" strike="noStrike" cap="none" dirty="0" err="1">
                <a:solidFill>
                  <a:srgbClr val="222525"/>
                </a:solidFill>
                <a:latin typeface="DM Serif Display"/>
                <a:ea typeface="DM Serif Display"/>
                <a:cs typeface="DM Serif Display"/>
                <a:sym typeface="DM Serif Display"/>
              </a:rPr>
              <a:t>caracteriza</a:t>
            </a:r>
            <a:r>
              <a:rPr lang="en-US" sz="2800" b="0" i="0" u="none" strike="noStrike" cap="none" dirty="0">
                <a:solidFill>
                  <a:srgbClr val="222525"/>
                </a:solidFill>
                <a:latin typeface="DM Serif Display"/>
                <a:ea typeface="DM Serif Display"/>
                <a:cs typeface="DM Serif Display"/>
                <a:sym typeface="DM Serif Display"/>
              </a:rPr>
              <a:t> </a:t>
            </a:r>
            <a:r>
              <a:rPr lang="en-US" sz="2800" b="0" i="0" u="none" strike="noStrike" cap="none" dirty="0" err="1">
                <a:solidFill>
                  <a:srgbClr val="222525"/>
                </a:solidFill>
                <a:latin typeface="DM Serif Display"/>
                <a:ea typeface="DM Serif Display"/>
                <a:cs typeface="DM Serif Display"/>
                <a:sym typeface="DM Serif Display"/>
              </a:rPr>
              <a:t>por</a:t>
            </a:r>
            <a:r>
              <a:rPr lang="en-US" sz="2800" b="0" i="0" u="none" strike="noStrike" cap="none" dirty="0">
                <a:solidFill>
                  <a:srgbClr val="222525"/>
                </a:solidFill>
                <a:latin typeface="DM Serif Display"/>
                <a:ea typeface="DM Serif Display"/>
                <a:cs typeface="DM Serif Display"/>
                <a:sym typeface="DM Serif Display"/>
              </a:rPr>
              <a:t> </a:t>
            </a:r>
            <a:r>
              <a:rPr lang="en-US" sz="2800" dirty="0">
                <a:solidFill>
                  <a:srgbClr val="222525"/>
                </a:solidFill>
                <a:latin typeface="DM Serif Display"/>
                <a:ea typeface="DM Serif Display"/>
                <a:cs typeface="DM Serif Display"/>
                <a:sym typeface="DM Serif Display"/>
              </a:rPr>
              <a:t>el </a:t>
            </a:r>
            <a:r>
              <a:rPr lang="en-US" sz="2800" b="0" i="0" u="none" strike="noStrike" cap="none" dirty="0" err="1">
                <a:solidFill>
                  <a:srgbClr val="222525"/>
                </a:solidFill>
                <a:latin typeface="DM Serif Display"/>
                <a:ea typeface="DM Serif Display"/>
                <a:cs typeface="DM Serif Display"/>
                <a:sym typeface="DM Serif Display"/>
              </a:rPr>
              <a:t>incremento</a:t>
            </a:r>
            <a:r>
              <a:rPr lang="en-US" sz="2800" b="0" i="0" u="none" strike="noStrike" cap="none" dirty="0">
                <a:solidFill>
                  <a:srgbClr val="222525"/>
                </a:solidFill>
                <a:latin typeface="DM Serif Display"/>
                <a:ea typeface="DM Serif Display"/>
                <a:cs typeface="DM Serif Display"/>
                <a:sym typeface="DM Serif Display"/>
              </a:rPr>
              <a:t> de </a:t>
            </a:r>
            <a:r>
              <a:rPr lang="en-US" sz="2800" b="0" i="0" u="none" strike="noStrike" cap="none" dirty="0" err="1">
                <a:solidFill>
                  <a:srgbClr val="222525"/>
                </a:solidFill>
                <a:latin typeface="DM Serif Display"/>
                <a:ea typeface="DM Serif Display"/>
                <a:cs typeface="DM Serif Display"/>
                <a:sym typeface="DM Serif Display"/>
              </a:rPr>
              <a:t>actividades</a:t>
            </a:r>
            <a:r>
              <a:rPr lang="en-US" sz="2800" b="0" i="0" u="none" strike="noStrike" cap="none" dirty="0">
                <a:solidFill>
                  <a:srgbClr val="222525"/>
                </a:solidFill>
                <a:latin typeface="DM Serif Display"/>
                <a:ea typeface="DM Serif Display"/>
                <a:cs typeface="DM Serif Display"/>
                <a:sym typeface="DM Serif Display"/>
              </a:rPr>
              <a:t> </a:t>
            </a:r>
            <a:r>
              <a:rPr lang="en-US" sz="2800" b="0" i="0" u="none" strike="noStrike" cap="none" dirty="0" err="1">
                <a:solidFill>
                  <a:srgbClr val="222525"/>
                </a:solidFill>
                <a:latin typeface="DM Serif Display"/>
                <a:ea typeface="DM Serif Display"/>
                <a:cs typeface="DM Serif Display"/>
                <a:sym typeface="DM Serif Display"/>
              </a:rPr>
              <a:t>comerciales</a:t>
            </a:r>
            <a:r>
              <a:rPr lang="en-US" sz="2800" b="0" i="0" u="none" strike="noStrike" cap="none" dirty="0">
                <a:solidFill>
                  <a:srgbClr val="222525"/>
                </a:solidFill>
                <a:latin typeface="DM Serif Display"/>
                <a:ea typeface="DM Serif Display"/>
                <a:cs typeface="DM Serif Display"/>
                <a:sym typeface="DM Serif Display"/>
              </a:rPr>
              <a:t>, </a:t>
            </a:r>
            <a:r>
              <a:rPr lang="en-US" sz="2800" b="0" i="0" u="none" strike="noStrike" cap="none" dirty="0" err="1">
                <a:solidFill>
                  <a:srgbClr val="222525"/>
                </a:solidFill>
                <a:latin typeface="DM Serif Display"/>
                <a:ea typeface="DM Serif Display"/>
                <a:cs typeface="DM Serif Display"/>
                <a:sym typeface="DM Serif Display"/>
              </a:rPr>
              <a:t>incluidas</a:t>
            </a:r>
            <a:r>
              <a:rPr lang="en-US" sz="2800" b="0" i="0" u="none" strike="noStrike" cap="none" dirty="0">
                <a:solidFill>
                  <a:srgbClr val="222525"/>
                </a:solidFill>
                <a:latin typeface="DM Serif Display"/>
                <a:ea typeface="DM Serif Display"/>
                <a:cs typeface="DM Serif Display"/>
                <a:sym typeface="DM Serif Display"/>
              </a:rPr>
              <a:t> las </a:t>
            </a:r>
            <a:r>
              <a:rPr lang="en-US" sz="2800" b="0" i="0" u="none" strike="noStrike" cap="none" dirty="0" err="1">
                <a:solidFill>
                  <a:srgbClr val="222525"/>
                </a:solidFill>
                <a:latin typeface="DM Serif Display"/>
                <a:ea typeface="DM Serif Display"/>
                <a:cs typeface="DM Serif Display"/>
                <a:sym typeface="DM Serif Display"/>
              </a:rPr>
              <a:t>ventas</a:t>
            </a:r>
            <a:r>
              <a:rPr lang="en-US" sz="2800" b="0" i="0" u="none" strike="noStrike" cap="none" dirty="0">
                <a:solidFill>
                  <a:srgbClr val="222525"/>
                </a:solidFill>
                <a:latin typeface="DM Serif Display"/>
                <a:ea typeface="DM Serif Display"/>
                <a:cs typeface="DM Serif Display"/>
                <a:sym typeface="DM Serif Display"/>
              </a:rPr>
              <a:t> </a:t>
            </a:r>
            <a:r>
              <a:rPr lang="en-US" sz="2800" b="0" i="0" u="none" strike="noStrike" cap="none" dirty="0" err="1">
                <a:solidFill>
                  <a:srgbClr val="222525"/>
                </a:solidFill>
                <a:latin typeface="DM Serif Display"/>
                <a:ea typeface="DM Serif Display"/>
                <a:cs typeface="DM Serif Display"/>
                <a:sym typeface="DM Serif Display"/>
              </a:rPr>
              <a:t>ambulantes</a:t>
            </a:r>
            <a:r>
              <a:rPr lang="en-US" sz="2800" b="0" i="0" u="none" strike="noStrike" cap="none" dirty="0">
                <a:solidFill>
                  <a:srgbClr val="222525"/>
                </a:solidFill>
                <a:latin typeface="DM Serif Display"/>
                <a:ea typeface="DM Serif Display"/>
                <a:cs typeface="DM Serif Display"/>
                <a:sym typeface="DM Serif Display"/>
              </a:rPr>
              <a:t>, el </a:t>
            </a:r>
            <a:r>
              <a:rPr lang="en-US" sz="2800" dirty="0" err="1">
                <a:solidFill>
                  <a:srgbClr val="222525"/>
                </a:solidFill>
                <a:latin typeface="DM Serif Display"/>
                <a:ea typeface="DM Serif Display"/>
                <a:cs typeface="DM Serif Display"/>
                <a:sym typeface="DM Serif Display"/>
              </a:rPr>
              <a:t>servicio</a:t>
            </a:r>
            <a:r>
              <a:rPr lang="en-US" sz="2800" dirty="0">
                <a:solidFill>
                  <a:srgbClr val="222525"/>
                </a:solidFill>
                <a:latin typeface="DM Serif Display"/>
                <a:ea typeface="DM Serif Display"/>
                <a:cs typeface="DM Serif Display"/>
                <a:sym typeface="DM Serif Display"/>
              </a:rPr>
              <a:t> de taxis</a:t>
            </a:r>
            <a:r>
              <a:rPr lang="en-US" sz="2800" b="0" i="0" u="none" strike="noStrike" cap="none" dirty="0">
                <a:solidFill>
                  <a:srgbClr val="222525"/>
                </a:solidFill>
                <a:latin typeface="DM Serif Display"/>
                <a:ea typeface="DM Serif Display"/>
                <a:cs typeface="DM Serif Display"/>
                <a:sym typeface="DM Serif Display"/>
              </a:rPr>
              <a:t> </a:t>
            </a:r>
            <a:r>
              <a:rPr lang="en-US" sz="2800" dirty="0">
                <a:solidFill>
                  <a:srgbClr val="222525"/>
                </a:solidFill>
                <a:latin typeface="DM Serif Display"/>
                <a:ea typeface="DM Serif Display"/>
                <a:cs typeface="DM Serif Display"/>
                <a:sym typeface="DM Serif Display"/>
              </a:rPr>
              <a:t>que se </a:t>
            </a:r>
            <a:r>
              <a:rPr lang="en-US" sz="2800" dirty="0" err="1">
                <a:solidFill>
                  <a:srgbClr val="222525"/>
                </a:solidFill>
                <a:latin typeface="DM Serif Display"/>
                <a:ea typeface="DM Serif Display"/>
                <a:cs typeface="DM Serif Display"/>
                <a:sym typeface="DM Serif Display"/>
              </a:rPr>
              <a:t>encarga</a:t>
            </a:r>
            <a:r>
              <a:rPr lang="en-US" sz="2800" dirty="0">
                <a:solidFill>
                  <a:srgbClr val="222525"/>
                </a:solidFill>
                <a:latin typeface="DM Serif Display"/>
                <a:ea typeface="DM Serif Display"/>
                <a:cs typeface="DM Serif Display"/>
                <a:sym typeface="DM Serif Display"/>
              </a:rPr>
              <a:t> de </a:t>
            </a:r>
            <a:r>
              <a:rPr lang="en-US" sz="2800" dirty="0" err="1">
                <a:solidFill>
                  <a:srgbClr val="222525"/>
                </a:solidFill>
                <a:latin typeface="DM Serif Display"/>
                <a:ea typeface="DM Serif Display"/>
                <a:cs typeface="DM Serif Display"/>
                <a:sym typeface="DM Serif Display"/>
              </a:rPr>
              <a:t>de</a:t>
            </a:r>
            <a:r>
              <a:rPr lang="en-US" sz="2800" dirty="0">
                <a:solidFill>
                  <a:srgbClr val="222525"/>
                </a:solidFill>
                <a:latin typeface="DM Serif Display"/>
                <a:ea typeface="DM Serif Display"/>
                <a:cs typeface="DM Serif Display"/>
                <a:sym typeface="DM Serif Display"/>
              </a:rPr>
              <a:t> </a:t>
            </a:r>
            <a:r>
              <a:rPr lang="en-US" sz="2800" dirty="0" err="1">
                <a:solidFill>
                  <a:srgbClr val="222525"/>
                </a:solidFill>
                <a:latin typeface="DM Serif Display"/>
                <a:ea typeface="DM Serif Display"/>
                <a:cs typeface="DM Serif Display"/>
                <a:sym typeface="DM Serif Display"/>
              </a:rPr>
              <a:t>transportar</a:t>
            </a:r>
            <a:r>
              <a:rPr lang="en-US" sz="2800" dirty="0">
                <a:solidFill>
                  <a:srgbClr val="222525"/>
                </a:solidFill>
                <a:latin typeface="DM Serif Display"/>
                <a:ea typeface="DM Serif Display"/>
                <a:cs typeface="DM Serif Display"/>
                <a:sym typeface="DM Serif Display"/>
              </a:rPr>
              <a:t> a </a:t>
            </a:r>
            <a:r>
              <a:rPr lang="en-US" sz="2800" dirty="0" err="1">
                <a:solidFill>
                  <a:srgbClr val="222525"/>
                </a:solidFill>
                <a:latin typeface="DM Serif Display"/>
                <a:ea typeface="DM Serif Display"/>
                <a:cs typeface="DM Serif Display"/>
                <a:sym typeface="DM Serif Display"/>
              </a:rPr>
              <a:t>grupos</a:t>
            </a:r>
            <a:r>
              <a:rPr lang="en-US" sz="2800" dirty="0">
                <a:solidFill>
                  <a:srgbClr val="222525"/>
                </a:solidFill>
                <a:latin typeface="DM Serif Display"/>
                <a:ea typeface="DM Serif Display"/>
                <a:cs typeface="DM Serif Display"/>
                <a:sym typeface="DM Serif Display"/>
              </a:rPr>
              <a:t> </a:t>
            </a:r>
            <a:r>
              <a:rPr lang="en-US" sz="2800" dirty="0" err="1">
                <a:solidFill>
                  <a:srgbClr val="222525"/>
                </a:solidFill>
                <a:latin typeface="DM Serif Display"/>
                <a:ea typeface="DM Serif Display"/>
                <a:cs typeface="DM Serif Display"/>
                <a:sym typeface="DM Serif Display"/>
              </a:rPr>
              <a:t>múltiples</a:t>
            </a:r>
            <a:r>
              <a:rPr lang="en-US" sz="2800" dirty="0">
                <a:solidFill>
                  <a:srgbClr val="222525"/>
                </a:solidFill>
                <a:latin typeface="DM Serif Display"/>
                <a:ea typeface="DM Serif Display"/>
                <a:cs typeface="DM Serif Display"/>
                <a:sym typeface="DM Serif Display"/>
              </a:rPr>
              <a:t> de</a:t>
            </a:r>
            <a:r>
              <a:rPr lang="en-US" sz="2800" b="0" i="0" u="none" strike="noStrike" cap="none" dirty="0">
                <a:solidFill>
                  <a:srgbClr val="222525"/>
                </a:solidFill>
                <a:latin typeface="DM Serif Display"/>
                <a:ea typeface="DM Serif Display"/>
                <a:cs typeface="DM Serif Display"/>
                <a:sym typeface="DM Serif Display"/>
              </a:rPr>
              <a:t> </a:t>
            </a:r>
            <a:r>
              <a:rPr lang="en-US" sz="2800" b="0" i="0" u="none" strike="noStrike" cap="none" dirty="0" err="1">
                <a:solidFill>
                  <a:srgbClr val="222525"/>
                </a:solidFill>
                <a:latin typeface="DM Serif Display"/>
                <a:ea typeface="DM Serif Display"/>
                <a:cs typeface="DM Serif Display"/>
                <a:sym typeface="DM Serif Display"/>
              </a:rPr>
              <a:t>trabajadores</a:t>
            </a:r>
            <a:r>
              <a:rPr lang="en-US" sz="2800" b="0" i="0" u="none" strike="noStrike" cap="none" dirty="0">
                <a:solidFill>
                  <a:srgbClr val="222525"/>
                </a:solidFill>
                <a:latin typeface="DM Serif Display"/>
                <a:ea typeface="DM Serif Display"/>
                <a:cs typeface="DM Serif Display"/>
                <a:sym typeface="DM Serif Display"/>
              </a:rPr>
              <a:t> </a:t>
            </a:r>
            <a:r>
              <a:rPr lang="en-US" sz="2800" b="0" i="0" u="none" strike="noStrike" cap="none" dirty="0" err="1">
                <a:solidFill>
                  <a:srgbClr val="222525"/>
                </a:solidFill>
                <a:latin typeface="DM Serif Display"/>
                <a:ea typeface="DM Serif Display"/>
                <a:cs typeface="DM Serif Display"/>
                <a:sym typeface="DM Serif Display"/>
              </a:rPr>
              <a:t>inmigrantes</a:t>
            </a:r>
            <a:r>
              <a:rPr lang="en-US" sz="2800" b="0" i="0" u="none" strike="noStrike" cap="none" dirty="0">
                <a:solidFill>
                  <a:srgbClr val="222525"/>
                </a:solidFill>
                <a:latin typeface="DM Serif Display"/>
                <a:ea typeface="DM Serif Display"/>
                <a:cs typeface="DM Serif Display"/>
                <a:sym typeface="DM Serif Display"/>
              </a:rPr>
              <a:t> ng</a:t>
            </a:r>
            <a:r>
              <a:rPr lang="en-US" sz="2800" dirty="0">
                <a:solidFill>
                  <a:srgbClr val="222525"/>
                </a:solidFill>
                <a:latin typeface="DM Serif Display"/>
                <a:ea typeface="DM Serif Display"/>
                <a:cs typeface="DM Serif Display"/>
                <a:sym typeface="DM Serif Display"/>
              </a:rPr>
              <a:t>äb</a:t>
            </a:r>
            <a:r>
              <a:rPr lang="en-US" sz="2800" b="0" i="0" u="none" strike="noStrike" cap="none" dirty="0">
                <a:solidFill>
                  <a:srgbClr val="222525"/>
                </a:solidFill>
                <a:latin typeface="DM Serif Display"/>
                <a:ea typeface="DM Serif Display"/>
                <a:cs typeface="DM Serif Display"/>
                <a:sym typeface="DM Serif Display"/>
              </a:rPr>
              <a:t>e-</a:t>
            </a:r>
            <a:r>
              <a:rPr lang="en-US" sz="2800" b="0" i="0" u="none" strike="noStrike" cap="none" dirty="0" err="1">
                <a:solidFill>
                  <a:srgbClr val="222525"/>
                </a:solidFill>
                <a:latin typeface="DM Serif Display"/>
                <a:ea typeface="DM Serif Display"/>
                <a:cs typeface="DM Serif Display"/>
                <a:sym typeface="DM Serif Display"/>
              </a:rPr>
              <a:t>panameños</a:t>
            </a:r>
            <a:r>
              <a:rPr lang="en-US" sz="2800" b="0" i="0" u="none" strike="noStrike" cap="none" dirty="0">
                <a:solidFill>
                  <a:srgbClr val="222525"/>
                </a:solidFill>
                <a:latin typeface="DM Serif Display"/>
                <a:ea typeface="DM Serif Display"/>
                <a:cs typeface="DM Serif Display"/>
                <a:sym typeface="DM Serif Display"/>
              </a:rPr>
              <a:t>, </a:t>
            </a:r>
            <a:r>
              <a:rPr lang="en-US" sz="2800" b="0" i="0" u="none" strike="noStrike" cap="none" dirty="0" err="1">
                <a:solidFill>
                  <a:srgbClr val="222525"/>
                </a:solidFill>
                <a:latin typeface="DM Serif Display"/>
                <a:ea typeface="DM Serif Display"/>
                <a:cs typeface="DM Serif Display"/>
                <a:sym typeface="DM Serif Display"/>
              </a:rPr>
              <a:t>nacionales</a:t>
            </a:r>
            <a:r>
              <a:rPr lang="en-US" sz="2800" dirty="0">
                <a:solidFill>
                  <a:srgbClr val="222525"/>
                </a:solidFill>
                <a:latin typeface="DM Serif Display"/>
                <a:ea typeface="DM Serif Display"/>
                <a:cs typeface="DM Serif Display"/>
                <a:sym typeface="DM Serif Display"/>
              </a:rPr>
              <a:t> </a:t>
            </a:r>
            <a:r>
              <a:rPr lang="en-US" sz="2800" b="0" i="0" u="none" strike="noStrike" cap="none" dirty="0">
                <a:solidFill>
                  <a:srgbClr val="222525"/>
                </a:solidFill>
                <a:latin typeface="DM Serif Display"/>
                <a:ea typeface="DM Serif Display"/>
                <a:cs typeface="DM Serif Display"/>
                <a:sym typeface="DM Serif Display"/>
              </a:rPr>
              <a:t>y </a:t>
            </a:r>
            <a:r>
              <a:rPr lang="en-US" sz="2800" b="0" i="0" u="none" strike="noStrike" cap="none" dirty="0" err="1">
                <a:solidFill>
                  <a:srgbClr val="222525"/>
                </a:solidFill>
                <a:latin typeface="DM Serif Display"/>
                <a:ea typeface="DM Serif Display"/>
                <a:cs typeface="DM Serif Display"/>
                <a:sym typeface="DM Serif Display"/>
              </a:rPr>
              <a:t>nicaragüenses</a:t>
            </a:r>
            <a:r>
              <a:rPr lang="en-US" sz="2800" b="0" i="0" u="none" strike="noStrike" cap="none" dirty="0">
                <a:solidFill>
                  <a:srgbClr val="222525"/>
                </a:solidFill>
                <a:latin typeface="DM Serif Display"/>
                <a:ea typeface="DM Serif Display"/>
                <a:cs typeface="DM Serif Display"/>
                <a:sym typeface="DM Serif Display"/>
              </a:rPr>
              <a:t>.</a:t>
            </a:r>
            <a:endParaRPr sz="2800" dirty="0"/>
          </a:p>
          <a:p>
            <a:pPr marL="604526" marR="0" lvl="1" indent="-302263" algn="just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222525"/>
              </a:buClr>
              <a:buSzPts val="2800"/>
              <a:buFont typeface="Arial"/>
              <a:buChar char="•"/>
            </a:pPr>
            <a:r>
              <a:rPr lang="en-US" sz="2800" b="0" i="0" u="none" strike="noStrike" cap="none" dirty="0">
                <a:solidFill>
                  <a:srgbClr val="222525"/>
                </a:solidFill>
                <a:latin typeface="DM Serif Display"/>
                <a:ea typeface="DM Serif Display"/>
                <a:cs typeface="DM Serif Display"/>
                <a:sym typeface="DM Serif Display"/>
              </a:rPr>
              <a:t>Se </a:t>
            </a:r>
            <a:r>
              <a:rPr lang="en-US" sz="2800" dirty="0" err="1">
                <a:solidFill>
                  <a:srgbClr val="222525"/>
                </a:solidFill>
                <a:latin typeface="DM Serif Display"/>
                <a:ea typeface="DM Serif Display"/>
                <a:cs typeface="DM Serif Display"/>
                <a:sym typeface="DM Serif Display"/>
              </a:rPr>
              <a:t>denota</a:t>
            </a:r>
            <a:r>
              <a:rPr lang="en-US" sz="2800" b="0" i="0" u="none" strike="noStrike" cap="none" dirty="0">
                <a:solidFill>
                  <a:srgbClr val="222525"/>
                </a:solidFill>
                <a:latin typeface="DM Serif Display"/>
                <a:ea typeface="DM Serif Display"/>
                <a:cs typeface="DM Serif Display"/>
                <a:sym typeface="DM Serif Display"/>
              </a:rPr>
              <a:t> un </a:t>
            </a:r>
            <a:r>
              <a:rPr lang="en-US" sz="2800" b="0" i="0" u="none" strike="noStrike" cap="none" dirty="0" err="1">
                <a:solidFill>
                  <a:srgbClr val="222525"/>
                </a:solidFill>
                <a:latin typeface="DM Serif Display"/>
                <a:ea typeface="DM Serif Display"/>
                <a:cs typeface="DM Serif Display"/>
                <a:sym typeface="DM Serif Display"/>
              </a:rPr>
              <a:t>trato</a:t>
            </a:r>
            <a:r>
              <a:rPr lang="en-US" sz="2800" b="0" i="0" u="none" strike="noStrike" cap="none" dirty="0">
                <a:solidFill>
                  <a:srgbClr val="222525"/>
                </a:solidFill>
                <a:latin typeface="DM Serif Display"/>
                <a:ea typeface="DM Serif Display"/>
                <a:cs typeface="DM Serif Display"/>
                <a:sym typeface="DM Serif Display"/>
              </a:rPr>
              <a:t> </a:t>
            </a:r>
            <a:r>
              <a:rPr lang="en-US" sz="2800" b="0" i="0" u="none" strike="noStrike" cap="none" dirty="0" err="1">
                <a:solidFill>
                  <a:srgbClr val="222525"/>
                </a:solidFill>
                <a:latin typeface="DM Serif Display"/>
                <a:ea typeface="DM Serif Display"/>
                <a:cs typeface="DM Serif Display"/>
                <a:sym typeface="DM Serif Display"/>
              </a:rPr>
              <a:t>diferenciado</a:t>
            </a:r>
            <a:r>
              <a:rPr lang="en-US" sz="2800" b="0" i="0" u="none" strike="noStrike" cap="none" dirty="0">
                <a:solidFill>
                  <a:srgbClr val="222525"/>
                </a:solidFill>
                <a:latin typeface="DM Serif Display"/>
                <a:ea typeface="DM Serif Display"/>
                <a:cs typeface="DM Serif Display"/>
                <a:sym typeface="DM Serif Display"/>
              </a:rPr>
              <a:t> entre </a:t>
            </a:r>
            <a:r>
              <a:rPr lang="en-US" sz="2800" b="0" i="0" u="none" strike="noStrike" cap="none" dirty="0" err="1">
                <a:solidFill>
                  <a:srgbClr val="222525"/>
                </a:solidFill>
                <a:latin typeface="DM Serif Display"/>
                <a:ea typeface="DM Serif Display"/>
                <a:cs typeface="DM Serif Display"/>
                <a:sym typeface="DM Serif Display"/>
              </a:rPr>
              <a:t>nicaragüenses</a:t>
            </a:r>
            <a:r>
              <a:rPr lang="en-US" sz="2800" b="0" i="0" u="none" strike="noStrike" cap="none" dirty="0">
                <a:solidFill>
                  <a:srgbClr val="222525"/>
                </a:solidFill>
                <a:latin typeface="DM Serif Display"/>
                <a:ea typeface="DM Serif Display"/>
                <a:cs typeface="DM Serif Display"/>
                <a:sym typeface="DM Serif Display"/>
              </a:rPr>
              <a:t> y </a:t>
            </a:r>
            <a:r>
              <a:rPr lang="en-US" sz="2800" b="0" i="0" u="none" strike="noStrike" cap="none" dirty="0" err="1">
                <a:solidFill>
                  <a:srgbClr val="222525"/>
                </a:solidFill>
                <a:latin typeface="DM Serif Display"/>
                <a:ea typeface="DM Serif Display"/>
                <a:cs typeface="DM Serif Display"/>
                <a:sym typeface="DM Serif Display"/>
              </a:rPr>
              <a:t>panameños</a:t>
            </a:r>
            <a:r>
              <a:rPr lang="en-US" sz="2800" b="0" i="0" u="none" strike="noStrike" cap="none" dirty="0">
                <a:solidFill>
                  <a:srgbClr val="222525"/>
                </a:solidFill>
                <a:latin typeface="DM Serif Display"/>
                <a:ea typeface="DM Serif Display"/>
                <a:cs typeface="DM Serif Display"/>
                <a:sym typeface="DM Serif Display"/>
              </a:rPr>
              <a:t>, probable </a:t>
            </a:r>
            <a:r>
              <a:rPr lang="en-US" sz="2800" b="0" i="0" u="none" strike="noStrike" cap="none" dirty="0" err="1">
                <a:solidFill>
                  <a:srgbClr val="222525"/>
                </a:solidFill>
                <a:latin typeface="DM Serif Display"/>
                <a:ea typeface="DM Serif Display"/>
                <a:cs typeface="DM Serif Display"/>
                <a:sym typeface="DM Serif Display"/>
              </a:rPr>
              <a:t>responde</a:t>
            </a:r>
            <a:r>
              <a:rPr lang="en-US" sz="2800" b="0" i="0" u="none" strike="noStrike" cap="none" dirty="0">
                <a:solidFill>
                  <a:srgbClr val="222525"/>
                </a:solidFill>
                <a:latin typeface="DM Serif Display"/>
                <a:ea typeface="DM Serif Display"/>
                <a:cs typeface="DM Serif Display"/>
                <a:sym typeface="DM Serif Display"/>
              </a:rPr>
              <a:t> </a:t>
            </a:r>
            <a:r>
              <a:rPr lang="en-US" sz="2800" dirty="0">
                <a:solidFill>
                  <a:srgbClr val="222525"/>
                </a:solidFill>
                <a:latin typeface="DM Serif Display"/>
                <a:ea typeface="DM Serif Display"/>
                <a:cs typeface="DM Serif Display"/>
                <a:sym typeface="DM Serif Display"/>
              </a:rPr>
              <a:t>a la </a:t>
            </a:r>
            <a:r>
              <a:rPr lang="en-US" sz="2800" dirty="0" err="1">
                <a:solidFill>
                  <a:srgbClr val="222525"/>
                </a:solidFill>
                <a:latin typeface="DM Serif Display"/>
                <a:ea typeface="DM Serif Display"/>
                <a:cs typeface="DM Serif Display"/>
                <a:sym typeface="DM Serif Display"/>
              </a:rPr>
              <a:t>persistencia</a:t>
            </a:r>
            <a:r>
              <a:rPr lang="en-US" sz="2800" dirty="0">
                <a:solidFill>
                  <a:srgbClr val="222525"/>
                </a:solidFill>
                <a:latin typeface="DM Serif Display"/>
                <a:ea typeface="DM Serif Display"/>
                <a:cs typeface="DM Serif Display"/>
                <a:sym typeface="DM Serif Display"/>
              </a:rPr>
              <a:t> d</a:t>
            </a:r>
            <a:r>
              <a:rPr lang="en-US" sz="2800" b="0" i="0" u="none" strike="noStrike" cap="none" dirty="0">
                <a:solidFill>
                  <a:srgbClr val="222525"/>
                </a:solidFill>
                <a:latin typeface="DM Serif Display"/>
                <a:ea typeface="DM Serif Display"/>
                <a:cs typeface="DM Serif Display"/>
                <a:sym typeface="DM Serif Display"/>
              </a:rPr>
              <a:t>e </a:t>
            </a:r>
            <a:r>
              <a:rPr lang="en-US" sz="2800" b="0" i="0" u="none" strike="noStrike" cap="none" dirty="0" err="1">
                <a:solidFill>
                  <a:srgbClr val="222525"/>
                </a:solidFill>
                <a:latin typeface="DM Serif Display"/>
                <a:ea typeface="DM Serif Display"/>
                <a:cs typeface="DM Serif Display"/>
                <a:sym typeface="DM Serif Display"/>
              </a:rPr>
              <a:t>imaginarios</a:t>
            </a:r>
            <a:r>
              <a:rPr lang="en-US" sz="2800" b="0" i="0" u="none" strike="noStrike" cap="none" dirty="0">
                <a:solidFill>
                  <a:srgbClr val="222525"/>
                </a:solidFill>
                <a:latin typeface="DM Serif Display"/>
                <a:ea typeface="DM Serif Display"/>
                <a:cs typeface="DM Serif Display"/>
                <a:sym typeface="DM Serif Display"/>
              </a:rPr>
              <a:t> </a:t>
            </a:r>
            <a:r>
              <a:rPr lang="en-US" sz="2800" b="0" i="0" u="none" strike="noStrike" cap="none" dirty="0" err="1">
                <a:solidFill>
                  <a:srgbClr val="222525"/>
                </a:solidFill>
                <a:latin typeface="DM Serif Display"/>
                <a:ea typeface="DM Serif Display"/>
                <a:cs typeface="DM Serif Display"/>
                <a:sym typeface="DM Serif Display"/>
              </a:rPr>
              <a:t>sociales</a:t>
            </a:r>
            <a:r>
              <a:rPr lang="en-US" sz="2800" b="0" i="0" u="none" strike="noStrike" cap="none" dirty="0">
                <a:solidFill>
                  <a:srgbClr val="222525"/>
                </a:solidFill>
                <a:latin typeface="DM Serif Display"/>
                <a:ea typeface="DM Serif Display"/>
                <a:cs typeface="DM Serif Display"/>
                <a:sym typeface="DM Serif Display"/>
              </a:rPr>
              <a:t> </a:t>
            </a:r>
            <a:r>
              <a:rPr lang="en-US" sz="2800" b="0" i="0" u="none" strike="noStrike" cap="none" dirty="0" err="1">
                <a:solidFill>
                  <a:srgbClr val="222525"/>
                </a:solidFill>
                <a:latin typeface="DM Serif Display"/>
                <a:ea typeface="DM Serif Display"/>
                <a:cs typeface="DM Serif Display"/>
                <a:sym typeface="DM Serif Display"/>
              </a:rPr>
              <a:t>por</a:t>
            </a:r>
            <a:r>
              <a:rPr lang="en-US" sz="2800" b="0" i="0" u="none" strike="noStrike" cap="none" dirty="0">
                <a:solidFill>
                  <a:srgbClr val="222525"/>
                </a:solidFill>
                <a:latin typeface="DM Serif Display"/>
                <a:ea typeface="DM Serif Display"/>
                <a:cs typeface="DM Serif Display"/>
                <a:sym typeface="DM Serif Display"/>
              </a:rPr>
              <a:t> </a:t>
            </a:r>
            <a:r>
              <a:rPr lang="en-US" sz="2800" b="0" i="0" u="none" strike="noStrike" cap="none" dirty="0" err="1">
                <a:solidFill>
                  <a:srgbClr val="222525"/>
                </a:solidFill>
                <a:latin typeface="DM Serif Display"/>
                <a:ea typeface="DM Serif Display"/>
                <a:cs typeface="DM Serif Display"/>
                <a:sym typeface="DM Serif Display"/>
              </a:rPr>
              <a:t>parte</a:t>
            </a:r>
            <a:r>
              <a:rPr lang="en-US" sz="2800" b="0" i="0" u="none" strike="noStrike" cap="none" dirty="0">
                <a:solidFill>
                  <a:srgbClr val="222525"/>
                </a:solidFill>
                <a:latin typeface="DM Serif Display"/>
                <a:ea typeface="DM Serif Display"/>
                <a:cs typeface="DM Serif Display"/>
                <a:sym typeface="DM Serif Display"/>
              </a:rPr>
              <a:t> de </a:t>
            </a:r>
            <a:r>
              <a:rPr lang="en-US" sz="2800" b="0" i="0" u="none" strike="noStrike" cap="none" dirty="0" err="1">
                <a:solidFill>
                  <a:srgbClr val="222525"/>
                </a:solidFill>
                <a:latin typeface="DM Serif Display"/>
                <a:ea typeface="DM Serif Display"/>
                <a:cs typeface="DM Serif Display"/>
                <a:sym typeface="DM Serif Display"/>
              </a:rPr>
              <a:t>los</a:t>
            </a:r>
            <a:r>
              <a:rPr lang="en-US" sz="2800" b="0" i="0" u="none" strike="noStrike" cap="none" dirty="0">
                <a:solidFill>
                  <a:srgbClr val="222525"/>
                </a:solidFill>
                <a:latin typeface="DM Serif Display"/>
                <a:ea typeface="DM Serif Display"/>
                <a:cs typeface="DM Serif Display"/>
                <a:sym typeface="DM Serif Display"/>
              </a:rPr>
              <a:t> </a:t>
            </a:r>
            <a:r>
              <a:rPr lang="en-US" sz="2800" b="0" i="0" u="none" strike="noStrike" cap="none" dirty="0" err="1">
                <a:solidFill>
                  <a:srgbClr val="222525"/>
                </a:solidFill>
                <a:latin typeface="DM Serif Display"/>
                <a:ea typeface="DM Serif Display"/>
                <a:cs typeface="DM Serif Display"/>
                <a:sym typeface="DM Serif Display"/>
              </a:rPr>
              <a:t>habitantes</a:t>
            </a:r>
            <a:r>
              <a:rPr lang="en-US" sz="2800" b="0" i="0" u="none" strike="noStrike" cap="none" dirty="0">
                <a:solidFill>
                  <a:srgbClr val="222525"/>
                </a:solidFill>
                <a:latin typeface="DM Serif Display"/>
                <a:ea typeface="DM Serif Display"/>
                <a:cs typeface="DM Serif Display"/>
                <a:sym typeface="DM Serif Display"/>
              </a:rPr>
              <a:t>. </a:t>
            </a:r>
            <a:r>
              <a:rPr lang="en-US" sz="2800" dirty="0" err="1">
                <a:solidFill>
                  <a:srgbClr val="222525"/>
                </a:solidFill>
                <a:latin typeface="DM Serif Display"/>
                <a:ea typeface="DM Serif Display"/>
                <a:cs typeface="DM Serif Display"/>
                <a:sym typeface="DM Serif Display"/>
              </a:rPr>
              <a:t>Esto</a:t>
            </a:r>
            <a:r>
              <a:rPr lang="en-US" sz="2800" dirty="0">
                <a:solidFill>
                  <a:srgbClr val="222525"/>
                </a:solidFill>
                <a:latin typeface="DM Serif Display"/>
                <a:ea typeface="DM Serif Display"/>
                <a:cs typeface="DM Serif Display"/>
                <a:sym typeface="DM Serif Display"/>
              </a:rPr>
              <a:t> se </a:t>
            </a:r>
            <a:r>
              <a:rPr lang="en-US" sz="2800" dirty="0" err="1">
                <a:solidFill>
                  <a:srgbClr val="222525"/>
                </a:solidFill>
                <a:latin typeface="DM Serif Display"/>
                <a:ea typeface="DM Serif Display"/>
                <a:cs typeface="DM Serif Display"/>
                <a:sym typeface="DM Serif Display"/>
              </a:rPr>
              <a:t>constata</a:t>
            </a:r>
            <a:r>
              <a:rPr lang="en-US" sz="2800" dirty="0">
                <a:solidFill>
                  <a:srgbClr val="222525"/>
                </a:solidFill>
                <a:latin typeface="DM Serif Display"/>
                <a:ea typeface="DM Serif Display"/>
                <a:cs typeface="DM Serif Display"/>
                <a:sym typeface="DM Serif Display"/>
              </a:rPr>
              <a:t> con la </a:t>
            </a:r>
            <a:r>
              <a:rPr lang="en-US" sz="2800" dirty="0" err="1">
                <a:solidFill>
                  <a:srgbClr val="222525"/>
                </a:solidFill>
                <a:latin typeface="DM Serif Display"/>
                <a:ea typeface="DM Serif Display"/>
                <a:cs typeface="DM Serif Display"/>
                <a:sym typeface="DM Serif Display"/>
              </a:rPr>
              <a:t>práctica</a:t>
            </a:r>
            <a:r>
              <a:rPr lang="en-US" sz="2800" dirty="0">
                <a:solidFill>
                  <a:srgbClr val="222525"/>
                </a:solidFill>
                <a:latin typeface="DM Serif Display"/>
                <a:ea typeface="DM Serif Display"/>
                <a:cs typeface="DM Serif Display"/>
                <a:sym typeface="DM Serif Display"/>
              </a:rPr>
              <a:t> de </a:t>
            </a:r>
            <a:r>
              <a:rPr lang="en-US" sz="2800" b="0" i="0" u="none" strike="noStrike" cap="none" dirty="0" err="1">
                <a:solidFill>
                  <a:srgbClr val="222525"/>
                </a:solidFill>
                <a:latin typeface="DM Serif Display"/>
                <a:ea typeface="DM Serif Display"/>
                <a:cs typeface="DM Serif Display"/>
                <a:sym typeface="DM Serif Display"/>
              </a:rPr>
              <a:t>algunos</a:t>
            </a:r>
            <a:r>
              <a:rPr lang="en-US" sz="2800" b="0" i="0" u="none" strike="noStrike" cap="none" dirty="0">
                <a:solidFill>
                  <a:srgbClr val="222525"/>
                </a:solidFill>
                <a:latin typeface="DM Serif Display"/>
                <a:ea typeface="DM Serif Display"/>
                <a:cs typeface="DM Serif Display"/>
                <a:sym typeface="DM Serif Display"/>
              </a:rPr>
              <a:t> </a:t>
            </a:r>
            <a:r>
              <a:rPr lang="en-US" sz="2800" b="0" i="0" u="none" strike="noStrike" cap="none" dirty="0" err="1">
                <a:solidFill>
                  <a:srgbClr val="222525"/>
                </a:solidFill>
                <a:latin typeface="DM Serif Display"/>
                <a:ea typeface="DM Serif Display"/>
                <a:cs typeface="DM Serif Display"/>
                <a:sym typeface="DM Serif Display"/>
              </a:rPr>
              <a:t>establecimientos</a:t>
            </a:r>
            <a:r>
              <a:rPr lang="en-US" sz="2800" b="0" i="0" u="none" strike="noStrike" cap="none" dirty="0">
                <a:solidFill>
                  <a:srgbClr val="222525"/>
                </a:solidFill>
                <a:latin typeface="DM Serif Display"/>
                <a:ea typeface="DM Serif Display"/>
                <a:cs typeface="DM Serif Display"/>
                <a:sym typeface="DM Serif Display"/>
              </a:rPr>
              <a:t> (bares </a:t>
            </a:r>
            <a:r>
              <a:rPr lang="en-US" sz="2800" b="0" i="0" u="none" strike="noStrike" cap="none" dirty="0" err="1">
                <a:solidFill>
                  <a:srgbClr val="222525"/>
                </a:solidFill>
                <a:latin typeface="DM Serif Display"/>
                <a:ea typeface="DM Serif Display"/>
                <a:cs typeface="DM Serif Display"/>
                <a:sym typeface="DM Serif Display"/>
              </a:rPr>
              <a:t>restaurantes</a:t>
            </a:r>
            <a:r>
              <a:rPr lang="en-US" sz="2800" b="0" i="0" u="none" strike="noStrike" cap="none" dirty="0">
                <a:solidFill>
                  <a:srgbClr val="222525"/>
                </a:solidFill>
                <a:latin typeface="DM Serif Display"/>
                <a:ea typeface="DM Serif Display"/>
                <a:cs typeface="DM Serif Display"/>
                <a:sym typeface="DM Serif Display"/>
              </a:rPr>
              <a:t>) que </a:t>
            </a:r>
            <a:r>
              <a:rPr lang="en-US" sz="2800" b="0" i="0" u="none" strike="noStrike" cap="none" dirty="0" err="1">
                <a:solidFill>
                  <a:srgbClr val="222525"/>
                </a:solidFill>
                <a:latin typeface="DM Serif Display"/>
                <a:ea typeface="DM Serif Display"/>
                <a:cs typeface="DM Serif Display"/>
                <a:sym typeface="DM Serif Display"/>
              </a:rPr>
              <a:t>restringen</a:t>
            </a:r>
            <a:r>
              <a:rPr lang="en-US" sz="2800" b="0" i="0" u="none" strike="noStrike" cap="none" dirty="0">
                <a:solidFill>
                  <a:srgbClr val="222525"/>
                </a:solidFill>
                <a:latin typeface="DM Serif Display"/>
                <a:ea typeface="DM Serif Display"/>
                <a:cs typeface="DM Serif Display"/>
                <a:sym typeface="DM Serif Display"/>
              </a:rPr>
              <a:t> el </a:t>
            </a:r>
            <a:r>
              <a:rPr lang="en-US" sz="2800" b="0" i="0" u="none" strike="noStrike" cap="none" dirty="0" err="1">
                <a:solidFill>
                  <a:srgbClr val="222525"/>
                </a:solidFill>
                <a:latin typeface="DM Serif Display"/>
                <a:ea typeface="DM Serif Display"/>
                <a:cs typeface="DM Serif Display"/>
                <a:sym typeface="DM Serif Display"/>
              </a:rPr>
              <a:t>ingreso</a:t>
            </a:r>
            <a:r>
              <a:rPr lang="en-US" sz="2800" b="0" i="0" u="none" strike="noStrike" cap="none" dirty="0">
                <a:solidFill>
                  <a:srgbClr val="222525"/>
                </a:solidFill>
                <a:latin typeface="DM Serif Display"/>
                <a:ea typeface="DM Serif Display"/>
                <a:cs typeface="DM Serif Display"/>
                <a:sym typeface="DM Serif Display"/>
              </a:rPr>
              <a:t> a uno o ambos </a:t>
            </a:r>
            <a:r>
              <a:rPr lang="en-US" sz="2800" b="0" i="0" u="none" strike="noStrike" cap="none" dirty="0" err="1">
                <a:solidFill>
                  <a:srgbClr val="222525"/>
                </a:solidFill>
                <a:latin typeface="DM Serif Display"/>
                <a:ea typeface="DM Serif Display"/>
                <a:cs typeface="DM Serif Display"/>
                <a:sym typeface="DM Serif Display"/>
              </a:rPr>
              <a:t>grupos</a:t>
            </a:r>
            <a:r>
              <a:rPr lang="en-US" sz="2800" b="0" i="0" u="none" strike="noStrike" cap="none" dirty="0">
                <a:solidFill>
                  <a:srgbClr val="222525"/>
                </a:solidFill>
                <a:latin typeface="DM Serif Display"/>
                <a:ea typeface="DM Serif Display"/>
                <a:cs typeface="DM Serif Display"/>
                <a:sym typeface="DM Serif Display"/>
              </a:rPr>
              <a:t>.</a:t>
            </a:r>
            <a:endParaRPr sz="2800" dirty="0"/>
          </a:p>
          <a:p>
            <a:pPr marL="604526" marR="0" lvl="1" indent="-302263" algn="just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222525"/>
              </a:buClr>
              <a:buSzPts val="2800"/>
              <a:buFont typeface="Arial"/>
              <a:buChar char="•"/>
            </a:pPr>
            <a:r>
              <a:rPr lang="en-US" sz="2800" b="0" i="0" u="none" strike="noStrike" cap="none" dirty="0">
                <a:solidFill>
                  <a:srgbClr val="222525"/>
                </a:solidFill>
                <a:latin typeface="DM Serif Display"/>
                <a:ea typeface="DM Serif Display"/>
                <a:cs typeface="DM Serif Display"/>
                <a:sym typeface="DM Serif Display"/>
              </a:rPr>
              <a:t>A </a:t>
            </a:r>
            <a:r>
              <a:rPr lang="en-US" sz="2800" b="0" i="0" u="none" strike="noStrike" cap="none" dirty="0" err="1">
                <a:solidFill>
                  <a:srgbClr val="222525"/>
                </a:solidFill>
                <a:latin typeface="DM Serif Display"/>
                <a:ea typeface="DM Serif Display"/>
                <a:cs typeface="DM Serif Display"/>
                <a:sym typeface="DM Serif Display"/>
              </a:rPr>
              <a:t>nivel</a:t>
            </a:r>
            <a:r>
              <a:rPr lang="en-US" sz="2800" b="0" i="0" u="none" strike="noStrike" cap="none" dirty="0">
                <a:solidFill>
                  <a:srgbClr val="222525"/>
                </a:solidFill>
                <a:latin typeface="DM Serif Display"/>
                <a:ea typeface="DM Serif Display"/>
                <a:cs typeface="DM Serif Display"/>
                <a:sym typeface="DM Serif Display"/>
              </a:rPr>
              <a:t> </a:t>
            </a:r>
            <a:r>
              <a:rPr lang="en-US" sz="2800" b="0" i="0" u="none" strike="noStrike" cap="none" dirty="0" err="1">
                <a:solidFill>
                  <a:srgbClr val="222525"/>
                </a:solidFill>
                <a:latin typeface="DM Serif Display"/>
                <a:ea typeface="DM Serif Display"/>
                <a:cs typeface="DM Serif Display"/>
                <a:sym typeface="DM Serif Display"/>
              </a:rPr>
              <a:t>económico</a:t>
            </a:r>
            <a:r>
              <a:rPr lang="en-US" sz="2800" b="0" i="0" u="none" strike="noStrike" cap="none" dirty="0">
                <a:solidFill>
                  <a:srgbClr val="222525"/>
                </a:solidFill>
                <a:latin typeface="DM Serif Display"/>
                <a:ea typeface="DM Serif Display"/>
                <a:cs typeface="DM Serif Display"/>
                <a:sym typeface="DM Serif Display"/>
              </a:rPr>
              <a:t>, </a:t>
            </a:r>
            <a:r>
              <a:rPr lang="en-US" sz="2800" b="0" i="0" u="none" strike="noStrike" cap="none" dirty="0" err="1">
                <a:solidFill>
                  <a:srgbClr val="222525"/>
                </a:solidFill>
                <a:latin typeface="DM Serif Display"/>
                <a:ea typeface="DM Serif Display"/>
                <a:cs typeface="DM Serif Display"/>
                <a:sym typeface="DM Serif Display"/>
              </a:rPr>
              <a:t>los</a:t>
            </a:r>
            <a:r>
              <a:rPr lang="en-US" sz="2800" b="0" i="0" u="none" strike="noStrike" cap="none" dirty="0">
                <a:solidFill>
                  <a:srgbClr val="222525"/>
                </a:solidFill>
                <a:latin typeface="DM Serif Display"/>
                <a:ea typeface="DM Serif Display"/>
                <a:cs typeface="DM Serif Display"/>
                <a:sym typeface="DM Serif Display"/>
              </a:rPr>
              <a:t> </a:t>
            </a:r>
            <a:r>
              <a:rPr lang="en-US" sz="2800" dirty="0" err="1">
                <a:solidFill>
                  <a:srgbClr val="222525"/>
                </a:solidFill>
                <a:latin typeface="DM Serif Display"/>
                <a:ea typeface="DM Serif Display"/>
                <a:cs typeface="DM Serif Display"/>
                <a:sym typeface="DM Serif Display"/>
              </a:rPr>
              <a:t>recolectores</a:t>
            </a:r>
            <a:r>
              <a:rPr lang="en-US" sz="2800" b="0" i="0" u="none" strike="noStrike" cap="none" dirty="0">
                <a:solidFill>
                  <a:srgbClr val="222525"/>
                </a:solidFill>
                <a:latin typeface="DM Serif Display"/>
                <a:ea typeface="DM Serif Display"/>
                <a:cs typeface="DM Serif Display"/>
                <a:sym typeface="DM Serif Display"/>
              </a:rPr>
              <a:t> </a:t>
            </a:r>
            <a:r>
              <a:rPr lang="en-US" sz="2800" dirty="0">
                <a:solidFill>
                  <a:srgbClr val="222525"/>
                </a:solidFill>
                <a:latin typeface="DM Serif Display"/>
                <a:ea typeface="DM Serif Display"/>
                <a:cs typeface="DM Serif Display"/>
                <a:sym typeface="DM Serif Display"/>
              </a:rPr>
              <a:t>dan</a:t>
            </a:r>
            <a:r>
              <a:rPr lang="en-US" sz="2800" b="0" i="0" u="none" strike="noStrike" cap="none" dirty="0">
                <a:solidFill>
                  <a:srgbClr val="222525"/>
                </a:solidFill>
                <a:latin typeface="DM Serif Display"/>
                <a:ea typeface="DM Serif Display"/>
                <a:cs typeface="DM Serif Display"/>
                <a:sym typeface="DM Serif Display"/>
              </a:rPr>
              <a:t> un </a:t>
            </a:r>
            <a:r>
              <a:rPr lang="en-US" sz="2800" b="0" i="0" u="none" strike="noStrike" cap="none" dirty="0" err="1">
                <a:solidFill>
                  <a:srgbClr val="222525"/>
                </a:solidFill>
                <a:latin typeface="DM Serif Display"/>
                <a:ea typeface="DM Serif Display"/>
                <a:cs typeface="DM Serif Display"/>
                <a:sym typeface="DM Serif Display"/>
              </a:rPr>
              <a:t>aporte</a:t>
            </a:r>
            <a:r>
              <a:rPr lang="en-US" sz="2800" b="0" i="0" u="none" strike="noStrike" cap="none" dirty="0">
                <a:solidFill>
                  <a:srgbClr val="222525"/>
                </a:solidFill>
                <a:latin typeface="DM Serif Display"/>
                <a:ea typeface="DM Serif Display"/>
                <a:cs typeface="DM Serif Display"/>
                <a:sym typeface="DM Serif Display"/>
              </a:rPr>
              <a:t> </a:t>
            </a:r>
            <a:r>
              <a:rPr lang="en-US" sz="2800" b="0" i="0" u="none" strike="noStrike" cap="none" dirty="0" err="1">
                <a:solidFill>
                  <a:srgbClr val="222525"/>
                </a:solidFill>
                <a:latin typeface="DM Serif Display"/>
                <a:ea typeface="DM Serif Display"/>
                <a:cs typeface="DM Serif Display"/>
                <a:sym typeface="DM Serif Display"/>
              </a:rPr>
              <a:t>significativo</a:t>
            </a:r>
            <a:r>
              <a:rPr lang="en-US" sz="2800" dirty="0">
                <a:solidFill>
                  <a:srgbClr val="222525"/>
                </a:solidFill>
                <a:latin typeface="DM Serif Display"/>
                <a:ea typeface="DM Serif Display"/>
                <a:cs typeface="DM Serif Display"/>
                <a:sym typeface="DM Serif Display"/>
              </a:rPr>
              <a:t>; </a:t>
            </a:r>
            <a:r>
              <a:rPr lang="en-US" sz="2800" b="0" i="0" u="none" strike="noStrike" cap="none" dirty="0" err="1">
                <a:solidFill>
                  <a:srgbClr val="222525"/>
                </a:solidFill>
                <a:latin typeface="DM Serif Display"/>
                <a:ea typeface="DM Serif Display"/>
                <a:cs typeface="DM Serif Display"/>
                <a:sym typeface="DM Serif Display"/>
              </a:rPr>
              <a:t>principalmente</a:t>
            </a:r>
            <a:r>
              <a:rPr lang="en-US" sz="2800" b="0" i="0" u="none" strike="noStrike" cap="none" dirty="0">
                <a:solidFill>
                  <a:srgbClr val="222525"/>
                </a:solidFill>
                <a:latin typeface="DM Serif Display"/>
                <a:ea typeface="DM Serif Display"/>
                <a:cs typeface="DM Serif Display"/>
                <a:sym typeface="DM Serif Display"/>
              </a:rPr>
              <a:t> </a:t>
            </a:r>
            <a:r>
              <a:rPr lang="en-US" sz="2800" b="0" i="0" u="none" strike="noStrike" cap="none" dirty="0" err="1">
                <a:solidFill>
                  <a:srgbClr val="222525"/>
                </a:solidFill>
                <a:latin typeface="DM Serif Display"/>
                <a:ea typeface="DM Serif Display"/>
                <a:cs typeface="DM Serif Display"/>
                <a:sym typeface="DM Serif Display"/>
              </a:rPr>
              <a:t>los</a:t>
            </a:r>
            <a:r>
              <a:rPr lang="en-US" sz="2800" b="0" i="0" u="none" strike="noStrike" cap="none" dirty="0">
                <a:solidFill>
                  <a:srgbClr val="222525"/>
                </a:solidFill>
                <a:latin typeface="DM Serif Display"/>
                <a:ea typeface="DM Serif Display"/>
                <a:cs typeface="DM Serif Display"/>
                <a:sym typeface="DM Serif Display"/>
              </a:rPr>
              <a:t> ng</a:t>
            </a:r>
            <a:r>
              <a:rPr lang="en-US" sz="2800" dirty="0">
                <a:solidFill>
                  <a:srgbClr val="222525"/>
                </a:solidFill>
                <a:latin typeface="DM Serif Display"/>
                <a:ea typeface="DM Serif Display"/>
                <a:cs typeface="DM Serif Display"/>
                <a:sym typeface="DM Serif Display"/>
              </a:rPr>
              <a:t>ä</a:t>
            </a:r>
            <a:r>
              <a:rPr lang="en-US" sz="2800" b="0" i="0" u="none" strike="noStrike" cap="none" dirty="0">
                <a:solidFill>
                  <a:srgbClr val="222525"/>
                </a:solidFill>
                <a:latin typeface="DM Serif Display"/>
                <a:ea typeface="DM Serif Display"/>
                <a:cs typeface="DM Serif Display"/>
                <a:sym typeface="DM Serif Display"/>
              </a:rPr>
              <a:t>be-</a:t>
            </a:r>
            <a:r>
              <a:rPr lang="en-US" sz="2800" b="0" i="0" u="none" strike="noStrike" cap="none" dirty="0" err="1">
                <a:solidFill>
                  <a:srgbClr val="222525"/>
                </a:solidFill>
                <a:latin typeface="DM Serif Display"/>
                <a:ea typeface="DM Serif Display"/>
                <a:cs typeface="DM Serif Display"/>
                <a:sym typeface="DM Serif Display"/>
              </a:rPr>
              <a:t>panameños</a:t>
            </a:r>
            <a:r>
              <a:rPr lang="en-US" sz="2800" b="0" i="0" u="none" strike="noStrike" cap="none" dirty="0">
                <a:solidFill>
                  <a:srgbClr val="222525"/>
                </a:solidFill>
                <a:latin typeface="DM Serif Display"/>
                <a:ea typeface="DM Serif Display"/>
                <a:cs typeface="DM Serif Display"/>
                <a:sym typeface="DM Serif Display"/>
              </a:rPr>
              <a:t> son </a:t>
            </a:r>
            <a:r>
              <a:rPr lang="en-US" sz="2800" b="0" i="0" u="none" strike="noStrike" cap="none" dirty="0" err="1">
                <a:solidFill>
                  <a:srgbClr val="222525"/>
                </a:solidFill>
                <a:latin typeface="DM Serif Display"/>
                <a:ea typeface="DM Serif Display"/>
                <a:cs typeface="DM Serif Display"/>
                <a:sym typeface="DM Serif Display"/>
              </a:rPr>
              <a:t>los</a:t>
            </a:r>
            <a:r>
              <a:rPr lang="en-US" sz="2800" b="0" i="0" u="none" strike="noStrike" cap="none" dirty="0">
                <a:solidFill>
                  <a:srgbClr val="222525"/>
                </a:solidFill>
                <a:latin typeface="DM Serif Display"/>
                <a:ea typeface="DM Serif Display"/>
                <a:cs typeface="DM Serif Display"/>
                <a:sym typeface="DM Serif Display"/>
              </a:rPr>
              <a:t> que dan un </a:t>
            </a:r>
            <a:r>
              <a:rPr lang="en-US" sz="2800" b="0" i="0" u="none" strike="noStrike" cap="none" dirty="0" err="1">
                <a:solidFill>
                  <a:srgbClr val="222525"/>
                </a:solidFill>
                <a:latin typeface="DM Serif Display"/>
                <a:ea typeface="DM Serif Display"/>
                <a:cs typeface="DM Serif Display"/>
                <a:sym typeface="DM Serif Display"/>
              </a:rPr>
              <a:t>impulso</a:t>
            </a:r>
            <a:r>
              <a:rPr lang="en-US" sz="2800" b="0" i="0" u="none" strike="noStrike" cap="none" dirty="0">
                <a:solidFill>
                  <a:srgbClr val="222525"/>
                </a:solidFill>
                <a:latin typeface="DM Serif Display"/>
                <a:ea typeface="DM Serif Display"/>
                <a:cs typeface="DM Serif Display"/>
                <a:sym typeface="DM Serif Display"/>
              </a:rPr>
              <a:t> a las </a:t>
            </a:r>
            <a:r>
              <a:rPr lang="en-US" sz="2800" b="0" i="0" u="none" strike="noStrike" cap="none" dirty="0" err="1">
                <a:solidFill>
                  <a:srgbClr val="222525"/>
                </a:solidFill>
                <a:latin typeface="DM Serif Display"/>
                <a:ea typeface="DM Serif Display"/>
                <a:cs typeface="DM Serif Display"/>
                <a:sym typeface="DM Serif Display"/>
              </a:rPr>
              <a:t>actividades</a:t>
            </a:r>
            <a:r>
              <a:rPr lang="en-US" sz="2800" b="0" i="0" u="none" strike="noStrike" cap="none" dirty="0">
                <a:solidFill>
                  <a:srgbClr val="222525"/>
                </a:solidFill>
                <a:latin typeface="DM Serif Display"/>
                <a:ea typeface="DM Serif Display"/>
                <a:cs typeface="DM Serif Display"/>
                <a:sym typeface="DM Serif Display"/>
              </a:rPr>
              <a:t> </a:t>
            </a:r>
            <a:r>
              <a:rPr lang="en-US" sz="2800" b="0" i="0" u="none" strike="noStrike" cap="none" dirty="0" err="1">
                <a:solidFill>
                  <a:srgbClr val="222525"/>
                </a:solidFill>
                <a:latin typeface="DM Serif Display"/>
                <a:ea typeface="DM Serif Display"/>
                <a:cs typeface="DM Serif Display"/>
                <a:sym typeface="DM Serif Display"/>
              </a:rPr>
              <a:t>comerciales</a:t>
            </a:r>
            <a:r>
              <a:rPr lang="en-US" sz="2800" dirty="0">
                <a:solidFill>
                  <a:srgbClr val="222525"/>
                </a:solidFill>
                <a:latin typeface="DM Serif Display"/>
                <a:ea typeface="DM Serif Display"/>
                <a:cs typeface="DM Serif Display"/>
                <a:sym typeface="DM Serif Display"/>
              </a:rPr>
              <a:t>. </a:t>
            </a:r>
            <a:r>
              <a:rPr lang="en-US" sz="2800" dirty="0" err="1">
                <a:solidFill>
                  <a:srgbClr val="222525"/>
                </a:solidFill>
                <a:latin typeface="DM Serif Display"/>
                <a:ea typeface="DM Serif Display"/>
                <a:cs typeface="DM Serif Display"/>
                <a:sym typeface="DM Serif Display"/>
              </a:rPr>
              <a:t>esto</a:t>
            </a:r>
            <a:r>
              <a:rPr lang="en-US" sz="2800" dirty="0">
                <a:solidFill>
                  <a:srgbClr val="222525"/>
                </a:solidFill>
                <a:latin typeface="DM Serif Display"/>
                <a:ea typeface="DM Serif Display"/>
                <a:cs typeface="DM Serif Display"/>
                <a:sym typeface="DM Serif Display"/>
              </a:rPr>
              <a:t> </a:t>
            </a:r>
            <a:r>
              <a:rPr lang="en-US" sz="2800" dirty="0" err="1">
                <a:solidFill>
                  <a:srgbClr val="222525"/>
                </a:solidFill>
                <a:latin typeface="DM Serif Display"/>
                <a:ea typeface="DM Serif Display"/>
                <a:cs typeface="DM Serif Display"/>
                <a:sym typeface="DM Serif Display"/>
              </a:rPr>
              <a:t>significa</a:t>
            </a:r>
            <a:r>
              <a:rPr lang="en-US" sz="2800" dirty="0">
                <a:solidFill>
                  <a:srgbClr val="222525"/>
                </a:solidFill>
                <a:latin typeface="DM Serif Display"/>
                <a:ea typeface="DM Serif Display"/>
                <a:cs typeface="DM Serif Display"/>
                <a:sym typeface="DM Serif Display"/>
              </a:rPr>
              <a:t> que </a:t>
            </a:r>
            <a:r>
              <a:rPr lang="en-US" sz="2800" dirty="0" err="1">
                <a:solidFill>
                  <a:srgbClr val="222525"/>
                </a:solidFill>
                <a:latin typeface="DM Serif Display"/>
                <a:ea typeface="DM Serif Display"/>
                <a:cs typeface="DM Serif Display"/>
                <a:sym typeface="DM Serif Display"/>
              </a:rPr>
              <a:t>buena</a:t>
            </a:r>
            <a:r>
              <a:rPr lang="en-US" sz="2800" dirty="0">
                <a:solidFill>
                  <a:srgbClr val="222525"/>
                </a:solidFill>
                <a:latin typeface="DM Serif Display"/>
                <a:ea typeface="DM Serif Display"/>
                <a:cs typeface="DM Serif Display"/>
                <a:sym typeface="DM Serif Display"/>
              </a:rPr>
              <a:t> </a:t>
            </a:r>
            <a:r>
              <a:rPr lang="en-US" sz="2800" dirty="0" err="1">
                <a:solidFill>
                  <a:srgbClr val="222525"/>
                </a:solidFill>
                <a:latin typeface="DM Serif Display"/>
                <a:ea typeface="DM Serif Display"/>
                <a:cs typeface="DM Serif Display"/>
                <a:sym typeface="DM Serif Display"/>
              </a:rPr>
              <a:t>parte</a:t>
            </a:r>
            <a:r>
              <a:rPr lang="en-US" sz="2800" dirty="0">
                <a:solidFill>
                  <a:srgbClr val="222525"/>
                </a:solidFill>
                <a:latin typeface="DM Serif Display"/>
                <a:ea typeface="DM Serif Display"/>
                <a:cs typeface="DM Serif Display"/>
                <a:sym typeface="DM Serif Display"/>
              </a:rPr>
              <a:t> del dinero </a:t>
            </a:r>
            <a:r>
              <a:rPr lang="en-US" sz="2800" dirty="0" err="1">
                <a:solidFill>
                  <a:srgbClr val="222525"/>
                </a:solidFill>
                <a:latin typeface="DM Serif Display"/>
                <a:ea typeface="DM Serif Display"/>
                <a:cs typeface="DM Serif Display"/>
                <a:sym typeface="DM Serif Display"/>
              </a:rPr>
              <a:t>circula</a:t>
            </a:r>
            <a:r>
              <a:rPr lang="en-US" sz="2800" dirty="0">
                <a:solidFill>
                  <a:srgbClr val="222525"/>
                </a:solidFill>
                <a:latin typeface="DM Serif Display"/>
                <a:ea typeface="DM Serif Display"/>
                <a:cs typeface="DM Serif Display"/>
                <a:sym typeface="DM Serif Display"/>
              </a:rPr>
              <a:t> y se </a:t>
            </a:r>
            <a:r>
              <a:rPr lang="en-US" sz="2800" dirty="0" err="1">
                <a:solidFill>
                  <a:srgbClr val="222525"/>
                </a:solidFill>
                <a:latin typeface="DM Serif Display"/>
                <a:ea typeface="DM Serif Display"/>
                <a:cs typeface="DM Serif Display"/>
                <a:sym typeface="DM Serif Display"/>
              </a:rPr>
              <a:t>queda</a:t>
            </a:r>
            <a:r>
              <a:rPr lang="en-US" sz="2800" dirty="0">
                <a:solidFill>
                  <a:srgbClr val="222525"/>
                </a:solidFill>
                <a:latin typeface="DM Serif Display"/>
                <a:ea typeface="DM Serif Display"/>
                <a:cs typeface="DM Serif Display"/>
                <a:sym typeface="DM Serif Display"/>
              </a:rPr>
              <a:t> en la </a:t>
            </a:r>
            <a:r>
              <a:rPr lang="en-US" sz="2800" dirty="0" err="1">
                <a:solidFill>
                  <a:srgbClr val="222525"/>
                </a:solidFill>
                <a:latin typeface="DM Serif Display"/>
                <a:ea typeface="DM Serif Display"/>
                <a:cs typeface="DM Serif Display"/>
                <a:sym typeface="DM Serif Display"/>
              </a:rPr>
              <a:t>misma</a:t>
            </a:r>
            <a:r>
              <a:rPr lang="en-US" sz="2800" dirty="0">
                <a:solidFill>
                  <a:srgbClr val="222525"/>
                </a:solidFill>
                <a:latin typeface="DM Serif Display"/>
                <a:ea typeface="DM Serif Display"/>
                <a:cs typeface="DM Serif Display"/>
                <a:sym typeface="DM Serif Display"/>
              </a:rPr>
              <a:t> zona.</a:t>
            </a:r>
            <a:endParaRPr sz="2800" dirty="0"/>
          </a:p>
          <a:p>
            <a:pPr marL="604526" marR="0" lvl="1" indent="-302263" algn="just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222525"/>
              </a:buClr>
              <a:buSzPts val="2800"/>
              <a:buFont typeface="Arial"/>
              <a:buChar char="•"/>
            </a:pPr>
            <a:r>
              <a:rPr lang="en-US" sz="2800" b="0" i="0" u="none" strike="noStrike" cap="none" dirty="0">
                <a:solidFill>
                  <a:srgbClr val="222525"/>
                </a:solidFill>
                <a:latin typeface="DM Serif Display"/>
                <a:ea typeface="DM Serif Display"/>
                <a:cs typeface="DM Serif Display"/>
                <a:sym typeface="DM Serif Display"/>
              </a:rPr>
              <a:t>Se </a:t>
            </a:r>
            <a:r>
              <a:rPr lang="en-US" sz="2800" b="0" i="0" u="none" strike="noStrike" cap="none" dirty="0" err="1">
                <a:solidFill>
                  <a:srgbClr val="222525"/>
                </a:solidFill>
                <a:latin typeface="DM Serif Display"/>
                <a:ea typeface="DM Serif Display"/>
                <a:cs typeface="DM Serif Display"/>
                <a:sym typeface="DM Serif Display"/>
              </a:rPr>
              <a:t>identificaron</a:t>
            </a:r>
            <a:r>
              <a:rPr lang="en-US" sz="2800" b="0" i="0" u="none" strike="noStrike" cap="none" dirty="0">
                <a:solidFill>
                  <a:srgbClr val="222525"/>
                </a:solidFill>
                <a:latin typeface="DM Serif Display"/>
                <a:ea typeface="DM Serif Display"/>
                <a:cs typeface="DM Serif Display"/>
                <a:sym typeface="DM Serif Display"/>
              </a:rPr>
              <a:t> </a:t>
            </a:r>
            <a:r>
              <a:rPr lang="en-US" sz="2800" b="0" i="0" u="none" strike="noStrike" cap="none" dirty="0" err="1">
                <a:solidFill>
                  <a:srgbClr val="222525"/>
                </a:solidFill>
                <a:latin typeface="DM Serif Display"/>
                <a:ea typeface="DM Serif Display"/>
                <a:cs typeface="DM Serif Display"/>
                <a:sym typeface="DM Serif Display"/>
              </a:rPr>
              <a:t>lugares</a:t>
            </a:r>
            <a:r>
              <a:rPr lang="en-US" sz="2800" b="0" i="0" u="none" strike="noStrike" cap="none" dirty="0">
                <a:solidFill>
                  <a:srgbClr val="222525"/>
                </a:solidFill>
                <a:latin typeface="DM Serif Display"/>
                <a:ea typeface="DM Serif Display"/>
                <a:cs typeface="DM Serif Display"/>
                <a:sym typeface="DM Serif Display"/>
              </a:rPr>
              <a:t> de </a:t>
            </a:r>
            <a:r>
              <a:rPr lang="en-US" sz="2800" b="0" i="0" u="none" strike="noStrike" cap="none" dirty="0" err="1">
                <a:solidFill>
                  <a:srgbClr val="222525"/>
                </a:solidFill>
                <a:latin typeface="DM Serif Display"/>
                <a:ea typeface="DM Serif Display"/>
                <a:cs typeface="DM Serif Display"/>
                <a:sym typeface="DM Serif Display"/>
              </a:rPr>
              <a:t>uso</a:t>
            </a:r>
            <a:r>
              <a:rPr lang="en-US" sz="2800" b="0" i="0" u="none" strike="noStrike" cap="none" dirty="0">
                <a:solidFill>
                  <a:srgbClr val="222525"/>
                </a:solidFill>
                <a:latin typeface="DM Serif Display"/>
                <a:ea typeface="DM Serif Display"/>
                <a:cs typeface="DM Serif Display"/>
                <a:sym typeface="DM Serif Display"/>
              </a:rPr>
              <a:t> </a:t>
            </a:r>
            <a:r>
              <a:rPr lang="en-US" sz="2800" b="0" i="0" u="none" strike="noStrike" cap="none" dirty="0" err="1">
                <a:solidFill>
                  <a:srgbClr val="222525"/>
                </a:solidFill>
                <a:latin typeface="DM Serif Display"/>
                <a:ea typeface="DM Serif Display"/>
                <a:cs typeface="DM Serif Display"/>
                <a:sym typeface="DM Serif Display"/>
              </a:rPr>
              <a:t>común</a:t>
            </a:r>
            <a:r>
              <a:rPr lang="en-US" sz="2800" b="0" i="0" u="none" strike="noStrike" cap="none" dirty="0">
                <a:solidFill>
                  <a:srgbClr val="222525"/>
                </a:solidFill>
                <a:latin typeface="DM Serif Display"/>
                <a:ea typeface="DM Serif Display"/>
                <a:cs typeface="DM Serif Display"/>
                <a:sym typeface="DM Serif Display"/>
              </a:rPr>
              <a:t> </a:t>
            </a:r>
            <a:r>
              <a:rPr lang="en-US" sz="2800" dirty="0">
                <a:solidFill>
                  <a:srgbClr val="222525"/>
                </a:solidFill>
                <a:latin typeface="DM Serif Display"/>
                <a:ea typeface="DM Serif Display"/>
                <a:cs typeface="DM Serif Display"/>
                <a:sym typeface="DM Serif Display"/>
              </a:rPr>
              <a:t>de</a:t>
            </a:r>
            <a:r>
              <a:rPr lang="en-US" sz="2800" b="0" i="0" u="none" strike="noStrike" cap="none" dirty="0">
                <a:solidFill>
                  <a:srgbClr val="222525"/>
                </a:solidFill>
                <a:latin typeface="DM Serif Display"/>
                <a:ea typeface="DM Serif Display"/>
                <a:cs typeface="DM Serif Display"/>
                <a:sym typeface="DM Serif Display"/>
              </a:rPr>
              <a:t> </a:t>
            </a:r>
            <a:r>
              <a:rPr lang="en-US" sz="2800" b="0" i="0" u="none" strike="noStrike" cap="none" dirty="0" err="1">
                <a:solidFill>
                  <a:srgbClr val="222525"/>
                </a:solidFill>
                <a:latin typeface="DM Serif Display"/>
                <a:ea typeface="DM Serif Display"/>
                <a:cs typeface="DM Serif Display"/>
                <a:sym typeface="DM Serif Display"/>
              </a:rPr>
              <a:t>trabajadores</a:t>
            </a:r>
            <a:r>
              <a:rPr lang="en-US" sz="2800" b="0" i="0" u="none" strike="noStrike" cap="none" dirty="0">
                <a:solidFill>
                  <a:srgbClr val="222525"/>
                </a:solidFill>
                <a:latin typeface="DM Serif Display"/>
                <a:ea typeface="DM Serif Display"/>
                <a:cs typeface="DM Serif Display"/>
                <a:sym typeface="DM Serif Display"/>
              </a:rPr>
              <a:t> </a:t>
            </a:r>
            <a:r>
              <a:rPr lang="en-US" sz="2800" b="0" i="0" u="none" strike="noStrike" cap="none" dirty="0" err="1">
                <a:solidFill>
                  <a:srgbClr val="222525"/>
                </a:solidFill>
                <a:latin typeface="DM Serif Display"/>
                <a:ea typeface="DM Serif Display"/>
                <a:cs typeface="DM Serif Display"/>
                <a:sym typeface="DM Serif Display"/>
              </a:rPr>
              <a:t>inmigrantes</a:t>
            </a:r>
            <a:r>
              <a:rPr lang="en-US" sz="2800" dirty="0">
                <a:solidFill>
                  <a:srgbClr val="222525"/>
                </a:solidFill>
                <a:latin typeface="DM Serif Display"/>
                <a:ea typeface="DM Serif Display"/>
                <a:cs typeface="DM Serif Display"/>
                <a:sym typeface="DM Serif Display"/>
              </a:rPr>
              <a:t>: de</a:t>
            </a:r>
            <a:r>
              <a:rPr lang="en-US" sz="2800" b="0" i="0" u="none" strike="noStrike" cap="none" dirty="0">
                <a:solidFill>
                  <a:srgbClr val="222525"/>
                </a:solidFill>
                <a:latin typeface="DM Serif Display"/>
                <a:ea typeface="DM Serif Display"/>
                <a:cs typeface="DM Serif Display"/>
                <a:sym typeface="DM Serif Display"/>
              </a:rPr>
              <a:t> </a:t>
            </a:r>
            <a:r>
              <a:rPr lang="en-US" sz="2800" b="0" i="0" u="none" strike="noStrike" cap="none" dirty="0" err="1">
                <a:solidFill>
                  <a:srgbClr val="222525"/>
                </a:solidFill>
                <a:latin typeface="DM Serif Display"/>
                <a:ea typeface="DM Serif Display"/>
                <a:cs typeface="DM Serif Display"/>
                <a:sym typeface="DM Serif Display"/>
              </a:rPr>
              <a:t>recreación</a:t>
            </a:r>
            <a:r>
              <a:rPr lang="en-US" sz="2800" b="0" i="0" u="none" strike="noStrike" cap="none" dirty="0">
                <a:solidFill>
                  <a:srgbClr val="222525"/>
                </a:solidFill>
                <a:latin typeface="DM Serif Display"/>
                <a:ea typeface="DM Serif Display"/>
                <a:cs typeface="DM Serif Display"/>
                <a:sym typeface="DM Serif Display"/>
              </a:rPr>
              <a:t> (plazas, </a:t>
            </a:r>
            <a:r>
              <a:rPr lang="en-US" sz="2800" b="0" i="0" u="none" strike="noStrike" cap="none" dirty="0" err="1">
                <a:solidFill>
                  <a:srgbClr val="222525"/>
                </a:solidFill>
                <a:latin typeface="DM Serif Display"/>
                <a:ea typeface="DM Serif Display"/>
                <a:cs typeface="DM Serif Display"/>
                <a:sym typeface="DM Serif Display"/>
              </a:rPr>
              <a:t>salas</a:t>
            </a:r>
            <a:r>
              <a:rPr lang="en-US" sz="2800" b="0" i="0" u="none" strike="noStrike" cap="none" dirty="0">
                <a:solidFill>
                  <a:srgbClr val="222525"/>
                </a:solidFill>
                <a:latin typeface="DM Serif Display"/>
                <a:ea typeface="DM Serif Display"/>
                <a:cs typeface="DM Serif Display"/>
                <a:sym typeface="DM Serif Display"/>
              </a:rPr>
              <a:t> de </a:t>
            </a:r>
            <a:r>
              <a:rPr lang="en-US" sz="2800" b="0" i="0" u="none" strike="noStrike" cap="none" dirty="0" err="1">
                <a:solidFill>
                  <a:srgbClr val="222525"/>
                </a:solidFill>
                <a:latin typeface="DM Serif Display"/>
                <a:ea typeface="DM Serif Display"/>
                <a:cs typeface="DM Serif Display"/>
                <a:sym typeface="DM Serif Display"/>
              </a:rPr>
              <a:t>juego</a:t>
            </a:r>
            <a:r>
              <a:rPr lang="en-US" sz="2800" b="0" i="0" u="none" strike="noStrike" cap="none" dirty="0">
                <a:solidFill>
                  <a:srgbClr val="222525"/>
                </a:solidFill>
                <a:latin typeface="DM Serif Display"/>
                <a:ea typeface="DM Serif Display"/>
                <a:cs typeface="DM Serif Display"/>
                <a:sym typeface="DM Serif Display"/>
              </a:rPr>
              <a:t>) y </a:t>
            </a:r>
            <a:r>
              <a:rPr lang="en-US" sz="2800" b="0" i="0" u="none" strike="noStrike" cap="none" dirty="0" err="1">
                <a:solidFill>
                  <a:srgbClr val="222525"/>
                </a:solidFill>
                <a:latin typeface="DM Serif Display"/>
                <a:ea typeface="DM Serif Display"/>
                <a:cs typeface="DM Serif Display"/>
                <a:sym typeface="DM Serif Display"/>
              </a:rPr>
              <a:t>comercio</a:t>
            </a:r>
            <a:r>
              <a:rPr lang="en-US" sz="2800" dirty="0">
                <a:solidFill>
                  <a:srgbClr val="222525"/>
                </a:solidFill>
                <a:latin typeface="DM Serif Display"/>
                <a:ea typeface="DM Serif Display"/>
                <a:cs typeface="DM Serif Display"/>
                <a:sym typeface="DM Serif Display"/>
              </a:rPr>
              <a:t> </a:t>
            </a:r>
            <a:r>
              <a:rPr lang="en-US" sz="2800" dirty="0" err="1">
                <a:solidFill>
                  <a:srgbClr val="222525"/>
                </a:solidFill>
                <a:latin typeface="DM Serif Display"/>
                <a:ea typeface="DM Serif Display"/>
                <a:cs typeface="DM Serif Display"/>
                <a:sym typeface="DM Serif Display"/>
              </a:rPr>
              <a:t>variado</a:t>
            </a:r>
            <a:r>
              <a:rPr lang="en-US" sz="2800" b="0" i="0" u="none" strike="noStrike" cap="none" dirty="0">
                <a:solidFill>
                  <a:srgbClr val="222525"/>
                </a:solidFill>
                <a:latin typeface="DM Serif Display"/>
                <a:ea typeface="DM Serif Display"/>
                <a:cs typeface="DM Serif Display"/>
                <a:sym typeface="DM Serif Display"/>
              </a:rPr>
              <a:t>. </a:t>
            </a:r>
            <a:endParaRPr sz="2800" b="0" i="0" u="none" strike="noStrike" cap="none" dirty="0">
              <a:solidFill>
                <a:srgbClr val="222525"/>
              </a:solidFill>
              <a:latin typeface="DM Serif Display"/>
              <a:ea typeface="DM Serif Display"/>
              <a:cs typeface="DM Serif Display"/>
              <a:sym typeface="DM Serif Display"/>
            </a:endParaRPr>
          </a:p>
          <a:p>
            <a:pPr marL="604526" marR="0" lvl="1" indent="-302263" algn="just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222525"/>
              </a:buClr>
              <a:buSzPts val="2800"/>
              <a:buFont typeface="Arial"/>
              <a:buChar char="•"/>
            </a:pPr>
            <a:r>
              <a:rPr lang="en-US" sz="2800" dirty="0" err="1">
                <a:solidFill>
                  <a:srgbClr val="222525"/>
                </a:solidFill>
                <a:latin typeface="DM Serif Display"/>
                <a:ea typeface="DM Serif Display"/>
                <a:cs typeface="DM Serif Display"/>
                <a:sym typeface="DM Serif Display"/>
              </a:rPr>
              <a:t>Además</a:t>
            </a:r>
            <a:r>
              <a:rPr lang="en-US" sz="2800" dirty="0">
                <a:solidFill>
                  <a:srgbClr val="222525"/>
                </a:solidFill>
                <a:latin typeface="DM Serif Display"/>
                <a:ea typeface="DM Serif Display"/>
                <a:cs typeface="DM Serif Display"/>
                <a:sym typeface="DM Serif Display"/>
              </a:rPr>
              <a:t>,</a:t>
            </a:r>
            <a:r>
              <a:rPr lang="en-US" sz="2800" b="0" i="0" u="none" strike="noStrike" cap="none" dirty="0">
                <a:solidFill>
                  <a:srgbClr val="222525"/>
                </a:solidFill>
                <a:latin typeface="DM Serif Display"/>
                <a:ea typeface="DM Serif Display"/>
                <a:cs typeface="DM Serif Display"/>
                <a:sym typeface="DM Serif Display"/>
              </a:rPr>
              <a:t> se </a:t>
            </a:r>
            <a:r>
              <a:rPr lang="en-US" sz="2800" b="0" i="0" u="none" strike="noStrike" cap="none" dirty="0" err="1">
                <a:solidFill>
                  <a:srgbClr val="222525"/>
                </a:solidFill>
                <a:latin typeface="DM Serif Display"/>
                <a:ea typeface="DM Serif Display"/>
                <a:cs typeface="DM Serif Display"/>
                <a:sym typeface="DM Serif Display"/>
              </a:rPr>
              <a:t>identificaron</a:t>
            </a:r>
            <a:r>
              <a:rPr lang="en-US" sz="2800" b="0" i="0" u="none" strike="noStrike" cap="none" dirty="0">
                <a:solidFill>
                  <a:srgbClr val="222525"/>
                </a:solidFill>
                <a:latin typeface="DM Serif Display"/>
                <a:ea typeface="DM Serif Display"/>
                <a:cs typeface="DM Serif Display"/>
                <a:sym typeface="DM Serif Display"/>
              </a:rPr>
              <a:t> </a:t>
            </a:r>
            <a:r>
              <a:rPr lang="en-US" sz="2800" b="0" i="0" u="none" strike="noStrike" cap="none" dirty="0" err="1">
                <a:solidFill>
                  <a:srgbClr val="222525"/>
                </a:solidFill>
                <a:latin typeface="DM Serif Display"/>
                <a:ea typeface="DM Serif Display"/>
                <a:cs typeface="DM Serif Display"/>
                <a:sym typeface="DM Serif Display"/>
              </a:rPr>
              <a:t>lugares</a:t>
            </a:r>
            <a:r>
              <a:rPr lang="en-US" sz="2800" b="0" i="0" u="none" strike="noStrike" cap="none" dirty="0">
                <a:solidFill>
                  <a:srgbClr val="222525"/>
                </a:solidFill>
                <a:latin typeface="DM Serif Display"/>
                <a:ea typeface="DM Serif Display"/>
                <a:cs typeface="DM Serif Display"/>
                <a:sym typeface="DM Serif Display"/>
              </a:rPr>
              <a:t> </a:t>
            </a:r>
            <a:r>
              <a:rPr lang="en-US" sz="2800" b="0" i="0" u="none" strike="noStrike" cap="none" dirty="0" err="1">
                <a:solidFill>
                  <a:srgbClr val="222525"/>
                </a:solidFill>
                <a:latin typeface="DM Serif Display"/>
                <a:ea typeface="DM Serif Display"/>
                <a:cs typeface="DM Serif Display"/>
                <a:sym typeface="DM Serif Display"/>
              </a:rPr>
              <a:t>considerados</a:t>
            </a:r>
            <a:r>
              <a:rPr lang="en-US" sz="2800" b="0" i="0" u="none" strike="noStrike" cap="none" dirty="0">
                <a:solidFill>
                  <a:srgbClr val="222525"/>
                </a:solidFill>
                <a:latin typeface="DM Serif Display"/>
                <a:ea typeface="DM Serif Display"/>
                <a:cs typeface="DM Serif Display"/>
                <a:sym typeface="DM Serif Display"/>
              </a:rPr>
              <a:t> de </a:t>
            </a:r>
            <a:r>
              <a:rPr lang="en-US" sz="2800" b="0" i="0" u="none" strike="noStrike" cap="none" dirty="0" err="1">
                <a:solidFill>
                  <a:srgbClr val="222525"/>
                </a:solidFill>
                <a:latin typeface="DM Serif Display"/>
                <a:ea typeface="DM Serif Display"/>
                <a:cs typeface="DM Serif Display"/>
                <a:sym typeface="DM Serif Display"/>
              </a:rPr>
              <a:t>peligro</a:t>
            </a:r>
            <a:r>
              <a:rPr lang="en-US" sz="2800" dirty="0">
                <a:solidFill>
                  <a:srgbClr val="222525"/>
                </a:solidFill>
                <a:latin typeface="DM Serif Display"/>
                <a:ea typeface="DM Serif Display"/>
                <a:cs typeface="DM Serif Display"/>
                <a:sym typeface="DM Serif Display"/>
              </a:rPr>
              <a:t> </a:t>
            </a:r>
            <a:r>
              <a:rPr lang="en-US" sz="2800" dirty="0" err="1">
                <a:solidFill>
                  <a:srgbClr val="222525"/>
                </a:solidFill>
                <a:latin typeface="DM Serif Display"/>
                <a:ea typeface="DM Serif Display"/>
                <a:cs typeface="DM Serif Display"/>
                <a:sym typeface="DM Serif Display"/>
              </a:rPr>
              <a:t>creciente</a:t>
            </a:r>
            <a:r>
              <a:rPr lang="en-US" sz="2800" dirty="0">
                <a:solidFill>
                  <a:srgbClr val="222525"/>
                </a:solidFill>
                <a:latin typeface="DM Serif Display"/>
                <a:ea typeface="DM Serif Display"/>
                <a:cs typeface="DM Serif Display"/>
                <a:sym typeface="DM Serif Display"/>
              </a:rPr>
              <a:t> que </a:t>
            </a:r>
            <a:r>
              <a:rPr lang="en-US" sz="2800" dirty="0" err="1">
                <a:solidFill>
                  <a:srgbClr val="222525"/>
                </a:solidFill>
                <a:latin typeface="DM Serif Display"/>
                <a:ea typeface="DM Serif Display"/>
                <a:cs typeface="DM Serif Display"/>
                <a:sym typeface="DM Serif Display"/>
              </a:rPr>
              <a:t>representa</a:t>
            </a:r>
            <a:r>
              <a:rPr lang="en-US" sz="2800" dirty="0">
                <a:solidFill>
                  <a:srgbClr val="222525"/>
                </a:solidFill>
                <a:latin typeface="DM Serif Display"/>
                <a:ea typeface="DM Serif Display"/>
                <a:cs typeface="DM Serif Display"/>
                <a:sym typeface="DM Serif Display"/>
              </a:rPr>
              <a:t> un </a:t>
            </a:r>
            <a:r>
              <a:rPr lang="en-US" sz="2800" dirty="0" err="1">
                <a:solidFill>
                  <a:srgbClr val="222525"/>
                </a:solidFill>
                <a:latin typeface="DM Serif Display"/>
                <a:ea typeface="DM Serif Display"/>
                <a:cs typeface="DM Serif Display"/>
                <a:sym typeface="DM Serif Display"/>
              </a:rPr>
              <a:t>riesgo</a:t>
            </a:r>
            <a:r>
              <a:rPr lang="en-US" sz="2800" dirty="0">
                <a:solidFill>
                  <a:srgbClr val="222525"/>
                </a:solidFill>
                <a:latin typeface="DM Serif Display"/>
                <a:ea typeface="DM Serif Display"/>
                <a:cs typeface="DM Serif Display"/>
                <a:sym typeface="DM Serif Display"/>
              </a:rPr>
              <a:t> para </a:t>
            </a:r>
            <a:r>
              <a:rPr lang="en-US" sz="2800" dirty="0" err="1">
                <a:solidFill>
                  <a:srgbClr val="222525"/>
                </a:solidFill>
                <a:latin typeface="DM Serif Display"/>
                <a:ea typeface="DM Serif Display"/>
                <a:cs typeface="DM Serif Display"/>
                <a:sym typeface="DM Serif Display"/>
              </a:rPr>
              <a:t>todos</a:t>
            </a:r>
            <a:r>
              <a:rPr lang="en-US" sz="2800" dirty="0">
                <a:solidFill>
                  <a:srgbClr val="222525"/>
                </a:solidFill>
                <a:latin typeface="DM Serif Display"/>
                <a:ea typeface="DM Serif Display"/>
                <a:cs typeface="DM Serif Display"/>
                <a:sym typeface="DM Serif Display"/>
              </a:rPr>
              <a:t> </a:t>
            </a:r>
            <a:r>
              <a:rPr lang="en-US" sz="2800" dirty="0" err="1">
                <a:solidFill>
                  <a:srgbClr val="222525"/>
                </a:solidFill>
                <a:latin typeface="DM Serif Display"/>
                <a:ea typeface="DM Serif Display"/>
                <a:cs typeface="DM Serif Display"/>
                <a:sym typeface="DM Serif Display"/>
              </a:rPr>
              <a:t>los</a:t>
            </a:r>
            <a:r>
              <a:rPr lang="en-US" sz="2800" dirty="0">
                <a:solidFill>
                  <a:srgbClr val="222525"/>
                </a:solidFill>
                <a:latin typeface="DM Serif Display"/>
                <a:ea typeface="DM Serif Display"/>
                <a:cs typeface="DM Serif Display"/>
                <a:sym typeface="DM Serif Display"/>
              </a:rPr>
              <a:t> </a:t>
            </a:r>
            <a:r>
              <a:rPr lang="en-US" sz="2800" dirty="0" err="1">
                <a:solidFill>
                  <a:srgbClr val="222525"/>
                </a:solidFill>
                <a:latin typeface="DM Serif Display"/>
                <a:ea typeface="DM Serif Display"/>
                <a:cs typeface="DM Serif Display"/>
                <a:sym typeface="DM Serif Display"/>
              </a:rPr>
              <a:t>grupos</a:t>
            </a:r>
            <a:r>
              <a:rPr lang="en-US" sz="2800" dirty="0">
                <a:solidFill>
                  <a:srgbClr val="222525"/>
                </a:solidFill>
                <a:latin typeface="DM Serif Display"/>
                <a:ea typeface="DM Serif Display"/>
                <a:cs typeface="DM Serif Display"/>
                <a:sym typeface="DM Serif Display"/>
              </a:rPr>
              <a:t>.</a:t>
            </a:r>
            <a:endParaRPr sz="2800" dirty="0"/>
          </a:p>
          <a:p>
            <a:pPr marL="604526" marR="0" lvl="1" indent="-302263" algn="just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222525"/>
              </a:buClr>
              <a:buSzPts val="2800"/>
              <a:buFont typeface="Arial"/>
              <a:buChar char="•"/>
            </a:pPr>
            <a:r>
              <a:rPr lang="en-US" sz="2800" b="0" i="0" u="none" strike="noStrike" cap="none" dirty="0">
                <a:solidFill>
                  <a:srgbClr val="222525"/>
                </a:solidFill>
                <a:latin typeface="DM Serif Display"/>
                <a:ea typeface="DM Serif Display"/>
                <a:cs typeface="DM Serif Display"/>
                <a:sym typeface="DM Serif Display"/>
              </a:rPr>
              <a:t>En </a:t>
            </a:r>
            <a:r>
              <a:rPr lang="en-US" sz="2800" b="0" i="0" u="none" strike="noStrike" cap="none" dirty="0" err="1">
                <a:solidFill>
                  <a:srgbClr val="222525"/>
                </a:solidFill>
                <a:latin typeface="DM Serif Display"/>
                <a:ea typeface="DM Serif Display"/>
                <a:cs typeface="DM Serif Display"/>
                <a:sym typeface="DM Serif Display"/>
              </a:rPr>
              <a:t>relación</a:t>
            </a:r>
            <a:r>
              <a:rPr lang="en-US" sz="2800" b="0" i="0" u="none" strike="noStrike" cap="none" dirty="0">
                <a:solidFill>
                  <a:srgbClr val="222525"/>
                </a:solidFill>
                <a:latin typeface="DM Serif Display"/>
                <a:ea typeface="DM Serif Display"/>
                <a:cs typeface="DM Serif Display"/>
                <a:sym typeface="DM Serif Display"/>
              </a:rPr>
              <a:t> con </a:t>
            </a:r>
            <a:r>
              <a:rPr lang="en-US" sz="2800" dirty="0">
                <a:solidFill>
                  <a:srgbClr val="222525"/>
                </a:solidFill>
                <a:latin typeface="DM Serif Display"/>
                <a:ea typeface="DM Serif Display"/>
                <a:cs typeface="DM Serif Display"/>
                <a:sym typeface="DM Serif Display"/>
              </a:rPr>
              <a:t>l</a:t>
            </a:r>
            <a:r>
              <a:rPr lang="en-US" sz="2800" b="0" i="0" u="none" strike="noStrike" cap="none" dirty="0">
                <a:solidFill>
                  <a:srgbClr val="222525"/>
                </a:solidFill>
                <a:latin typeface="DM Serif Display"/>
                <a:ea typeface="DM Serif Display"/>
                <a:cs typeface="DM Serif Display"/>
                <a:sym typeface="DM Serif Display"/>
              </a:rPr>
              <a:t>a </a:t>
            </a:r>
            <a:r>
              <a:rPr lang="en-US" sz="2800" b="0" i="0" u="none" strike="noStrike" cap="none" dirty="0" err="1">
                <a:solidFill>
                  <a:srgbClr val="222525"/>
                </a:solidFill>
                <a:latin typeface="DM Serif Display"/>
                <a:ea typeface="DM Serif Display"/>
                <a:cs typeface="DM Serif Display"/>
                <a:sym typeface="DM Serif Display"/>
              </a:rPr>
              <a:t>inseguridad</a:t>
            </a:r>
            <a:r>
              <a:rPr lang="en-US" sz="2800" b="0" i="0" u="none" strike="noStrike" cap="none" dirty="0">
                <a:solidFill>
                  <a:srgbClr val="222525"/>
                </a:solidFill>
                <a:latin typeface="DM Serif Display"/>
                <a:ea typeface="DM Serif Display"/>
                <a:cs typeface="DM Serif Display"/>
                <a:sym typeface="DM Serif Display"/>
              </a:rPr>
              <a:t>, </a:t>
            </a:r>
            <a:r>
              <a:rPr lang="en-US" sz="2800" b="0" i="0" u="none" strike="noStrike" cap="none" dirty="0" err="1">
                <a:solidFill>
                  <a:srgbClr val="222525"/>
                </a:solidFill>
                <a:latin typeface="DM Serif Display"/>
                <a:ea typeface="DM Serif Display"/>
                <a:cs typeface="DM Serif Display"/>
                <a:sym typeface="DM Serif Display"/>
              </a:rPr>
              <a:t>los</a:t>
            </a:r>
            <a:r>
              <a:rPr lang="en-US" sz="2800" b="0" i="0" u="none" strike="noStrike" cap="none" dirty="0">
                <a:solidFill>
                  <a:srgbClr val="222525"/>
                </a:solidFill>
                <a:latin typeface="DM Serif Display"/>
                <a:ea typeface="DM Serif Display"/>
                <a:cs typeface="DM Serif Display"/>
                <a:sym typeface="DM Serif Display"/>
              </a:rPr>
              <a:t> </a:t>
            </a:r>
            <a:r>
              <a:rPr lang="en-US" sz="2800" b="0" i="0" u="none" strike="noStrike" cap="none" dirty="0" err="1">
                <a:solidFill>
                  <a:srgbClr val="222525"/>
                </a:solidFill>
                <a:latin typeface="DM Serif Display"/>
                <a:ea typeface="DM Serif Display"/>
                <a:cs typeface="DM Serif Display"/>
                <a:sym typeface="DM Serif Display"/>
              </a:rPr>
              <a:t>eventos</a:t>
            </a:r>
            <a:r>
              <a:rPr lang="en-US" sz="2800" b="0" i="0" u="none" strike="noStrike" cap="none" dirty="0">
                <a:solidFill>
                  <a:srgbClr val="222525"/>
                </a:solidFill>
                <a:latin typeface="DM Serif Display"/>
                <a:ea typeface="DM Serif Display"/>
                <a:cs typeface="DM Serif Display"/>
                <a:sym typeface="DM Serif Display"/>
              </a:rPr>
              <a:t> </a:t>
            </a:r>
            <a:r>
              <a:rPr lang="en-US" sz="2800" dirty="0" err="1">
                <a:solidFill>
                  <a:srgbClr val="222525"/>
                </a:solidFill>
                <a:latin typeface="DM Serif Display"/>
                <a:ea typeface="DM Serif Display"/>
                <a:cs typeface="DM Serif Display"/>
                <a:sym typeface="DM Serif Display"/>
              </a:rPr>
              <a:t>relacionados</a:t>
            </a:r>
            <a:r>
              <a:rPr lang="en-US" sz="2800" dirty="0">
                <a:solidFill>
                  <a:srgbClr val="222525"/>
                </a:solidFill>
                <a:latin typeface="DM Serif Display"/>
                <a:ea typeface="DM Serif Display"/>
                <a:cs typeface="DM Serif Display"/>
                <a:sym typeface="DM Serif Display"/>
              </a:rPr>
              <a:t> con </a:t>
            </a:r>
            <a:r>
              <a:rPr lang="en-US" sz="2800" dirty="0" err="1">
                <a:solidFill>
                  <a:srgbClr val="222525"/>
                </a:solidFill>
                <a:latin typeface="DM Serif Display"/>
                <a:ea typeface="DM Serif Display"/>
                <a:cs typeface="DM Serif Display"/>
                <a:sym typeface="DM Serif Display"/>
              </a:rPr>
              <a:t>peleas</a:t>
            </a:r>
            <a:r>
              <a:rPr lang="en-US" sz="2800" dirty="0">
                <a:solidFill>
                  <a:srgbClr val="222525"/>
                </a:solidFill>
                <a:latin typeface="DM Serif Display"/>
                <a:ea typeface="DM Serif Display"/>
                <a:cs typeface="DM Serif Display"/>
                <a:sym typeface="DM Serif Display"/>
              </a:rPr>
              <a:t>, </a:t>
            </a:r>
            <a:r>
              <a:rPr lang="en-US" sz="2800" dirty="0" err="1">
                <a:solidFill>
                  <a:srgbClr val="222525"/>
                </a:solidFill>
                <a:latin typeface="DM Serif Display"/>
                <a:ea typeface="DM Serif Display"/>
                <a:cs typeface="DM Serif Display"/>
                <a:sym typeface="DM Serif Display"/>
              </a:rPr>
              <a:t>hurtos</a:t>
            </a:r>
            <a:r>
              <a:rPr lang="en-US" sz="2800" dirty="0">
                <a:solidFill>
                  <a:srgbClr val="222525"/>
                </a:solidFill>
                <a:latin typeface="DM Serif Display"/>
                <a:ea typeface="DM Serif Display"/>
                <a:cs typeface="DM Serif Display"/>
                <a:sym typeface="DM Serif Display"/>
              </a:rPr>
              <a:t> y </a:t>
            </a:r>
            <a:r>
              <a:rPr lang="en-US" sz="2800" dirty="0" err="1">
                <a:solidFill>
                  <a:srgbClr val="222525"/>
                </a:solidFill>
                <a:latin typeface="DM Serif Display"/>
                <a:ea typeface="DM Serif Display"/>
                <a:cs typeface="DM Serif Display"/>
                <a:sym typeface="DM Serif Display"/>
              </a:rPr>
              <a:t>vandalismo</a:t>
            </a:r>
            <a:r>
              <a:rPr lang="en-US" sz="2800" dirty="0">
                <a:solidFill>
                  <a:srgbClr val="222525"/>
                </a:solidFill>
                <a:latin typeface="DM Serif Display"/>
                <a:ea typeface="DM Serif Display"/>
                <a:cs typeface="DM Serif Display"/>
                <a:sym typeface="DM Serif Display"/>
              </a:rPr>
              <a:t> las personas </a:t>
            </a:r>
            <a:r>
              <a:rPr lang="en-US" sz="2800" dirty="0" err="1">
                <a:solidFill>
                  <a:srgbClr val="222525"/>
                </a:solidFill>
                <a:latin typeface="DM Serif Display"/>
                <a:ea typeface="DM Serif Display"/>
                <a:cs typeface="DM Serif Display"/>
                <a:sym typeface="DM Serif Display"/>
              </a:rPr>
              <a:t>consultadas</a:t>
            </a:r>
            <a:r>
              <a:rPr lang="en-US" sz="2800" dirty="0">
                <a:solidFill>
                  <a:srgbClr val="222525"/>
                </a:solidFill>
                <a:latin typeface="DM Serif Display"/>
                <a:ea typeface="DM Serif Display"/>
                <a:cs typeface="DM Serif Display"/>
                <a:sym typeface="DM Serif Display"/>
              </a:rPr>
              <a:t> </a:t>
            </a:r>
            <a:r>
              <a:rPr lang="en-US" sz="2800" dirty="0" err="1">
                <a:solidFill>
                  <a:srgbClr val="222525"/>
                </a:solidFill>
                <a:latin typeface="DM Serif Display"/>
                <a:ea typeface="DM Serif Display"/>
                <a:cs typeface="DM Serif Display"/>
                <a:sym typeface="DM Serif Display"/>
              </a:rPr>
              <a:t>destacan</a:t>
            </a:r>
            <a:r>
              <a:rPr lang="en-US" sz="2800" dirty="0">
                <a:solidFill>
                  <a:srgbClr val="222525"/>
                </a:solidFill>
                <a:latin typeface="DM Serif Display"/>
                <a:ea typeface="DM Serif Display"/>
                <a:cs typeface="DM Serif Display"/>
                <a:sym typeface="DM Serif Display"/>
              </a:rPr>
              <a:t> que son </a:t>
            </a:r>
            <a:r>
              <a:rPr lang="en-US" sz="2800" dirty="0" err="1">
                <a:solidFill>
                  <a:srgbClr val="222525"/>
                </a:solidFill>
                <a:latin typeface="DM Serif Display"/>
                <a:ea typeface="DM Serif Display"/>
                <a:cs typeface="DM Serif Display"/>
                <a:sym typeface="DM Serif Display"/>
              </a:rPr>
              <a:t>ocasionados</a:t>
            </a:r>
            <a:r>
              <a:rPr lang="en-US" sz="2800" dirty="0">
                <a:solidFill>
                  <a:srgbClr val="222525"/>
                </a:solidFill>
                <a:latin typeface="DM Serif Display"/>
                <a:ea typeface="DM Serif Display"/>
                <a:cs typeface="DM Serif Display"/>
                <a:sym typeface="DM Serif Display"/>
              </a:rPr>
              <a:t> </a:t>
            </a:r>
            <a:r>
              <a:rPr lang="en-US" sz="2800" dirty="0" err="1">
                <a:solidFill>
                  <a:srgbClr val="222525"/>
                </a:solidFill>
                <a:latin typeface="DM Serif Display"/>
                <a:ea typeface="DM Serif Display"/>
                <a:cs typeface="DM Serif Display"/>
                <a:sym typeface="DM Serif Display"/>
              </a:rPr>
              <a:t>por</a:t>
            </a:r>
            <a:r>
              <a:rPr lang="en-US" sz="2800" dirty="0">
                <a:solidFill>
                  <a:srgbClr val="222525"/>
                </a:solidFill>
                <a:latin typeface="DM Serif Display"/>
                <a:ea typeface="DM Serif Display"/>
                <a:cs typeface="DM Serif Display"/>
                <a:sym typeface="DM Serif Display"/>
              </a:rPr>
              <a:t> locales y</a:t>
            </a:r>
            <a:r>
              <a:rPr lang="en-US" sz="2800" b="0" i="0" u="none" strike="noStrike" cap="none" dirty="0">
                <a:solidFill>
                  <a:srgbClr val="222525"/>
                </a:solidFill>
                <a:latin typeface="DM Serif Display"/>
                <a:ea typeface="DM Serif Display"/>
                <a:cs typeface="DM Serif Display"/>
                <a:sym typeface="DM Serif Display"/>
              </a:rPr>
              <a:t> </a:t>
            </a:r>
            <a:r>
              <a:rPr lang="en-US" sz="2800" dirty="0">
                <a:solidFill>
                  <a:srgbClr val="222525"/>
                </a:solidFill>
                <a:latin typeface="DM Serif Display"/>
                <a:ea typeface="DM Serif Display"/>
                <a:cs typeface="DM Serif Display"/>
                <a:sym typeface="DM Serif Display"/>
              </a:rPr>
              <a:t>“</a:t>
            </a:r>
            <a:r>
              <a:rPr lang="en-US" sz="2800" b="0" i="0" u="none" strike="noStrike" cap="none" dirty="0" err="1">
                <a:solidFill>
                  <a:srgbClr val="222525"/>
                </a:solidFill>
                <a:latin typeface="DM Serif Display"/>
                <a:ea typeface="DM Serif Display"/>
                <a:cs typeface="DM Serif Display"/>
                <a:sym typeface="DM Serif Display"/>
              </a:rPr>
              <a:t>extraños</a:t>
            </a:r>
            <a:r>
              <a:rPr lang="en-US" sz="2800" dirty="0">
                <a:solidFill>
                  <a:srgbClr val="222525"/>
                </a:solidFill>
                <a:latin typeface="DM Serif Display"/>
                <a:ea typeface="DM Serif Display"/>
                <a:cs typeface="DM Serif Display"/>
                <a:sym typeface="DM Serif Display"/>
              </a:rPr>
              <a:t>”</a:t>
            </a:r>
            <a:r>
              <a:rPr lang="en-US" sz="2800" b="0" i="0" u="none" strike="noStrike" cap="none" dirty="0">
                <a:solidFill>
                  <a:srgbClr val="222525"/>
                </a:solidFill>
                <a:latin typeface="DM Serif Display"/>
                <a:ea typeface="DM Serif Display"/>
                <a:cs typeface="DM Serif Display"/>
                <a:sym typeface="DM Serif Display"/>
              </a:rPr>
              <a:t> </a:t>
            </a:r>
            <a:r>
              <a:rPr lang="en-US" sz="2800" b="0" i="0" u="none" strike="noStrike" cap="none" dirty="0" err="1">
                <a:solidFill>
                  <a:srgbClr val="222525"/>
                </a:solidFill>
                <a:latin typeface="DM Serif Display"/>
                <a:ea typeface="DM Serif Display"/>
                <a:cs typeface="DM Serif Display"/>
                <a:sym typeface="DM Serif Display"/>
              </a:rPr>
              <a:t>nacionales</a:t>
            </a:r>
            <a:r>
              <a:rPr lang="en-US" sz="2800" b="0" i="0" u="none" strike="noStrike" cap="none" dirty="0">
                <a:solidFill>
                  <a:srgbClr val="222525"/>
                </a:solidFill>
                <a:latin typeface="DM Serif Display"/>
                <a:ea typeface="DM Serif Display"/>
                <a:cs typeface="DM Serif Display"/>
                <a:sym typeface="DM Serif Display"/>
              </a:rPr>
              <a:t> que se </a:t>
            </a:r>
            <a:r>
              <a:rPr lang="en-US" sz="2800" b="0" i="0" u="none" strike="noStrike" cap="none" dirty="0" err="1">
                <a:solidFill>
                  <a:srgbClr val="222525"/>
                </a:solidFill>
                <a:latin typeface="DM Serif Display"/>
                <a:ea typeface="DM Serif Display"/>
                <a:cs typeface="DM Serif Display"/>
                <a:sym typeface="DM Serif Display"/>
              </a:rPr>
              <a:t>desplazan</a:t>
            </a:r>
            <a:r>
              <a:rPr lang="en-US" sz="2800" b="0" i="0" u="none" strike="noStrike" cap="none" dirty="0">
                <a:solidFill>
                  <a:srgbClr val="222525"/>
                </a:solidFill>
                <a:latin typeface="DM Serif Display"/>
                <a:ea typeface="DM Serif Display"/>
                <a:cs typeface="DM Serif Display"/>
                <a:sym typeface="DM Serif Display"/>
              </a:rPr>
              <a:t> a </a:t>
            </a:r>
            <a:r>
              <a:rPr lang="en-US" sz="2800" b="0" i="0" u="none" strike="noStrike" cap="none" dirty="0" err="1">
                <a:solidFill>
                  <a:srgbClr val="222525"/>
                </a:solidFill>
                <a:latin typeface="DM Serif Display"/>
                <a:ea typeface="DM Serif Display"/>
                <a:cs typeface="DM Serif Display"/>
                <a:sym typeface="DM Serif Display"/>
              </a:rPr>
              <a:t>delinquir</a:t>
            </a:r>
            <a:r>
              <a:rPr lang="en-US" sz="2800" b="0" i="0" u="none" strike="noStrike" cap="none" dirty="0">
                <a:solidFill>
                  <a:srgbClr val="222525"/>
                </a:solidFill>
                <a:latin typeface="DM Serif Display"/>
                <a:ea typeface="DM Serif Display"/>
                <a:cs typeface="DM Serif Display"/>
                <a:sym typeface="DM Serif Display"/>
              </a:rPr>
              <a:t> en la zona, </a:t>
            </a:r>
            <a:r>
              <a:rPr lang="en-US" sz="2800" b="0" i="0" u="none" strike="noStrike" cap="none" dirty="0" err="1">
                <a:solidFill>
                  <a:srgbClr val="222525"/>
                </a:solidFill>
                <a:latin typeface="DM Serif Display"/>
                <a:ea typeface="DM Serif Display"/>
                <a:cs typeface="DM Serif Display"/>
                <a:sym typeface="DM Serif Display"/>
              </a:rPr>
              <a:t>enfatizan</a:t>
            </a:r>
            <a:r>
              <a:rPr lang="en-US" sz="2800" b="0" i="0" u="none" strike="noStrike" cap="none" dirty="0">
                <a:solidFill>
                  <a:srgbClr val="222525"/>
                </a:solidFill>
                <a:latin typeface="DM Serif Display"/>
                <a:ea typeface="DM Serif Display"/>
                <a:cs typeface="DM Serif Display"/>
                <a:sym typeface="DM Serif Display"/>
              </a:rPr>
              <a:t> que </a:t>
            </a:r>
            <a:r>
              <a:rPr lang="en-US" sz="2800" b="0" i="0" u="none" strike="noStrike" cap="none" dirty="0" err="1">
                <a:solidFill>
                  <a:srgbClr val="222525"/>
                </a:solidFill>
                <a:latin typeface="DM Serif Display"/>
                <a:ea typeface="DM Serif Display"/>
                <a:cs typeface="DM Serif Display"/>
                <a:sym typeface="DM Serif Display"/>
              </a:rPr>
              <a:t>estos</a:t>
            </a:r>
            <a:r>
              <a:rPr lang="en-US" sz="2800" b="0" i="0" u="none" strike="noStrike" cap="none" dirty="0">
                <a:solidFill>
                  <a:srgbClr val="222525"/>
                </a:solidFill>
                <a:latin typeface="DM Serif Display"/>
                <a:ea typeface="DM Serif Display"/>
                <a:cs typeface="DM Serif Display"/>
                <a:sym typeface="DM Serif Display"/>
              </a:rPr>
              <a:t> </a:t>
            </a:r>
            <a:r>
              <a:rPr lang="en-US" sz="2800" b="0" i="0" u="none" strike="noStrike" cap="none" dirty="0" err="1">
                <a:solidFill>
                  <a:srgbClr val="222525"/>
                </a:solidFill>
                <a:latin typeface="DM Serif Display"/>
                <a:ea typeface="DM Serif Display"/>
                <a:cs typeface="DM Serif Display"/>
                <a:sym typeface="DM Serif Display"/>
              </a:rPr>
              <a:t>eventos</a:t>
            </a:r>
            <a:r>
              <a:rPr lang="en-US" sz="2800" b="0" i="0" u="none" strike="noStrike" cap="none" dirty="0">
                <a:solidFill>
                  <a:srgbClr val="222525"/>
                </a:solidFill>
                <a:latin typeface="DM Serif Display"/>
                <a:ea typeface="DM Serif Display"/>
                <a:cs typeface="DM Serif Display"/>
                <a:sym typeface="DM Serif Display"/>
              </a:rPr>
              <a:t> no </a:t>
            </a:r>
            <a:r>
              <a:rPr lang="en-US" sz="2800" dirty="0" err="1">
                <a:solidFill>
                  <a:srgbClr val="222525"/>
                </a:solidFill>
                <a:latin typeface="DM Serif Display"/>
                <a:ea typeface="DM Serif Display"/>
                <a:cs typeface="DM Serif Display"/>
                <a:sym typeface="DM Serif Display"/>
              </a:rPr>
              <a:t>devienen</a:t>
            </a:r>
            <a:r>
              <a:rPr lang="en-US" sz="2800" b="0" i="0" u="none" strike="noStrike" cap="none" dirty="0">
                <a:solidFill>
                  <a:srgbClr val="222525"/>
                </a:solidFill>
                <a:latin typeface="DM Serif Display"/>
                <a:ea typeface="DM Serif Display"/>
                <a:cs typeface="DM Serif Display"/>
                <a:sym typeface="DM Serif Display"/>
              </a:rPr>
              <a:t> de </a:t>
            </a:r>
            <a:r>
              <a:rPr lang="en-US" sz="2800" b="0" i="0" u="none" strike="noStrike" cap="none" dirty="0" err="1">
                <a:solidFill>
                  <a:srgbClr val="222525"/>
                </a:solidFill>
                <a:latin typeface="DM Serif Display"/>
                <a:ea typeface="DM Serif Display"/>
                <a:cs typeface="DM Serif Display"/>
                <a:sym typeface="DM Serif Display"/>
              </a:rPr>
              <a:t>los</a:t>
            </a:r>
            <a:r>
              <a:rPr lang="en-US" sz="2800" b="0" i="0" u="none" strike="noStrike" cap="none" dirty="0">
                <a:solidFill>
                  <a:srgbClr val="222525"/>
                </a:solidFill>
                <a:latin typeface="DM Serif Display"/>
                <a:ea typeface="DM Serif Display"/>
                <a:cs typeface="DM Serif Display"/>
                <a:sym typeface="DM Serif Display"/>
              </a:rPr>
              <a:t> </a:t>
            </a:r>
            <a:r>
              <a:rPr lang="en-US" sz="2800" b="0" i="0" u="none" strike="noStrike" cap="none" dirty="0" err="1">
                <a:solidFill>
                  <a:srgbClr val="222525"/>
                </a:solidFill>
                <a:latin typeface="DM Serif Display"/>
                <a:ea typeface="DM Serif Display"/>
                <a:cs typeface="DM Serif Display"/>
                <a:sym typeface="DM Serif Display"/>
              </a:rPr>
              <a:t>grupos</a:t>
            </a:r>
            <a:r>
              <a:rPr lang="en-US" sz="2800" b="0" i="0" u="none" strike="noStrike" cap="none" dirty="0">
                <a:solidFill>
                  <a:srgbClr val="222525"/>
                </a:solidFill>
                <a:latin typeface="DM Serif Display"/>
                <a:ea typeface="DM Serif Display"/>
                <a:cs typeface="DM Serif Display"/>
                <a:sym typeface="DM Serif Display"/>
              </a:rPr>
              <a:t> de </a:t>
            </a:r>
            <a:r>
              <a:rPr lang="en-US" sz="2800" b="0" i="0" u="none" strike="noStrike" cap="none" dirty="0" err="1">
                <a:solidFill>
                  <a:srgbClr val="222525"/>
                </a:solidFill>
                <a:latin typeface="DM Serif Display"/>
                <a:ea typeface="DM Serif Display"/>
                <a:cs typeface="DM Serif Display"/>
                <a:sym typeface="DM Serif Display"/>
              </a:rPr>
              <a:t>recolectores</a:t>
            </a:r>
            <a:r>
              <a:rPr lang="en-US" sz="2800" dirty="0">
                <a:solidFill>
                  <a:srgbClr val="222525"/>
                </a:solidFill>
                <a:latin typeface="DM Serif Display"/>
                <a:ea typeface="DM Serif Display"/>
                <a:cs typeface="DM Serif Display"/>
                <a:sym typeface="DM Serif Display"/>
              </a:rPr>
              <a:t>, con </a:t>
            </a:r>
            <a:r>
              <a:rPr lang="en-US" sz="2800" dirty="0" err="1">
                <a:solidFill>
                  <a:srgbClr val="222525"/>
                </a:solidFill>
                <a:latin typeface="DM Serif Display"/>
                <a:ea typeface="DM Serif Display"/>
                <a:cs typeface="DM Serif Display"/>
                <a:sym typeface="DM Serif Display"/>
              </a:rPr>
              <a:t>excepción</a:t>
            </a:r>
            <a:r>
              <a:rPr lang="en-US" sz="2800" dirty="0">
                <a:solidFill>
                  <a:srgbClr val="222525"/>
                </a:solidFill>
                <a:latin typeface="DM Serif Display"/>
                <a:ea typeface="DM Serif Display"/>
                <a:cs typeface="DM Serif Display"/>
                <a:sym typeface="DM Serif Display"/>
              </a:rPr>
              <a:t> de las </a:t>
            </a:r>
            <a:r>
              <a:rPr lang="en-US" sz="2800" dirty="0" err="1">
                <a:solidFill>
                  <a:srgbClr val="222525"/>
                </a:solidFill>
                <a:latin typeface="DM Serif Display"/>
                <a:ea typeface="DM Serif Display"/>
                <a:cs typeface="DM Serif Display"/>
                <a:sym typeface="DM Serif Display"/>
              </a:rPr>
              <a:t>peleas</a:t>
            </a:r>
            <a:r>
              <a:rPr lang="en-US" sz="2800" dirty="0">
                <a:solidFill>
                  <a:srgbClr val="222525"/>
                </a:solidFill>
                <a:latin typeface="DM Serif Display"/>
                <a:ea typeface="DM Serif Display"/>
                <a:cs typeface="DM Serif Display"/>
                <a:sym typeface="DM Serif Display"/>
              </a:rPr>
              <a:t> </a:t>
            </a:r>
            <a:r>
              <a:rPr lang="en-US" sz="2800" dirty="0" err="1">
                <a:solidFill>
                  <a:srgbClr val="222525"/>
                </a:solidFill>
                <a:latin typeface="DM Serif Display"/>
                <a:ea typeface="DM Serif Display"/>
                <a:cs typeface="DM Serif Display"/>
                <a:sym typeface="DM Serif Display"/>
              </a:rPr>
              <a:t>por</a:t>
            </a:r>
            <a:r>
              <a:rPr lang="en-US" sz="2800" dirty="0">
                <a:solidFill>
                  <a:srgbClr val="222525"/>
                </a:solidFill>
                <a:latin typeface="DM Serif Display"/>
                <a:ea typeface="DM Serif Display"/>
                <a:cs typeface="DM Serif Display"/>
                <a:sym typeface="DM Serif Display"/>
              </a:rPr>
              <a:t> </a:t>
            </a:r>
            <a:r>
              <a:rPr lang="en-US" sz="2800" dirty="0" err="1">
                <a:solidFill>
                  <a:srgbClr val="222525"/>
                </a:solidFill>
                <a:latin typeface="DM Serif Display"/>
                <a:ea typeface="DM Serif Display"/>
                <a:cs typeface="DM Serif Display"/>
                <a:sym typeface="DM Serif Display"/>
              </a:rPr>
              <a:t>consumo</a:t>
            </a:r>
            <a:r>
              <a:rPr lang="en-US" sz="2800" dirty="0">
                <a:solidFill>
                  <a:srgbClr val="222525"/>
                </a:solidFill>
                <a:latin typeface="DM Serif Display"/>
                <a:ea typeface="DM Serif Display"/>
                <a:cs typeface="DM Serif Display"/>
                <a:sym typeface="DM Serif Display"/>
              </a:rPr>
              <a:t> de alcohol</a:t>
            </a:r>
            <a:r>
              <a:rPr lang="en-US" sz="2800" b="0" i="0" u="none" strike="noStrike" cap="none" dirty="0">
                <a:solidFill>
                  <a:srgbClr val="222525"/>
                </a:solidFill>
                <a:latin typeface="DM Serif Display"/>
                <a:ea typeface="DM Serif Display"/>
                <a:cs typeface="DM Serif Display"/>
                <a:sym typeface="DM Serif Display"/>
              </a:rPr>
              <a:t>. La </a:t>
            </a:r>
            <a:r>
              <a:rPr lang="en-US" sz="2800" b="0" i="0" u="none" strike="noStrike" cap="none" dirty="0" err="1">
                <a:solidFill>
                  <a:srgbClr val="222525"/>
                </a:solidFill>
                <a:latin typeface="DM Serif Display"/>
                <a:ea typeface="DM Serif Display"/>
                <a:cs typeface="DM Serif Display"/>
                <a:sym typeface="DM Serif Display"/>
              </a:rPr>
              <a:t>venta</a:t>
            </a:r>
            <a:r>
              <a:rPr lang="en-US" sz="2800" b="0" i="0" u="none" strike="noStrike" cap="none" dirty="0">
                <a:solidFill>
                  <a:srgbClr val="222525"/>
                </a:solidFill>
                <a:latin typeface="DM Serif Display"/>
                <a:ea typeface="DM Serif Display"/>
                <a:cs typeface="DM Serif Display"/>
                <a:sym typeface="DM Serif Display"/>
              </a:rPr>
              <a:t> y </a:t>
            </a:r>
            <a:r>
              <a:rPr lang="en-US" sz="2800" b="0" i="0" u="none" strike="noStrike" cap="none" dirty="0" err="1">
                <a:solidFill>
                  <a:srgbClr val="222525"/>
                </a:solidFill>
                <a:latin typeface="DM Serif Display"/>
                <a:ea typeface="DM Serif Display"/>
                <a:cs typeface="DM Serif Display"/>
                <a:sym typeface="DM Serif Display"/>
              </a:rPr>
              <a:t>consumo</a:t>
            </a:r>
            <a:r>
              <a:rPr lang="en-US" sz="2800" b="0" i="0" u="none" strike="noStrike" cap="none" dirty="0">
                <a:solidFill>
                  <a:srgbClr val="222525"/>
                </a:solidFill>
                <a:latin typeface="DM Serif Display"/>
                <a:ea typeface="DM Serif Display"/>
                <a:cs typeface="DM Serif Display"/>
                <a:sym typeface="DM Serif Display"/>
              </a:rPr>
              <a:t> de </a:t>
            </a:r>
            <a:r>
              <a:rPr lang="en-US" sz="2800" b="0" i="0" u="none" strike="noStrike" cap="none" dirty="0" err="1">
                <a:solidFill>
                  <a:srgbClr val="222525"/>
                </a:solidFill>
                <a:latin typeface="DM Serif Display"/>
                <a:ea typeface="DM Serif Display"/>
                <a:cs typeface="DM Serif Display"/>
                <a:sym typeface="DM Serif Display"/>
              </a:rPr>
              <a:t>droga</a:t>
            </a:r>
            <a:r>
              <a:rPr lang="en-US" sz="2800" b="0" i="0" u="none" strike="noStrike" cap="none" dirty="0">
                <a:solidFill>
                  <a:srgbClr val="222525"/>
                </a:solidFill>
                <a:latin typeface="DM Serif Display"/>
                <a:ea typeface="DM Serif Display"/>
                <a:cs typeface="DM Serif Display"/>
                <a:sym typeface="DM Serif Display"/>
              </a:rPr>
              <a:t> es el </a:t>
            </a:r>
            <a:r>
              <a:rPr lang="en-US" sz="2800" b="0" i="0" u="none" strike="noStrike" cap="none" dirty="0" err="1">
                <a:solidFill>
                  <a:srgbClr val="222525"/>
                </a:solidFill>
                <a:latin typeface="DM Serif Display"/>
                <a:ea typeface="DM Serif Display"/>
                <a:cs typeface="DM Serif Display"/>
                <a:sym typeface="DM Serif Display"/>
              </a:rPr>
              <a:t>tema</a:t>
            </a:r>
            <a:r>
              <a:rPr lang="en-US" sz="2800" b="0" i="0" u="none" strike="noStrike" cap="none" dirty="0">
                <a:solidFill>
                  <a:srgbClr val="222525"/>
                </a:solidFill>
                <a:latin typeface="DM Serif Display"/>
                <a:ea typeface="DM Serif Display"/>
                <a:cs typeface="DM Serif Display"/>
                <a:sym typeface="DM Serif Display"/>
              </a:rPr>
              <a:t> </a:t>
            </a:r>
            <a:r>
              <a:rPr lang="en-US" sz="2800" b="0" i="0" u="none" strike="noStrike" cap="none" dirty="0" err="1">
                <a:solidFill>
                  <a:srgbClr val="222525"/>
                </a:solidFill>
                <a:latin typeface="DM Serif Display"/>
                <a:ea typeface="DM Serif Display"/>
                <a:cs typeface="DM Serif Display"/>
                <a:sym typeface="DM Serif Display"/>
              </a:rPr>
              <a:t>más</a:t>
            </a:r>
            <a:r>
              <a:rPr lang="en-US" sz="2800" dirty="0">
                <a:solidFill>
                  <a:srgbClr val="222525"/>
                </a:solidFill>
                <a:latin typeface="DM Serif Display"/>
                <a:ea typeface="DM Serif Display"/>
                <a:cs typeface="DM Serif Display"/>
                <a:sym typeface="DM Serif Display"/>
              </a:rPr>
              <a:t> </a:t>
            </a:r>
            <a:r>
              <a:rPr lang="en-US" sz="2800" dirty="0" err="1">
                <a:solidFill>
                  <a:srgbClr val="222525"/>
                </a:solidFill>
                <a:latin typeface="DM Serif Display"/>
                <a:ea typeface="DM Serif Display"/>
                <a:cs typeface="DM Serif Display"/>
                <a:sym typeface="DM Serif Display"/>
              </a:rPr>
              <a:t>destacado</a:t>
            </a:r>
            <a:r>
              <a:rPr lang="en-US" sz="2800" dirty="0">
                <a:solidFill>
                  <a:srgbClr val="222525"/>
                </a:solidFill>
                <a:latin typeface="DM Serif Display"/>
                <a:ea typeface="DM Serif Display"/>
                <a:cs typeface="DM Serif Display"/>
                <a:sym typeface="DM Serif Display"/>
              </a:rPr>
              <a:t> y de actual </a:t>
            </a:r>
            <a:r>
              <a:rPr lang="en-US" sz="2800" dirty="0" err="1">
                <a:solidFill>
                  <a:srgbClr val="222525"/>
                </a:solidFill>
                <a:latin typeface="DM Serif Display"/>
                <a:ea typeface="DM Serif Display"/>
                <a:cs typeface="DM Serif Display"/>
                <a:sym typeface="DM Serif Display"/>
              </a:rPr>
              <a:t>preocupación</a:t>
            </a:r>
            <a:r>
              <a:rPr lang="en-US" sz="2800" dirty="0">
                <a:solidFill>
                  <a:srgbClr val="222525"/>
                </a:solidFill>
                <a:latin typeface="DM Serif Display"/>
                <a:ea typeface="DM Serif Display"/>
                <a:cs typeface="DM Serif Display"/>
                <a:sym typeface="DM Serif Display"/>
              </a:rPr>
              <a:t>: </a:t>
            </a:r>
            <a:r>
              <a:rPr lang="en-US" sz="2800" dirty="0" err="1">
                <a:solidFill>
                  <a:srgbClr val="222525"/>
                </a:solidFill>
                <a:latin typeface="DM Serif Display"/>
                <a:ea typeface="DM Serif Display"/>
                <a:cs typeface="DM Serif Display"/>
                <a:sym typeface="DM Serif Display"/>
              </a:rPr>
              <a:t>concentra</a:t>
            </a:r>
            <a:r>
              <a:rPr lang="en-US" sz="2800" b="0" i="0" u="none" strike="noStrike" cap="none" dirty="0">
                <a:solidFill>
                  <a:srgbClr val="222525"/>
                </a:solidFill>
                <a:latin typeface="DM Serif Display"/>
                <a:ea typeface="DM Serif Display"/>
                <a:cs typeface="DM Serif Display"/>
                <a:sym typeface="DM Serif Display"/>
              </a:rPr>
              <a:t> el </a:t>
            </a:r>
            <a:r>
              <a:rPr lang="en-US" sz="2800" b="0" i="0" u="none" strike="noStrike" cap="none" dirty="0" err="1">
                <a:solidFill>
                  <a:srgbClr val="222525"/>
                </a:solidFill>
                <a:latin typeface="DM Serif Display"/>
                <a:ea typeface="DM Serif Display"/>
                <a:cs typeface="DM Serif Display"/>
                <a:sym typeface="DM Serif Display"/>
              </a:rPr>
              <a:t>sentimiento</a:t>
            </a:r>
            <a:r>
              <a:rPr lang="en-US" sz="2800" b="0" i="0" u="none" strike="noStrike" cap="none" dirty="0">
                <a:solidFill>
                  <a:srgbClr val="222525"/>
                </a:solidFill>
                <a:latin typeface="DM Serif Display"/>
                <a:ea typeface="DM Serif Display"/>
                <a:cs typeface="DM Serif Display"/>
                <a:sym typeface="DM Serif Display"/>
              </a:rPr>
              <a:t> de </a:t>
            </a:r>
            <a:r>
              <a:rPr lang="en-US" sz="2800" dirty="0" err="1">
                <a:solidFill>
                  <a:srgbClr val="222525"/>
                </a:solidFill>
                <a:latin typeface="DM Serif Display"/>
                <a:ea typeface="DM Serif Display"/>
                <a:cs typeface="DM Serif Display"/>
                <a:sym typeface="DM Serif Display"/>
              </a:rPr>
              <a:t>inseguridad</a:t>
            </a:r>
            <a:r>
              <a:rPr lang="en-US" sz="2800" b="0" i="0" u="none" strike="noStrike" cap="none" dirty="0">
                <a:solidFill>
                  <a:srgbClr val="222525"/>
                </a:solidFill>
                <a:latin typeface="DM Serif Display"/>
                <a:ea typeface="DM Serif Display"/>
                <a:cs typeface="DM Serif Display"/>
                <a:sym typeface="DM Serif Display"/>
              </a:rPr>
              <a:t>, </a:t>
            </a:r>
            <a:r>
              <a:rPr lang="en-US" sz="2800" b="0" i="0" u="none" strike="noStrike" cap="none" dirty="0" err="1">
                <a:solidFill>
                  <a:srgbClr val="222525"/>
                </a:solidFill>
                <a:latin typeface="DM Serif Display"/>
                <a:ea typeface="DM Serif Display"/>
                <a:cs typeface="DM Serif Display"/>
                <a:sym typeface="DM Serif Display"/>
              </a:rPr>
              <a:t>especialmente</a:t>
            </a:r>
            <a:r>
              <a:rPr lang="en-US" sz="2800" b="0" i="0" u="none" strike="noStrike" cap="none" dirty="0">
                <a:solidFill>
                  <a:srgbClr val="222525"/>
                </a:solidFill>
                <a:latin typeface="DM Serif Display"/>
                <a:ea typeface="DM Serif Display"/>
                <a:cs typeface="DM Serif Display"/>
                <a:sym typeface="DM Serif Display"/>
              </a:rPr>
              <a:t> en Santa María de Dota.</a:t>
            </a:r>
            <a:endParaRPr sz="2800" dirty="0"/>
          </a:p>
          <a:p>
            <a:pPr marL="0" marR="0" lvl="0" indent="0" algn="just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800" b="0" i="0" u="none" strike="noStrike" cap="none" dirty="0">
              <a:solidFill>
                <a:srgbClr val="222525"/>
              </a:solidFill>
              <a:latin typeface="DM Serif Display"/>
              <a:ea typeface="DM Serif Display"/>
              <a:cs typeface="DM Serif Display"/>
              <a:sym typeface="DM Serif Display"/>
            </a:endParaRPr>
          </a:p>
          <a:p>
            <a:pPr marL="0" marR="0" lvl="0" indent="0" algn="just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800" b="0" i="0" u="none" strike="noStrike" cap="none" dirty="0">
              <a:solidFill>
                <a:srgbClr val="222525"/>
              </a:solidFill>
              <a:latin typeface="DM Serif Display"/>
              <a:ea typeface="DM Serif Display"/>
              <a:cs typeface="DM Serif Display"/>
              <a:sym typeface="DM Serif Display"/>
            </a:endParaRP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5F2"/>
        </a:solidFill>
        <a:effectLst/>
      </p:bgPr>
    </p:bg>
    <p:spTree>
      <p:nvGrpSpPr>
        <p:cNvPr id="1" name="Shape 3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" name="Google Shape;378;p36"/>
          <p:cNvSpPr txBox="1"/>
          <p:nvPr/>
        </p:nvSpPr>
        <p:spPr>
          <a:xfrm>
            <a:off x="2768632" y="4133897"/>
            <a:ext cx="8686638" cy="22357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05997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89" b="0" i="0" u="none" strike="noStrike" cap="none">
                <a:solidFill>
                  <a:srgbClr val="222525"/>
                </a:solidFill>
                <a:latin typeface="DM Serif Display"/>
                <a:ea typeface="DM Serif Display"/>
                <a:cs typeface="DM Serif Display"/>
                <a:sym typeface="DM Serif Display"/>
              </a:rPr>
              <a:t>Gracias</a:t>
            </a:r>
            <a:endParaRPr/>
          </a:p>
        </p:txBody>
      </p:sp>
      <p:sp>
        <p:nvSpPr>
          <p:cNvPr id="379" name="Google Shape;379;p36"/>
          <p:cNvSpPr/>
          <p:nvPr/>
        </p:nvSpPr>
        <p:spPr>
          <a:xfrm>
            <a:off x="15252945" y="0"/>
            <a:ext cx="3187100" cy="4114800"/>
          </a:xfrm>
          <a:custGeom>
            <a:avLst/>
            <a:gdLst/>
            <a:ahLst/>
            <a:cxnLst/>
            <a:rect l="l" t="t" r="r" b="b"/>
            <a:pathLst>
              <a:path w="3187100" h="4114800" extrusionOk="0">
                <a:moveTo>
                  <a:pt x="0" y="0"/>
                </a:moveTo>
                <a:lnTo>
                  <a:pt x="3187100" y="0"/>
                </a:lnTo>
                <a:lnTo>
                  <a:pt x="3187100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/>
            </a:stretch>
          </a:blipFill>
          <a:ln>
            <a:noFill/>
          </a:ln>
        </p:spPr>
        <p:txBody>
          <a:bodyPr/>
          <a:lstStyle/>
          <a:p>
            <a:endParaRPr lang="es-CR"/>
          </a:p>
        </p:txBody>
      </p:sp>
      <p:sp>
        <p:nvSpPr>
          <p:cNvPr id="380" name="Google Shape;380;p36"/>
          <p:cNvSpPr/>
          <p:nvPr/>
        </p:nvSpPr>
        <p:spPr>
          <a:xfrm>
            <a:off x="15252945" y="4308689"/>
            <a:ext cx="3187100" cy="4114800"/>
          </a:xfrm>
          <a:custGeom>
            <a:avLst/>
            <a:gdLst/>
            <a:ahLst/>
            <a:cxnLst/>
            <a:rect l="l" t="t" r="r" b="b"/>
            <a:pathLst>
              <a:path w="3187100" h="4114800" extrusionOk="0">
                <a:moveTo>
                  <a:pt x="0" y="0"/>
                </a:moveTo>
                <a:lnTo>
                  <a:pt x="3187100" y="0"/>
                </a:lnTo>
                <a:lnTo>
                  <a:pt x="3187100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/>
            </a:stretch>
          </a:blipFill>
          <a:ln>
            <a:noFill/>
          </a:ln>
        </p:spPr>
        <p:txBody>
          <a:bodyPr/>
          <a:lstStyle/>
          <a:p>
            <a:endParaRPr lang="es-CR"/>
          </a:p>
        </p:txBody>
      </p:sp>
      <p:sp>
        <p:nvSpPr>
          <p:cNvPr id="381" name="Google Shape;381;p36"/>
          <p:cNvSpPr/>
          <p:nvPr/>
        </p:nvSpPr>
        <p:spPr>
          <a:xfrm>
            <a:off x="15252945" y="8609262"/>
            <a:ext cx="3187100" cy="4114800"/>
          </a:xfrm>
          <a:custGeom>
            <a:avLst/>
            <a:gdLst/>
            <a:ahLst/>
            <a:cxnLst/>
            <a:rect l="l" t="t" r="r" b="b"/>
            <a:pathLst>
              <a:path w="3187100" h="4114800" extrusionOk="0">
                <a:moveTo>
                  <a:pt x="0" y="0"/>
                </a:moveTo>
                <a:lnTo>
                  <a:pt x="3187100" y="0"/>
                </a:lnTo>
                <a:lnTo>
                  <a:pt x="3187100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/>
            </a:stretch>
          </a:blipFill>
          <a:ln>
            <a:noFill/>
          </a:ln>
        </p:spPr>
        <p:txBody>
          <a:bodyPr/>
          <a:lstStyle/>
          <a:p>
            <a:endParaRPr lang="es-CR"/>
          </a:p>
        </p:txBody>
      </p:sp>
      <p:grpSp>
        <p:nvGrpSpPr>
          <p:cNvPr id="382" name="Google Shape;382;p36"/>
          <p:cNvGrpSpPr/>
          <p:nvPr/>
        </p:nvGrpSpPr>
        <p:grpSpPr>
          <a:xfrm>
            <a:off x="-628146" y="-517327"/>
            <a:ext cx="3086099" cy="11183989"/>
            <a:chOff x="0" y="-38100"/>
            <a:chExt cx="812800" cy="2945577"/>
          </a:xfrm>
        </p:grpSpPr>
        <p:sp>
          <p:nvSpPr>
            <p:cNvPr id="383" name="Google Shape;383;p36"/>
            <p:cNvSpPr/>
            <p:nvPr/>
          </p:nvSpPr>
          <p:spPr>
            <a:xfrm>
              <a:off x="0" y="0"/>
              <a:ext cx="490354" cy="2907477"/>
            </a:xfrm>
            <a:custGeom>
              <a:avLst/>
              <a:gdLst/>
              <a:ahLst/>
              <a:cxnLst/>
              <a:rect l="l" t="t" r="r" b="b"/>
              <a:pathLst>
                <a:path w="490354" h="2907477" extrusionOk="0">
                  <a:moveTo>
                    <a:pt x="0" y="0"/>
                  </a:moveTo>
                  <a:lnTo>
                    <a:pt x="490354" y="0"/>
                  </a:lnTo>
                  <a:lnTo>
                    <a:pt x="490354" y="2907477"/>
                  </a:lnTo>
                  <a:lnTo>
                    <a:pt x="0" y="2907477"/>
                  </a:lnTo>
                  <a:close/>
                </a:path>
              </a:pathLst>
            </a:custGeom>
            <a:solidFill>
              <a:srgbClr val="964141"/>
            </a:solidFill>
            <a:ln>
              <a:noFill/>
            </a:ln>
          </p:spPr>
          <p:txBody>
            <a:bodyPr/>
            <a:lstStyle/>
            <a:p>
              <a:endParaRPr lang="es-CR"/>
            </a:p>
          </p:txBody>
        </p:sp>
        <p:sp>
          <p:nvSpPr>
            <p:cNvPr id="384" name="Google Shape;384;p36"/>
            <p:cNvSpPr txBox="1"/>
            <p:nvPr/>
          </p:nvSpPr>
          <p:spPr>
            <a:xfrm>
              <a:off x="0" y="-38100"/>
              <a:ext cx="812800" cy="850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5F2"/>
        </a:solidFill>
        <a:effectLst/>
      </p:bgPr>
    </p:bg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9" name="Google Shape;129;p4"/>
          <p:cNvGrpSpPr/>
          <p:nvPr/>
        </p:nvGrpSpPr>
        <p:grpSpPr>
          <a:xfrm>
            <a:off x="-1214936" y="-517327"/>
            <a:ext cx="3086099" cy="11183989"/>
            <a:chOff x="0" y="-38100"/>
            <a:chExt cx="812800" cy="2945577"/>
          </a:xfrm>
        </p:grpSpPr>
        <p:sp>
          <p:nvSpPr>
            <p:cNvPr id="130" name="Google Shape;130;p4"/>
            <p:cNvSpPr/>
            <p:nvPr/>
          </p:nvSpPr>
          <p:spPr>
            <a:xfrm>
              <a:off x="0" y="0"/>
              <a:ext cx="490354" cy="2907477"/>
            </a:xfrm>
            <a:custGeom>
              <a:avLst/>
              <a:gdLst/>
              <a:ahLst/>
              <a:cxnLst/>
              <a:rect l="l" t="t" r="r" b="b"/>
              <a:pathLst>
                <a:path w="490354" h="2907477" extrusionOk="0">
                  <a:moveTo>
                    <a:pt x="0" y="0"/>
                  </a:moveTo>
                  <a:lnTo>
                    <a:pt x="490354" y="0"/>
                  </a:lnTo>
                  <a:lnTo>
                    <a:pt x="490354" y="2907477"/>
                  </a:lnTo>
                  <a:lnTo>
                    <a:pt x="0" y="2907477"/>
                  </a:lnTo>
                  <a:close/>
                </a:path>
              </a:pathLst>
            </a:custGeom>
            <a:solidFill>
              <a:srgbClr val="964141"/>
            </a:solidFill>
            <a:ln>
              <a:noFill/>
            </a:ln>
          </p:spPr>
          <p:txBody>
            <a:bodyPr/>
            <a:lstStyle/>
            <a:p>
              <a:endParaRPr lang="es-CR"/>
            </a:p>
          </p:txBody>
        </p:sp>
        <p:sp>
          <p:nvSpPr>
            <p:cNvPr id="131" name="Google Shape;131;p4"/>
            <p:cNvSpPr txBox="1"/>
            <p:nvPr/>
          </p:nvSpPr>
          <p:spPr>
            <a:xfrm>
              <a:off x="0" y="-38100"/>
              <a:ext cx="812800" cy="850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32" name="Google Shape;132;p4"/>
          <p:cNvSpPr/>
          <p:nvPr/>
        </p:nvSpPr>
        <p:spPr>
          <a:xfrm>
            <a:off x="17316450" y="0"/>
            <a:ext cx="3187100" cy="4114800"/>
          </a:xfrm>
          <a:custGeom>
            <a:avLst/>
            <a:gdLst/>
            <a:ahLst/>
            <a:cxnLst/>
            <a:rect l="l" t="t" r="r" b="b"/>
            <a:pathLst>
              <a:path w="3187100" h="4114800" extrusionOk="0">
                <a:moveTo>
                  <a:pt x="0" y="0"/>
                </a:moveTo>
                <a:lnTo>
                  <a:pt x="3187100" y="0"/>
                </a:lnTo>
                <a:lnTo>
                  <a:pt x="3187100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/>
            </a:stretch>
          </a:blipFill>
          <a:ln>
            <a:noFill/>
          </a:ln>
        </p:spPr>
        <p:txBody>
          <a:bodyPr/>
          <a:lstStyle/>
          <a:p>
            <a:endParaRPr lang="es-CR"/>
          </a:p>
        </p:txBody>
      </p:sp>
      <p:sp>
        <p:nvSpPr>
          <p:cNvPr id="133" name="Google Shape;133;p4"/>
          <p:cNvSpPr/>
          <p:nvPr/>
        </p:nvSpPr>
        <p:spPr>
          <a:xfrm>
            <a:off x="17316450" y="4308689"/>
            <a:ext cx="3187100" cy="4114800"/>
          </a:xfrm>
          <a:custGeom>
            <a:avLst/>
            <a:gdLst/>
            <a:ahLst/>
            <a:cxnLst/>
            <a:rect l="l" t="t" r="r" b="b"/>
            <a:pathLst>
              <a:path w="3187100" h="4114800" extrusionOk="0">
                <a:moveTo>
                  <a:pt x="0" y="0"/>
                </a:moveTo>
                <a:lnTo>
                  <a:pt x="3187100" y="0"/>
                </a:lnTo>
                <a:lnTo>
                  <a:pt x="3187100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/>
            </a:stretch>
          </a:blipFill>
          <a:ln>
            <a:noFill/>
          </a:ln>
        </p:spPr>
        <p:txBody>
          <a:bodyPr/>
          <a:lstStyle/>
          <a:p>
            <a:endParaRPr lang="es-CR"/>
          </a:p>
        </p:txBody>
      </p:sp>
      <p:sp>
        <p:nvSpPr>
          <p:cNvPr id="134" name="Google Shape;134;p4"/>
          <p:cNvSpPr/>
          <p:nvPr/>
        </p:nvSpPr>
        <p:spPr>
          <a:xfrm>
            <a:off x="17316450" y="8609262"/>
            <a:ext cx="3187100" cy="4114800"/>
          </a:xfrm>
          <a:custGeom>
            <a:avLst/>
            <a:gdLst/>
            <a:ahLst/>
            <a:cxnLst/>
            <a:rect l="l" t="t" r="r" b="b"/>
            <a:pathLst>
              <a:path w="3187100" h="4114800" extrusionOk="0">
                <a:moveTo>
                  <a:pt x="0" y="0"/>
                </a:moveTo>
                <a:lnTo>
                  <a:pt x="3187100" y="0"/>
                </a:lnTo>
                <a:lnTo>
                  <a:pt x="3187100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/>
            </a:stretch>
          </a:blipFill>
          <a:ln>
            <a:noFill/>
          </a:ln>
        </p:spPr>
        <p:txBody>
          <a:bodyPr/>
          <a:lstStyle/>
          <a:p>
            <a:endParaRPr lang="es-CR"/>
          </a:p>
        </p:txBody>
      </p:sp>
      <p:sp>
        <p:nvSpPr>
          <p:cNvPr id="135" name="Google Shape;135;p4"/>
          <p:cNvSpPr/>
          <p:nvPr/>
        </p:nvSpPr>
        <p:spPr>
          <a:xfrm>
            <a:off x="1028700" y="664817"/>
            <a:ext cx="8964363" cy="8964363"/>
          </a:xfrm>
          <a:custGeom>
            <a:avLst/>
            <a:gdLst/>
            <a:ahLst/>
            <a:cxnLst/>
            <a:rect l="l" t="t" r="r" b="b"/>
            <a:pathLst>
              <a:path w="8964363" h="8964363" extrusionOk="0">
                <a:moveTo>
                  <a:pt x="0" y="0"/>
                </a:moveTo>
                <a:lnTo>
                  <a:pt x="8964363" y="0"/>
                </a:lnTo>
                <a:lnTo>
                  <a:pt x="8964363" y="8964363"/>
                </a:lnTo>
                <a:lnTo>
                  <a:pt x="0" y="896436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/>
            </a:stretch>
          </a:blipFill>
          <a:ln>
            <a:noFill/>
          </a:ln>
        </p:spPr>
        <p:txBody>
          <a:bodyPr/>
          <a:lstStyle/>
          <a:p>
            <a:endParaRPr lang="es-CR"/>
          </a:p>
        </p:txBody>
      </p:sp>
      <p:sp>
        <p:nvSpPr>
          <p:cNvPr id="136" name="Google Shape;136;p4"/>
          <p:cNvSpPr/>
          <p:nvPr/>
        </p:nvSpPr>
        <p:spPr>
          <a:xfrm>
            <a:off x="10785950" y="5632125"/>
            <a:ext cx="5519637" cy="3998105"/>
          </a:xfrm>
          <a:custGeom>
            <a:avLst/>
            <a:gdLst/>
            <a:ahLst/>
            <a:cxnLst/>
            <a:rect l="l" t="t" r="r" b="b"/>
            <a:pathLst>
              <a:path w="5810144" h="4357608" extrusionOk="0">
                <a:moveTo>
                  <a:pt x="0" y="0"/>
                </a:moveTo>
                <a:lnTo>
                  <a:pt x="5810143" y="0"/>
                </a:lnTo>
                <a:lnTo>
                  <a:pt x="5810143" y="4357608"/>
                </a:lnTo>
                <a:lnTo>
                  <a:pt x="0" y="4357608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5">
              <a:alphaModFix/>
            </a:blip>
            <a:stretch>
              <a:fillRect/>
            </a:stretch>
          </a:blipFill>
          <a:ln>
            <a:noFill/>
          </a:ln>
        </p:spPr>
        <p:txBody>
          <a:bodyPr/>
          <a:lstStyle/>
          <a:p>
            <a:endParaRPr lang="es-CR"/>
          </a:p>
        </p:txBody>
      </p:sp>
      <p:sp>
        <p:nvSpPr>
          <p:cNvPr id="137" name="Google Shape;137;p4"/>
          <p:cNvSpPr txBox="1"/>
          <p:nvPr/>
        </p:nvSpPr>
        <p:spPr>
          <a:xfrm>
            <a:off x="10293497" y="579092"/>
            <a:ext cx="6965700" cy="4998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40009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399" b="0" i="0" u="none" strike="noStrike" cap="none">
                <a:solidFill>
                  <a:srgbClr val="222525"/>
                </a:solidFill>
                <a:latin typeface="DM Serif Display"/>
                <a:ea typeface="DM Serif Display"/>
                <a:cs typeface="DM Serif Display"/>
                <a:sym typeface="DM Serif Display"/>
              </a:rPr>
              <a:t>San Marcos</a:t>
            </a:r>
            <a:endParaRPr/>
          </a:p>
          <a:p>
            <a:pPr marL="604518" marR="0" lvl="1" indent="-302258" algn="l" rtl="0">
              <a:lnSpc>
                <a:spcPct val="140014"/>
              </a:lnSpc>
              <a:spcBef>
                <a:spcPts val="0"/>
              </a:spcBef>
              <a:spcAft>
                <a:spcPts val="0"/>
              </a:spcAft>
              <a:buClr>
                <a:srgbClr val="222525"/>
              </a:buClr>
              <a:buSzPts val="2799"/>
              <a:buFont typeface="Arial"/>
              <a:buChar char="•"/>
            </a:pPr>
            <a:r>
              <a:rPr lang="en-US" sz="2799" b="0" i="0" u="none" strike="noStrike" cap="none">
                <a:solidFill>
                  <a:srgbClr val="222525"/>
                </a:solidFill>
                <a:latin typeface="DM Serif Display"/>
                <a:ea typeface="DM Serif Display"/>
                <a:cs typeface="DM Serif Display"/>
                <a:sym typeface="DM Serif Display"/>
              </a:rPr>
              <a:t>Tienda de ropa americana</a:t>
            </a:r>
            <a:endParaRPr/>
          </a:p>
          <a:p>
            <a:pPr marL="604518" marR="0" lvl="1" indent="-302258" algn="l" rtl="0">
              <a:lnSpc>
                <a:spcPct val="140014"/>
              </a:lnSpc>
              <a:spcBef>
                <a:spcPts val="0"/>
              </a:spcBef>
              <a:spcAft>
                <a:spcPts val="0"/>
              </a:spcAft>
              <a:buClr>
                <a:srgbClr val="222525"/>
              </a:buClr>
              <a:buSzPts val="2799"/>
              <a:buFont typeface="Arial"/>
              <a:buChar char="•"/>
            </a:pPr>
            <a:r>
              <a:rPr lang="en-US" sz="2799" b="0" i="0" u="none" strike="noStrike" cap="none">
                <a:solidFill>
                  <a:srgbClr val="222525"/>
                </a:solidFill>
                <a:latin typeface="DM Serif Display"/>
                <a:ea typeface="DM Serif Display"/>
                <a:cs typeface="DM Serif Display"/>
                <a:sym typeface="DM Serif Display"/>
              </a:rPr>
              <a:t>Taquería</a:t>
            </a:r>
            <a:endParaRPr/>
          </a:p>
          <a:p>
            <a:pPr marL="604518" marR="0" lvl="1" indent="-302258" algn="l" rtl="0">
              <a:lnSpc>
                <a:spcPct val="140014"/>
              </a:lnSpc>
              <a:spcBef>
                <a:spcPts val="0"/>
              </a:spcBef>
              <a:spcAft>
                <a:spcPts val="0"/>
              </a:spcAft>
              <a:buClr>
                <a:srgbClr val="222525"/>
              </a:buClr>
              <a:buSzPts val="2799"/>
              <a:buFont typeface="Arial"/>
              <a:buChar char="•"/>
            </a:pPr>
            <a:r>
              <a:rPr lang="en-US" sz="2799" b="0" i="0" u="none" strike="noStrike" cap="none">
                <a:solidFill>
                  <a:srgbClr val="222525"/>
                </a:solidFill>
                <a:latin typeface="DM Serif Display"/>
                <a:ea typeface="DM Serif Display"/>
                <a:cs typeface="DM Serif Display"/>
                <a:sym typeface="DM Serif Display"/>
              </a:rPr>
              <a:t>Tienda de venta de celulares</a:t>
            </a:r>
            <a:endParaRPr/>
          </a:p>
          <a:p>
            <a:pPr marL="604518" marR="0" lvl="1" indent="-302258" algn="l" rtl="0">
              <a:lnSpc>
                <a:spcPct val="140014"/>
              </a:lnSpc>
              <a:spcBef>
                <a:spcPts val="0"/>
              </a:spcBef>
              <a:spcAft>
                <a:spcPts val="0"/>
              </a:spcAft>
              <a:buClr>
                <a:srgbClr val="222525"/>
              </a:buClr>
              <a:buSzPts val="2799"/>
              <a:buFont typeface="Arial"/>
              <a:buChar char="•"/>
            </a:pPr>
            <a:r>
              <a:rPr lang="en-US" sz="2799" b="0" i="0" u="none" strike="noStrike" cap="none">
                <a:solidFill>
                  <a:srgbClr val="222525"/>
                </a:solidFill>
                <a:latin typeface="DM Serif Display"/>
                <a:ea typeface="DM Serif Display"/>
                <a:cs typeface="DM Serif Display"/>
                <a:sym typeface="DM Serif Display"/>
              </a:rPr>
              <a:t>Super</a:t>
            </a:r>
            <a:endParaRPr/>
          </a:p>
          <a:p>
            <a:pPr marL="604518" marR="0" lvl="1" indent="-302258" algn="l" rtl="0">
              <a:lnSpc>
                <a:spcPct val="140014"/>
              </a:lnSpc>
              <a:spcBef>
                <a:spcPts val="0"/>
              </a:spcBef>
              <a:spcAft>
                <a:spcPts val="0"/>
              </a:spcAft>
              <a:buClr>
                <a:srgbClr val="222525"/>
              </a:buClr>
              <a:buSzPts val="2799"/>
              <a:buFont typeface="Arial"/>
              <a:buChar char="•"/>
            </a:pPr>
            <a:r>
              <a:rPr lang="en-US" sz="2799">
                <a:solidFill>
                  <a:srgbClr val="222525"/>
                </a:solidFill>
                <a:latin typeface="DM Serif Display"/>
                <a:ea typeface="DM Serif Display"/>
                <a:cs typeface="DM Serif Display"/>
                <a:sym typeface="DM Serif Display"/>
              </a:rPr>
              <a:t>Tienda de conveniencia </a:t>
            </a:r>
            <a:r>
              <a:rPr lang="en-US" sz="2799" b="0" i="0" u="none" strike="noStrike" cap="none">
                <a:solidFill>
                  <a:srgbClr val="222525"/>
                </a:solidFill>
                <a:latin typeface="DM Serif Display"/>
                <a:ea typeface="DM Serif Display"/>
                <a:cs typeface="DM Serif Display"/>
                <a:sym typeface="DM Serif Display"/>
              </a:rPr>
              <a:t>Mussi</a:t>
            </a:r>
            <a:endParaRPr/>
          </a:p>
          <a:p>
            <a:pPr marL="604518" marR="0" lvl="1" indent="-302258" algn="l" rtl="0">
              <a:lnSpc>
                <a:spcPct val="140014"/>
              </a:lnSpc>
              <a:spcBef>
                <a:spcPts val="0"/>
              </a:spcBef>
              <a:spcAft>
                <a:spcPts val="0"/>
              </a:spcAft>
              <a:buClr>
                <a:srgbClr val="222525"/>
              </a:buClr>
              <a:buSzPts val="2799"/>
              <a:buFont typeface="Arial"/>
              <a:buChar char="•"/>
            </a:pPr>
            <a:r>
              <a:rPr lang="en-US" sz="2799" b="0" i="0" u="none" strike="noStrike" cap="none">
                <a:solidFill>
                  <a:srgbClr val="222525"/>
                </a:solidFill>
                <a:latin typeface="DM Serif Display"/>
                <a:ea typeface="DM Serif Display"/>
                <a:cs typeface="DM Serif Display"/>
                <a:sym typeface="DM Serif Display"/>
              </a:rPr>
              <a:t>Facilitadora de taxis "pirata"</a:t>
            </a:r>
            <a:endParaRPr/>
          </a:p>
          <a:p>
            <a:pPr marL="604518" marR="0" lvl="1" indent="-302258" algn="l" rtl="0">
              <a:lnSpc>
                <a:spcPct val="140014"/>
              </a:lnSpc>
              <a:spcBef>
                <a:spcPts val="0"/>
              </a:spcBef>
              <a:spcAft>
                <a:spcPts val="0"/>
              </a:spcAft>
              <a:buClr>
                <a:srgbClr val="222525"/>
              </a:buClr>
              <a:buSzPts val="2799"/>
              <a:buFont typeface="Arial"/>
              <a:buChar char="•"/>
            </a:pPr>
            <a:r>
              <a:rPr lang="en-US" sz="2799" b="0" i="0" u="none" strike="noStrike" cap="none">
                <a:solidFill>
                  <a:srgbClr val="222525"/>
                </a:solidFill>
                <a:latin typeface="DM Serif Display"/>
                <a:ea typeface="DM Serif Display"/>
                <a:cs typeface="DM Serif Display"/>
                <a:sym typeface="DM Serif Display"/>
              </a:rPr>
              <a:t>Taxista</a:t>
            </a:r>
            <a:endParaRPr/>
          </a:p>
        </p:txBody>
      </p:sp>
      <p:sp>
        <p:nvSpPr>
          <p:cNvPr id="138" name="Google Shape;138;p4"/>
          <p:cNvSpPr txBox="1"/>
          <p:nvPr/>
        </p:nvSpPr>
        <p:spPr>
          <a:xfrm>
            <a:off x="1187339" y="9753300"/>
            <a:ext cx="7968600" cy="533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 b="1"/>
              <a:t>Mapa elaborado por M. Sc. Denis Salas González, IRET-UNA.</a:t>
            </a:r>
            <a:endParaRPr sz="2100" b="1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5F2"/>
        </a:solidFill>
        <a:effectLst/>
      </p:bgPr>
    </p:bg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3" name="Google Shape;143;p5"/>
          <p:cNvGrpSpPr/>
          <p:nvPr/>
        </p:nvGrpSpPr>
        <p:grpSpPr>
          <a:xfrm>
            <a:off x="-1214936" y="-517327"/>
            <a:ext cx="3086099" cy="11183989"/>
            <a:chOff x="0" y="-38100"/>
            <a:chExt cx="812800" cy="2945577"/>
          </a:xfrm>
        </p:grpSpPr>
        <p:sp>
          <p:nvSpPr>
            <p:cNvPr id="144" name="Google Shape;144;p5"/>
            <p:cNvSpPr/>
            <p:nvPr/>
          </p:nvSpPr>
          <p:spPr>
            <a:xfrm>
              <a:off x="0" y="0"/>
              <a:ext cx="490354" cy="2907477"/>
            </a:xfrm>
            <a:custGeom>
              <a:avLst/>
              <a:gdLst/>
              <a:ahLst/>
              <a:cxnLst/>
              <a:rect l="l" t="t" r="r" b="b"/>
              <a:pathLst>
                <a:path w="490354" h="2907477" extrusionOk="0">
                  <a:moveTo>
                    <a:pt x="0" y="0"/>
                  </a:moveTo>
                  <a:lnTo>
                    <a:pt x="490354" y="0"/>
                  </a:lnTo>
                  <a:lnTo>
                    <a:pt x="490354" y="2907477"/>
                  </a:lnTo>
                  <a:lnTo>
                    <a:pt x="0" y="2907477"/>
                  </a:lnTo>
                  <a:close/>
                </a:path>
              </a:pathLst>
            </a:custGeom>
            <a:solidFill>
              <a:srgbClr val="964141"/>
            </a:solidFill>
            <a:ln>
              <a:noFill/>
            </a:ln>
          </p:spPr>
          <p:txBody>
            <a:bodyPr/>
            <a:lstStyle/>
            <a:p>
              <a:endParaRPr lang="es-CR"/>
            </a:p>
          </p:txBody>
        </p:sp>
        <p:sp>
          <p:nvSpPr>
            <p:cNvPr id="145" name="Google Shape;145;p5"/>
            <p:cNvSpPr txBox="1"/>
            <p:nvPr/>
          </p:nvSpPr>
          <p:spPr>
            <a:xfrm>
              <a:off x="0" y="-38100"/>
              <a:ext cx="812800" cy="850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46" name="Google Shape;146;p5"/>
          <p:cNvSpPr/>
          <p:nvPr/>
        </p:nvSpPr>
        <p:spPr>
          <a:xfrm>
            <a:off x="17316450" y="0"/>
            <a:ext cx="3187100" cy="4114800"/>
          </a:xfrm>
          <a:custGeom>
            <a:avLst/>
            <a:gdLst/>
            <a:ahLst/>
            <a:cxnLst/>
            <a:rect l="l" t="t" r="r" b="b"/>
            <a:pathLst>
              <a:path w="3187100" h="4114800" extrusionOk="0">
                <a:moveTo>
                  <a:pt x="0" y="0"/>
                </a:moveTo>
                <a:lnTo>
                  <a:pt x="3187100" y="0"/>
                </a:lnTo>
                <a:lnTo>
                  <a:pt x="3187100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/>
            </a:stretch>
          </a:blipFill>
          <a:ln>
            <a:noFill/>
          </a:ln>
        </p:spPr>
        <p:txBody>
          <a:bodyPr/>
          <a:lstStyle/>
          <a:p>
            <a:endParaRPr lang="es-CR"/>
          </a:p>
        </p:txBody>
      </p:sp>
      <p:sp>
        <p:nvSpPr>
          <p:cNvPr id="147" name="Google Shape;147;p5"/>
          <p:cNvSpPr/>
          <p:nvPr/>
        </p:nvSpPr>
        <p:spPr>
          <a:xfrm>
            <a:off x="17316450" y="4308689"/>
            <a:ext cx="3187100" cy="4114800"/>
          </a:xfrm>
          <a:custGeom>
            <a:avLst/>
            <a:gdLst/>
            <a:ahLst/>
            <a:cxnLst/>
            <a:rect l="l" t="t" r="r" b="b"/>
            <a:pathLst>
              <a:path w="3187100" h="4114800" extrusionOk="0">
                <a:moveTo>
                  <a:pt x="0" y="0"/>
                </a:moveTo>
                <a:lnTo>
                  <a:pt x="3187100" y="0"/>
                </a:lnTo>
                <a:lnTo>
                  <a:pt x="3187100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/>
            </a:stretch>
          </a:blipFill>
          <a:ln>
            <a:noFill/>
          </a:ln>
        </p:spPr>
        <p:txBody>
          <a:bodyPr/>
          <a:lstStyle/>
          <a:p>
            <a:endParaRPr lang="es-CR"/>
          </a:p>
        </p:txBody>
      </p:sp>
      <p:sp>
        <p:nvSpPr>
          <p:cNvPr id="148" name="Google Shape;148;p5"/>
          <p:cNvSpPr/>
          <p:nvPr/>
        </p:nvSpPr>
        <p:spPr>
          <a:xfrm>
            <a:off x="17316450" y="8609262"/>
            <a:ext cx="3187100" cy="4114800"/>
          </a:xfrm>
          <a:custGeom>
            <a:avLst/>
            <a:gdLst/>
            <a:ahLst/>
            <a:cxnLst/>
            <a:rect l="l" t="t" r="r" b="b"/>
            <a:pathLst>
              <a:path w="3187100" h="4114800" extrusionOk="0">
                <a:moveTo>
                  <a:pt x="0" y="0"/>
                </a:moveTo>
                <a:lnTo>
                  <a:pt x="3187100" y="0"/>
                </a:lnTo>
                <a:lnTo>
                  <a:pt x="3187100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/>
            </a:stretch>
          </a:blipFill>
          <a:ln>
            <a:noFill/>
          </a:ln>
        </p:spPr>
        <p:txBody>
          <a:bodyPr/>
          <a:lstStyle/>
          <a:p>
            <a:endParaRPr lang="es-CR"/>
          </a:p>
        </p:txBody>
      </p:sp>
      <p:sp>
        <p:nvSpPr>
          <p:cNvPr id="149" name="Google Shape;149;p5"/>
          <p:cNvSpPr/>
          <p:nvPr/>
        </p:nvSpPr>
        <p:spPr>
          <a:xfrm>
            <a:off x="10000026" y="5731521"/>
            <a:ext cx="6968879" cy="3727960"/>
          </a:xfrm>
          <a:custGeom>
            <a:avLst/>
            <a:gdLst/>
            <a:ahLst/>
            <a:cxnLst/>
            <a:rect l="l" t="t" r="r" b="b"/>
            <a:pathLst>
              <a:path w="6264161" h="2818873" extrusionOk="0">
                <a:moveTo>
                  <a:pt x="0" y="0"/>
                </a:moveTo>
                <a:lnTo>
                  <a:pt x="6264161" y="0"/>
                </a:lnTo>
                <a:lnTo>
                  <a:pt x="6264161" y="2818873"/>
                </a:lnTo>
                <a:lnTo>
                  <a:pt x="0" y="281887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/>
            </a:stretch>
          </a:blipFill>
          <a:ln>
            <a:noFill/>
          </a:ln>
        </p:spPr>
        <p:txBody>
          <a:bodyPr/>
          <a:lstStyle/>
          <a:p>
            <a:endParaRPr lang="es-CR"/>
          </a:p>
        </p:txBody>
      </p:sp>
      <p:sp>
        <p:nvSpPr>
          <p:cNvPr id="150" name="Google Shape;150;p5"/>
          <p:cNvSpPr txBox="1"/>
          <p:nvPr/>
        </p:nvSpPr>
        <p:spPr>
          <a:xfrm>
            <a:off x="10293497" y="642259"/>
            <a:ext cx="6965803" cy="414210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40009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399" b="0" i="0" u="none" strike="noStrike" cap="none">
                <a:solidFill>
                  <a:srgbClr val="222525"/>
                </a:solidFill>
                <a:latin typeface="DM Serif Display"/>
                <a:ea typeface="DM Serif Display"/>
                <a:cs typeface="DM Serif Display"/>
                <a:sym typeface="DM Serif Display"/>
              </a:rPr>
              <a:t>Santa María</a:t>
            </a:r>
            <a:endParaRPr/>
          </a:p>
          <a:p>
            <a:pPr marL="690881" marR="0" lvl="1" indent="-345439" algn="l" rtl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222525"/>
              </a:buClr>
              <a:buSzPts val="3200"/>
              <a:buFont typeface="Arial"/>
              <a:buChar char="•"/>
            </a:pPr>
            <a:r>
              <a:rPr lang="en-US" sz="3200" b="0" i="0" u="none" strike="noStrike" cap="none">
                <a:solidFill>
                  <a:srgbClr val="222525"/>
                </a:solidFill>
                <a:latin typeface="DM Serif Display"/>
                <a:ea typeface="DM Serif Display"/>
                <a:cs typeface="DM Serif Display"/>
                <a:sym typeface="DM Serif Display"/>
              </a:rPr>
              <a:t>Veterinaria</a:t>
            </a:r>
            <a:endParaRPr/>
          </a:p>
          <a:p>
            <a:pPr marL="690881" marR="0" lvl="1" indent="-345439" algn="l" rtl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222525"/>
              </a:buClr>
              <a:buSzPts val="3200"/>
              <a:buFont typeface="Arial"/>
              <a:buChar char="•"/>
            </a:pPr>
            <a:r>
              <a:rPr lang="en-US" sz="3200" b="0" i="0" u="none" strike="noStrike" cap="none">
                <a:solidFill>
                  <a:srgbClr val="222525"/>
                </a:solidFill>
                <a:latin typeface="DM Serif Display"/>
                <a:ea typeface="DM Serif Display"/>
                <a:cs typeface="DM Serif Display"/>
                <a:sym typeface="DM Serif Display"/>
              </a:rPr>
              <a:t>Farmacia</a:t>
            </a:r>
            <a:endParaRPr/>
          </a:p>
          <a:p>
            <a:pPr marL="690881" marR="0" lvl="1" indent="-345439" algn="l" rtl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222525"/>
              </a:buClr>
              <a:buSzPts val="3200"/>
              <a:buFont typeface="Arial"/>
              <a:buChar char="•"/>
            </a:pPr>
            <a:r>
              <a:rPr lang="en-US" sz="3200" b="0" i="0" u="none" strike="noStrike" cap="none">
                <a:solidFill>
                  <a:srgbClr val="222525"/>
                </a:solidFill>
                <a:latin typeface="DM Serif Display"/>
                <a:ea typeface="DM Serif Display"/>
                <a:cs typeface="DM Serif Display"/>
                <a:sym typeface="DM Serif Display"/>
              </a:rPr>
              <a:t>Tienda de ropa</a:t>
            </a:r>
            <a:endParaRPr/>
          </a:p>
          <a:p>
            <a:pPr marL="690881" marR="0" lvl="1" indent="-345439" algn="l" rtl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222525"/>
              </a:buClr>
              <a:buSzPts val="3200"/>
              <a:buFont typeface="Arial"/>
              <a:buChar char="•"/>
            </a:pPr>
            <a:r>
              <a:rPr lang="en-US" sz="3200" b="0" i="0" u="none" strike="noStrike" cap="none">
                <a:solidFill>
                  <a:srgbClr val="222525"/>
                </a:solidFill>
                <a:latin typeface="DM Serif Display"/>
                <a:ea typeface="DM Serif Display"/>
                <a:cs typeface="DM Serif Display"/>
                <a:sym typeface="DM Serif Display"/>
              </a:rPr>
              <a:t>Supermercado</a:t>
            </a:r>
            <a:endParaRPr/>
          </a:p>
          <a:p>
            <a:pPr marL="690881" marR="0" lvl="1" indent="-345439" algn="l" rtl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222525"/>
              </a:buClr>
              <a:buSzPts val="3200"/>
              <a:buFont typeface="Arial"/>
              <a:buChar char="•"/>
            </a:pPr>
            <a:r>
              <a:rPr lang="en-US" sz="3200" b="0" i="0" u="none" strike="noStrike" cap="none">
                <a:solidFill>
                  <a:srgbClr val="222525"/>
                </a:solidFill>
                <a:latin typeface="DM Serif Display"/>
                <a:ea typeface="DM Serif Display"/>
                <a:cs typeface="DM Serif Display"/>
                <a:sym typeface="DM Serif Display"/>
              </a:rPr>
              <a:t>Ferretería</a:t>
            </a:r>
            <a:endParaRPr/>
          </a:p>
          <a:p>
            <a:pPr marL="690881" marR="0" lvl="1" indent="-345439" algn="l" rtl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222525"/>
              </a:buClr>
              <a:buSzPts val="3200"/>
              <a:buFont typeface="Arial"/>
              <a:buChar char="•"/>
            </a:pPr>
            <a:r>
              <a:rPr lang="en-US" sz="3200" b="0" i="0" u="none" strike="noStrike" cap="none">
                <a:solidFill>
                  <a:srgbClr val="222525"/>
                </a:solidFill>
                <a:latin typeface="DM Serif Display"/>
                <a:ea typeface="DM Serif Display"/>
                <a:cs typeface="DM Serif Display"/>
                <a:sym typeface="DM Serif Display"/>
              </a:rPr>
              <a:t>Bazar y tienda de ropa</a:t>
            </a:r>
            <a:endParaRPr/>
          </a:p>
        </p:txBody>
      </p:sp>
      <p:pic>
        <p:nvPicPr>
          <p:cNvPr id="151" name="Google Shape;151;p5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534959" y="664021"/>
            <a:ext cx="8117513" cy="8117513"/>
          </a:xfrm>
          <a:prstGeom prst="rect">
            <a:avLst/>
          </a:prstGeom>
          <a:noFill/>
          <a:ln>
            <a:noFill/>
          </a:ln>
        </p:spPr>
      </p:pic>
      <p:sp>
        <p:nvSpPr>
          <p:cNvPr id="152" name="Google Shape;152;p5"/>
          <p:cNvSpPr txBox="1"/>
          <p:nvPr/>
        </p:nvSpPr>
        <p:spPr>
          <a:xfrm>
            <a:off x="1609401" y="8925775"/>
            <a:ext cx="7968600" cy="533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 b="1"/>
              <a:t>Mapa elaborado por M. Sc. Denis Salas González, IRET-UNA.</a:t>
            </a:r>
            <a:endParaRPr sz="2100" b="1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5F2"/>
        </a:solidFill>
        <a:effectLst/>
      </p:bgPr>
    </p:bg>
    <p:spTree>
      <p:nvGrpSpPr>
        <p:cNvPr id="1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7" name="Google Shape;157;p17"/>
          <p:cNvGrpSpPr/>
          <p:nvPr/>
        </p:nvGrpSpPr>
        <p:grpSpPr>
          <a:xfrm>
            <a:off x="-1214936" y="-517327"/>
            <a:ext cx="3086099" cy="11183989"/>
            <a:chOff x="0" y="-38100"/>
            <a:chExt cx="812800" cy="2945577"/>
          </a:xfrm>
        </p:grpSpPr>
        <p:sp>
          <p:nvSpPr>
            <p:cNvPr id="158" name="Google Shape;158;p17"/>
            <p:cNvSpPr/>
            <p:nvPr/>
          </p:nvSpPr>
          <p:spPr>
            <a:xfrm>
              <a:off x="0" y="0"/>
              <a:ext cx="490354" cy="2907477"/>
            </a:xfrm>
            <a:custGeom>
              <a:avLst/>
              <a:gdLst/>
              <a:ahLst/>
              <a:cxnLst/>
              <a:rect l="l" t="t" r="r" b="b"/>
              <a:pathLst>
                <a:path w="490354" h="2907477" extrusionOk="0">
                  <a:moveTo>
                    <a:pt x="0" y="0"/>
                  </a:moveTo>
                  <a:lnTo>
                    <a:pt x="490354" y="0"/>
                  </a:lnTo>
                  <a:lnTo>
                    <a:pt x="490354" y="2907477"/>
                  </a:lnTo>
                  <a:lnTo>
                    <a:pt x="0" y="2907477"/>
                  </a:lnTo>
                  <a:close/>
                </a:path>
              </a:pathLst>
            </a:custGeom>
            <a:solidFill>
              <a:srgbClr val="964141"/>
            </a:solidFill>
            <a:ln>
              <a:noFill/>
            </a:ln>
          </p:spPr>
          <p:txBody>
            <a:bodyPr/>
            <a:lstStyle/>
            <a:p>
              <a:endParaRPr lang="es-CR"/>
            </a:p>
          </p:txBody>
        </p:sp>
        <p:sp>
          <p:nvSpPr>
            <p:cNvPr id="159" name="Google Shape;159;p17"/>
            <p:cNvSpPr txBox="1"/>
            <p:nvPr/>
          </p:nvSpPr>
          <p:spPr>
            <a:xfrm>
              <a:off x="0" y="-38100"/>
              <a:ext cx="812800" cy="850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60" name="Google Shape;160;p17"/>
          <p:cNvSpPr/>
          <p:nvPr/>
        </p:nvSpPr>
        <p:spPr>
          <a:xfrm>
            <a:off x="17316450" y="0"/>
            <a:ext cx="3187100" cy="4114800"/>
          </a:xfrm>
          <a:custGeom>
            <a:avLst/>
            <a:gdLst/>
            <a:ahLst/>
            <a:cxnLst/>
            <a:rect l="l" t="t" r="r" b="b"/>
            <a:pathLst>
              <a:path w="3187100" h="4114800" extrusionOk="0">
                <a:moveTo>
                  <a:pt x="0" y="0"/>
                </a:moveTo>
                <a:lnTo>
                  <a:pt x="3187100" y="0"/>
                </a:lnTo>
                <a:lnTo>
                  <a:pt x="3187100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/>
            </a:stretch>
          </a:blipFill>
          <a:ln>
            <a:noFill/>
          </a:ln>
        </p:spPr>
        <p:txBody>
          <a:bodyPr/>
          <a:lstStyle/>
          <a:p>
            <a:endParaRPr lang="es-CR"/>
          </a:p>
        </p:txBody>
      </p:sp>
      <p:sp>
        <p:nvSpPr>
          <p:cNvPr id="161" name="Google Shape;161;p17"/>
          <p:cNvSpPr/>
          <p:nvPr/>
        </p:nvSpPr>
        <p:spPr>
          <a:xfrm>
            <a:off x="17316450" y="4308689"/>
            <a:ext cx="3187100" cy="4114800"/>
          </a:xfrm>
          <a:custGeom>
            <a:avLst/>
            <a:gdLst/>
            <a:ahLst/>
            <a:cxnLst/>
            <a:rect l="l" t="t" r="r" b="b"/>
            <a:pathLst>
              <a:path w="3187100" h="4114800" extrusionOk="0">
                <a:moveTo>
                  <a:pt x="0" y="0"/>
                </a:moveTo>
                <a:lnTo>
                  <a:pt x="3187100" y="0"/>
                </a:lnTo>
                <a:lnTo>
                  <a:pt x="3187100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/>
            </a:stretch>
          </a:blipFill>
          <a:ln>
            <a:noFill/>
          </a:ln>
        </p:spPr>
        <p:txBody>
          <a:bodyPr/>
          <a:lstStyle/>
          <a:p>
            <a:endParaRPr lang="es-CR"/>
          </a:p>
        </p:txBody>
      </p:sp>
      <p:sp>
        <p:nvSpPr>
          <p:cNvPr id="162" name="Google Shape;162;p17"/>
          <p:cNvSpPr/>
          <p:nvPr/>
        </p:nvSpPr>
        <p:spPr>
          <a:xfrm>
            <a:off x="17316450" y="8609262"/>
            <a:ext cx="3187100" cy="4114800"/>
          </a:xfrm>
          <a:custGeom>
            <a:avLst/>
            <a:gdLst/>
            <a:ahLst/>
            <a:cxnLst/>
            <a:rect l="l" t="t" r="r" b="b"/>
            <a:pathLst>
              <a:path w="3187100" h="4114800" extrusionOk="0">
                <a:moveTo>
                  <a:pt x="0" y="0"/>
                </a:moveTo>
                <a:lnTo>
                  <a:pt x="3187100" y="0"/>
                </a:lnTo>
                <a:lnTo>
                  <a:pt x="3187100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/>
            </a:stretch>
          </a:blipFill>
          <a:ln>
            <a:noFill/>
          </a:ln>
        </p:spPr>
        <p:txBody>
          <a:bodyPr/>
          <a:lstStyle/>
          <a:p>
            <a:endParaRPr lang="es-CR"/>
          </a:p>
        </p:txBody>
      </p:sp>
      <p:sp>
        <p:nvSpPr>
          <p:cNvPr id="163" name="Google Shape;163;p17"/>
          <p:cNvSpPr/>
          <p:nvPr/>
        </p:nvSpPr>
        <p:spPr>
          <a:xfrm>
            <a:off x="1324047" y="1639429"/>
            <a:ext cx="10504192" cy="7914421"/>
          </a:xfrm>
          <a:custGeom>
            <a:avLst/>
            <a:gdLst/>
            <a:ahLst/>
            <a:cxnLst/>
            <a:rect l="l" t="t" r="r" b="b"/>
            <a:pathLst>
              <a:path w="10504192" h="7914421" extrusionOk="0">
                <a:moveTo>
                  <a:pt x="0" y="0"/>
                </a:moveTo>
                <a:lnTo>
                  <a:pt x="10504192" y="0"/>
                </a:lnTo>
                <a:lnTo>
                  <a:pt x="10504192" y="7914422"/>
                </a:lnTo>
                <a:lnTo>
                  <a:pt x="0" y="7914422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r="-26521"/>
            </a:stretch>
          </a:blipFill>
          <a:ln>
            <a:noFill/>
          </a:ln>
        </p:spPr>
        <p:txBody>
          <a:bodyPr/>
          <a:lstStyle/>
          <a:p>
            <a:endParaRPr lang="es-CR"/>
          </a:p>
        </p:txBody>
      </p:sp>
      <p:sp>
        <p:nvSpPr>
          <p:cNvPr id="164" name="Google Shape;164;p17"/>
          <p:cNvSpPr txBox="1"/>
          <p:nvPr/>
        </p:nvSpPr>
        <p:spPr>
          <a:xfrm>
            <a:off x="2145173" y="608329"/>
            <a:ext cx="6624662" cy="7550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40009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399" b="0" i="0" u="none" strike="noStrike" cap="none">
                <a:solidFill>
                  <a:srgbClr val="222525"/>
                </a:solidFill>
                <a:latin typeface="DM Serif Display"/>
                <a:ea typeface="DM Serif Display"/>
                <a:cs typeface="DM Serif Display"/>
                <a:sym typeface="DM Serif Display"/>
              </a:rPr>
              <a:t>Recorrido con taxista</a:t>
            </a:r>
            <a:endParaRPr/>
          </a:p>
        </p:txBody>
      </p:sp>
      <p:sp>
        <p:nvSpPr>
          <p:cNvPr id="165" name="Google Shape;165;p17"/>
          <p:cNvSpPr txBox="1"/>
          <p:nvPr/>
        </p:nvSpPr>
        <p:spPr>
          <a:xfrm>
            <a:off x="12212553" y="3108758"/>
            <a:ext cx="4751400" cy="4069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40009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799" b="0" i="0" u="none" strike="noStrike" cap="none">
                <a:solidFill>
                  <a:srgbClr val="222525"/>
                </a:solidFill>
                <a:latin typeface="DM Serif Display"/>
                <a:ea typeface="DM Serif Display"/>
                <a:cs typeface="DM Serif Display"/>
                <a:sym typeface="DM Serif Display"/>
              </a:rPr>
              <a:t>Lugares de recorrido:</a:t>
            </a:r>
            <a:endParaRPr sz="800"/>
          </a:p>
          <a:p>
            <a:pPr marL="690881" marR="0" lvl="1" indent="-345439" algn="l" rtl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222525"/>
              </a:buClr>
              <a:buSzPts val="3200"/>
              <a:buFont typeface="Arial"/>
              <a:buChar char="•"/>
            </a:pPr>
            <a:r>
              <a:rPr lang="en-US" sz="3200" b="0" i="0" u="none" strike="noStrike" cap="none">
                <a:solidFill>
                  <a:srgbClr val="222525"/>
                </a:solidFill>
                <a:latin typeface="DM Serif Display"/>
                <a:ea typeface="DM Serif Display"/>
                <a:cs typeface="DM Serif Display"/>
                <a:sym typeface="DM Serif Display"/>
              </a:rPr>
              <a:t>San </a:t>
            </a:r>
            <a:r>
              <a:rPr lang="en-US" sz="3200">
                <a:solidFill>
                  <a:srgbClr val="222525"/>
                </a:solidFill>
                <a:latin typeface="DM Serif Display"/>
                <a:ea typeface="DM Serif Display"/>
                <a:cs typeface="DM Serif Display"/>
                <a:sym typeface="DM Serif Display"/>
              </a:rPr>
              <a:t>Pablo</a:t>
            </a:r>
            <a:endParaRPr/>
          </a:p>
          <a:p>
            <a:pPr marL="690881" marR="0" lvl="1" indent="-345440" algn="l" rtl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222525"/>
              </a:buClr>
              <a:buSzPts val="3200"/>
              <a:buFont typeface="Arial"/>
              <a:buChar char="•"/>
            </a:pPr>
            <a:r>
              <a:rPr lang="en-US" sz="3200" b="0" i="0" u="none" strike="noStrike" cap="none">
                <a:solidFill>
                  <a:srgbClr val="222525"/>
                </a:solidFill>
                <a:latin typeface="DM Serif Display"/>
                <a:ea typeface="DM Serif Display"/>
                <a:cs typeface="DM Serif Display"/>
                <a:sym typeface="DM Serif Display"/>
              </a:rPr>
              <a:t>San </a:t>
            </a:r>
            <a:r>
              <a:rPr lang="en-US" sz="3200">
                <a:solidFill>
                  <a:srgbClr val="222525"/>
                </a:solidFill>
                <a:latin typeface="DM Serif Display"/>
                <a:ea typeface="DM Serif Display"/>
                <a:cs typeface="DM Serif Display"/>
                <a:sym typeface="DM Serif Display"/>
              </a:rPr>
              <a:t>Marcos</a:t>
            </a:r>
            <a:endParaRPr sz="3200">
              <a:solidFill>
                <a:srgbClr val="222525"/>
              </a:solidFill>
              <a:latin typeface="DM Serif Display"/>
              <a:ea typeface="DM Serif Display"/>
              <a:cs typeface="DM Serif Display"/>
              <a:sym typeface="DM Serif Display"/>
            </a:endParaRPr>
          </a:p>
          <a:p>
            <a:pPr marL="690881" marR="0" lvl="1" indent="-345439" algn="l" rtl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222525"/>
              </a:buClr>
              <a:buSzPts val="3200"/>
              <a:buFont typeface="DM Serif Display"/>
              <a:buChar char="•"/>
            </a:pPr>
            <a:r>
              <a:rPr lang="en-US" sz="3200">
                <a:solidFill>
                  <a:srgbClr val="222525"/>
                </a:solidFill>
                <a:latin typeface="DM Serif Display"/>
                <a:ea typeface="DM Serif Display"/>
                <a:cs typeface="DM Serif Display"/>
                <a:sym typeface="DM Serif Display"/>
              </a:rPr>
              <a:t>Guadalupe</a:t>
            </a:r>
            <a:endParaRPr sz="3200">
              <a:solidFill>
                <a:srgbClr val="222525"/>
              </a:solidFill>
              <a:latin typeface="DM Serif Display"/>
              <a:ea typeface="DM Serif Display"/>
              <a:cs typeface="DM Serif Display"/>
              <a:sym typeface="DM Serif Display"/>
            </a:endParaRPr>
          </a:p>
          <a:p>
            <a:pPr marL="690881" marR="0" lvl="1" indent="-345440" algn="l" rtl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222525"/>
              </a:buClr>
              <a:buSzPts val="3200"/>
              <a:buFont typeface="Arial"/>
              <a:buChar char="•"/>
            </a:pPr>
            <a:r>
              <a:rPr lang="en-US" sz="3200">
                <a:solidFill>
                  <a:srgbClr val="222525"/>
                </a:solidFill>
                <a:latin typeface="DM Serif Display"/>
                <a:ea typeface="DM Serif Display"/>
                <a:cs typeface="DM Serif Display"/>
                <a:sym typeface="DM Serif Display"/>
              </a:rPr>
              <a:t>San Lorenzo</a:t>
            </a:r>
            <a:endParaRPr sz="3200">
              <a:solidFill>
                <a:srgbClr val="222525"/>
              </a:solidFill>
              <a:latin typeface="DM Serif Display"/>
              <a:ea typeface="DM Serif Display"/>
              <a:cs typeface="DM Serif Display"/>
              <a:sym typeface="DM Serif Display"/>
            </a:endParaRPr>
          </a:p>
          <a:p>
            <a:pPr marL="690881" marR="0" lvl="1" indent="-345440" algn="l" rtl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222525"/>
              </a:buClr>
              <a:buSzPts val="3200"/>
              <a:buFont typeface="Arial"/>
              <a:buChar char="•"/>
            </a:pPr>
            <a:r>
              <a:rPr lang="en-US" sz="3200" b="0" i="0" u="none" strike="noStrike" cap="none">
                <a:solidFill>
                  <a:srgbClr val="222525"/>
                </a:solidFill>
                <a:latin typeface="DM Serif Display"/>
                <a:ea typeface="DM Serif Display"/>
                <a:cs typeface="DM Serif Display"/>
                <a:sym typeface="DM Serif Display"/>
              </a:rPr>
              <a:t>La Sabana</a:t>
            </a:r>
            <a:endParaRPr/>
          </a:p>
        </p:txBody>
      </p:sp>
      <p:sp>
        <p:nvSpPr>
          <p:cNvPr id="166" name="Google Shape;166;p17"/>
          <p:cNvSpPr txBox="1"/>
          <p:nvPr/>
        </p:nvSpPr>
        <p:spPr>
          <a:xfrm>
            <a:off x="2623664" y="9553850"/>
            <a:ext cx="7968600" cy="533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 b="1" dirty="0"/>
              <a:t>Mapa </a:t>
            </a:r>
            <a:r>
              <a:rPr lang="en-US" sz="2100" b="1" dirty="0" err="1"/>
              <a:t>elaborado</a:t>
            </a:r>
            <a:r>
              <a:rPr lang="en-US" sz="2100" b="1" dirty="0"/>
              <a:t> </a:t>
            </a:r>
            <a:r>
              <a:rPr lang="en-US" sz="2100" b="1" dirty="0" err="1"/>
              <a:t>por</a:t>
            </a:r>
            <a:r>
              <a:rPr lang="en-US" sz="2100" b="1" dirty="0"/>
              <a:t> </a:t>
            </a:r>
            <a:r>
              <a:rPr lang="en-US" sz="2100" b="1" dirty="0" err="1"/>
              <a:t>Karolay</a:t>
            </a:r>
            <a:r>
              <a:rPr lang="en-US" sz="2100" b="1" dirty="0"/>
              <a:t> </a:t>
            </a:r>
            <a:r>
              <a:rPr lang="en-US" sz="2100" b="1" dirty="0" err="1"/>
              <a:t>Sovalbarro</a:t>
            </a:r>
            <a:r>
              <a:rPr lang="en-US" sz="2100" b="1" dirty="0"/>
              <a:t> Flores, IRET-UNA.</a:t>
            </a:r>
            <a:endParaRPr sz="2100" b="1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5F2"/>
        </a:solidFill>
        <a:effectLst/>
      </p:bgPr>
    </p:bg>
    <p:spTree>
      <p:nvGrpSpPr>
        <p:cNvPr id="1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1" name="Google Shape;171;p6"/>
          <p:cNvGrpSpPr/>
          <p:nvPr/>
        </p:nvGrpSpPr>
        <p:grpSpPr>
          <a:xfrm>
            <a:off x="15715223" y="-896989"/>
            <a:ext cx="3086099" cy="11183989"/>
            <a:chOff x="0" y="-38100"/>
            <a:chExt cx="812800" cy="2945577"/>
          </a:xfrm>
        </p:grpSpPr>
        <p:sp>
          <p:nvSpPr>
            <p:cNvPr id="172" name="Google Shape;172;p6"/>
            <p:cNvSpPr/>
            <p:nvPr/>
          </p:nvSpPr>
          <p:spPr>
            <a:xfrm>
              <a:off x="0" y="0"/>
              <a:ext cx="490354" cy="2907477"/>
            </a:xfrm>
            <a:custGeom>
              <a:avLst/>
              <a:gdLst/>
              <a:ahLst/>
              <a:cxnLst/>
              <a:rect l="l" t="t" r="r" b="b"/>
              <a:pathLst>
                <a:path w="490354" h="2907477" extrusionOk="0">
                  <a:moveTo>
                    <a:pt x="0" y="0"/>
                  </a:moveTo>
                  <a:lnTo>
                    <a:pt x="490354" y="0"/>
                  </a:lnTo>
                  <a:lnTo>
                    <a:pt x="490354" y="2907477"/>
                  </a:lnTo>
                  <a:lnTo>
                    <a:pt x="0" y="2907477"/>
                  </a:lnTo>
                  <a:close/>
                </a:path>
              </a:pathLst>
            </a:custGeom>
            <a:solidFill>
              <a:srgbClr val="964141"/>
            </a:solidFill>
            <a:ln>
              <a:noFill/>
            </a:ln>
          </p:spPr>
          <p:txBody>
            <a:bodyPr/>
            <a:lstStyle/>
            <a:p>
              <a:endParaRPr lang="es-CR"/>
            </a:p>
          </p:txBody>
        </p:sp>
        <p:sp>
          <p:nvSpPr>
            <p:cNvPr id="173" name="Google Shape;173;p6"/>
            <p:cNvSpPr txBox="1"/>
            <p:nvPr/>
          </p:nvSpPr>
          <p:spPr>
            <a:xfrm>
              <a:off x="0" y="-38100"/>
              <a:ext cx="812800" cy="850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74" name="Google Shape;174;p6"/>
          <p:cNvSpPr txBox="1"/>
          <p:nvPr/>
        </p:nvSpPr>
        <p:spPr>
          <a:xfrm>
            <a:off x="564356" y="85725"/>
            <a:ext cx="6728265" cy="8210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05999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000" b="0" i="0" u="none" strike="noStrike" cap="none">
                <a:solidFill>
                  <a:srgbClr val="222525"/>
                </a:solidFill>
                <a:latin typeface="DM Serif Display"/>
                <a:ea typeface="DM Serif Display"/>
                <a:cs typeface="DM Serif Display"/>
                <a:sym typeface="DM Serif Display"/>
              </a:rPr>
              <a:t>Síntesis</a:t>
            </a:r>
            <a:endParaRPr/>
          </a:p>
        </p:txBody>
      </p:sp>
      <p:pic>
        <p:nvPicPr>
          <p:cNvPr id="175" name="Google Shape;175;p6"/>
          <p:cNvPicPr preferRelativeResize="0"/>
          <p:nvPr/>
        </p:nvPicPr>
        <p:blipFill rotWithShape="1">
          <a:blip r:embed="rId3">
            <a:alphaModFix/>
          </a:blip>
          <a:srcRect b="4479"/>
          <a:stretch/>
        </p:blipFill>
        <p:spPr>
          <a:xfrm>
            <a:off x="987129" y="906775"/>
            <a:ext cx="14304495" cy="93802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5F2"/>
        </a:solidFill>
        <a:effectLst/>
      </p:bgPr>
    </p:bg>
    <p:spTree>
      <p:nvGrpSpPr>
        <p:cNvPr id="1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0" name="Google Shape;180;p7"/>
          <p:cNvGrpSpPr/>
          <p:nvPr/>
        </p:nvGrpSpPr>
        <p:grpSpPr>
          <a:xfrm>
            <a:off x="15715223" y="-896989"/>
            <a:ext cx="3086099" cy="11183989"/>
            <a:chOff x="0" y="-38100"/>
            <a:chExt cx="812800" cy="2945577"/>
          </a:xfrm>
        </p:grpSpPr>
        <p:sp>
          <p:nvSpPr>
            <p:cNvPr id="181" name="Google Shape;181;p7"/>
            <p:cNvSpPr/>
            <p:nvPr/>
          </p:nvSpPr>
          <p:spPr>
            <a:xfrm>
              <a:off x="0" y="0"/>
              <a:ext cx="490354" cy="2907477"/>
            </a:xfrm>
            <a:custGeom>
              <a:avLst/>
              <a:gdLst/>
              <a:ahLst/>
              <a:cxnLst/>
              <a:rect l="l" t="t" r="r" b="b"/>
              <a:pathLst>
                <a:path w="490354" h="2907477" extrusionOk="0">
                  <a:moveTo>
                    <a:pt x="0" y="0"/>
                  </a:moveTo>
                  <a:lnTo>
                    <a:pt x="490354" y="0"/>
                  </a:lnTo>
                  <a:lnTo>
                    <a:pt x="490354" y="2907477"/>
                  </a:lnTo>
                  <a:lnTo>
                    <a:pt x="0" y="2907477"/>
                  </a:lnTo>
                  <a:close/>
                </a:path>
              </a:pathLst>
            </a:custGeom>
            <a:solidFill>
              <a:srgbClr val="964141"/>
            </a:solidFill>
            <a:ln>
              <a:noFill/>
            </a:ln>
          </p:spPr>
          <p:txBody>
            <a:bodyPr/>
            <a:lstStyle/>
            <a:p>
              <a:endParaRPr lang="es-CR"/>
            </a:p>
          </p:txBody>
        </p:sp>
        <p:sp>
          <p:nvSpPr>
            <p:cNvPr id="182" name="Google Shape;182;p7"/>
            <p:cNvSpPr txBox="1"/>
            <p:nvPr/>
          </p:nvSpPr>
          <p:spPr>
            <a:xfrm>
              <a:off x="0" y="-38100"/>
              <a:ext cx="812800" cy="850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84" name="Google Shape;184;p7"/>
          <p:cNvSpPr txBox="1"/>
          <p:nvPr/>
        </p:nvSpPr>
        <p:spPr>
          <a:xfrm>
            <a:off x="1256375" y="661025"/>
            <a:ext cx="14315700" cy="92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05999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000">
                <a:solidFill>
                  <a:srgbClr val="222525"/>
                </a:solidFill>
                <a:latin typeface="DM Serif Display"/>
                <a:ea typeface="DM Serif Display"/>
                <a:cs typeface="DM Serif Display"/>
                <a:sym typeface="DM Serif Display"/>
              </a:rPr>
              <a:t>Interpretación preliminar</a:t>
            </a:r>
            <a:r>
              <a:rPr lang="en-US" sz="6000" b="0" i="0" u="none" strike="noStrike" cap="none">
                <a:solidFill>
                  <a:srgbClr val="222525"/>
                </a:solidFill>
                <a:latin typeface="DM Serif Display"/>
                <a:ea typeface="DM Serif Display"/>
                <a:cs typeface="DM Serif Display"/>
                <a:sym typeface="DM Serif Display"/>
              </a:rPr>
              <a:t> de resultados</a:t>
            </a:r>
            <a:endParaRPr/>
          </a:p>
        </p:txBody>
      </p:sp>
      <p:sp>
        <p:nvSpPr>
          <p:cNvPr id="185" name="Google Shape;185;p7"/>
          <p:cNvSpPr txBox="1"/>
          <p:nvPr/>
        </p:nvSpPr>
        <p:spPr>
          <a:xfrm>
            <a:off x="1398904" y="1880577"/>
            <a:ext cx="2673900" cy="4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21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b="1" i="0" u="none" strike="noStrike" cap="none">
                <a:solidFill>
                  <a:srgbClr val="222525"/>
                </a:solidFill>
              </a:rPr>
              <a:t>Económicos</a:t>
            </a:r>
            <a:endParaRPr b="1"/>
          </a:p>
        </p:txBody>
      </p:sp>
      <p:sp>
        <p:nvSpPr>
          <p:cNvPr id="186" name="Google Shape;186;p7"/>
          <p:cNvSpPr txBox="1"/>
          <p:nvPr/>
        </p:nvSpPr>
        <p:spPr>
          <a:xfrm>
            <a:off x="885675" y="2502500"/>
            <a:ext cx="14686500" cy="692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690881" marR="0" lvl="1" indent="-332739" algn="just" rtl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222525"/>
              </a:buClr>
              <a:buSzPts val="3000"/>
              <a:buFont typeface="Arial"/>
              <a:buChar char="•"/>
            </a:pPr>
            <a:r>
              <a:rPr lang="en-US" sz="3000" b="0" i="0" u="none" strike="noStrike" cap="none">
                <a:solidFill>
                  <a:srgbClr val="222525"/>
                </a:solidFill>
                <a:latin typeface="Arial"/>
                <a:ea typeface="Arial"/>
                <a:cs typeface="Arial"/>
                <a:sym typeface="Arial"/>
              </a:rPr>
              <a:t>Durante la época de cosecha la economía </a:t>
            </a:r>
            <a:r>
              <a:rPr lang="en-US" sz="3000">
                <a:solidFill>
                  <a:srgbClr val="222525"/>
                </a:solidFill>
              </a:rPr>
              <a:t>se activa de manera significativa</a:t>
            </a:r>
            <a:r>
              <a:rPr lang="en-US" sz="3000" b="0" i="0" u="none" strike="noStrike" cap="none">
                <a:solidFill>
                  <a:srgbClr val="222525"/>
                </a:solidFill>
                <a:latin typeface="Arial"/>
                <a:ea typeface="Arial"/>
                <a:cs typeface="Arial"/>
                <a:sym typeface="Arial"/>
              </a:rPr>
              <a:t>, siendo el sector comercial uno de </a:t>
            </a:r>
            <a:r>
              <a:rPr lang="en-US" sz="3000">
                <a:solidFill>
                  <a:srgbClr val="222525"/>
                </a:solidFill>
              </a:rPr>
              <a:t>más</a:t>
            </a:r>
            <a:r>
              <a:rPr lang="en-US" sz="3000" b="0" i="0" u="none" strike="noStrike" cap="none">
                <a:solidFill>
                  <a:srgbClr val="222525"/>
                </a:solidFill>
                <a:latin typeface="Arial"/>
                <a:ea typeface="Arial"/>
                <a:cs typeface="Arial"/>
                <a:sym typeface="Arial"/>
              </a:rPr>
              <a:t> beneficiados  (supermercados, ferreterías, veterinarias, panaderías, </a:t>
            </a:r>
            <a:r>
              <a:rPr lang="en-US" sz="3000">
                <a:solidFill>
                  <a:srgbClr val="222525"/>
                </a:solidFill>
              </a:rPr>
              <a:t>servicio de transporte</a:t>
            </a:r>
            <a:r>
              <a:rPr lang="en-US" sz="3000" b="0" i="0" u="none" strike="noStrike" cap="none">
                <a:solidFill>
                  <a:srgbClr val="222525"/>
                </a:solidFill>
                <a:latin typeface="Arial"/>
                <a:ea typeface="Arial"/>
                <a:cs typeface="Arial"/>
                <a:sym typeface="Arial"/>
              </a:rPr>
              <a:t>).</a:t>
            </a:r>
            <a:endParaRPr sz="3000"/>
          </a:p>
          <a:p>
            <a:pPr marL="690881" marR="0" lvl="1" indent="-332739" algn="just" rtl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222525"/>
              </a:buClr>
              <a:buSzPts val="3000"/>
              <a:buFont typeface="Arial"/>
              <a:buChar char="•"/>
            </a:pPr>
            <a:r>
              <a:rPr lang="en-US" sz="3000" b="0" i="0" u="none" strike="noStrike" cap="none">
                <a:solidFill>
                  <a:srgbClr val="222525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3000">
                <a:solidFill>
                  <a:srgbClr val="222525"/>
                </a:solidFill>
              </a:rPr>
              <a:t>Circula mucho y bastante</a:t>
            </a:r>
            <a:r>
              <a:rPr lang="en-US" sz="3000" b="0" i="0" u="none" strike="noStrike" cap="none">
                <a:solidFill>
                  <a:srgbClr val="222525"/>
                </a:solidFill>
                <a:latin typeface="Arial"/>
                <a:ea typeface="Arial"/>
                <a:cs typeface="Arial"/>
                <a:sym typeface="Arial"/>
              </a:rPr>
              <a:t> dinero en efectivo. </a:t>
            </a:r>
            <a:r>
              <a:rPr lang="en-US" sz="3000">
                <a:solidFill>
                  <a:srgbClr val="222525"/>
                </a:solidFill>
              </a:rPr>
              <a:t>La población recolectora recibe p</a:t>
            </a:r>
            <a:r>
              <a:rPr lang="en-US" sz="3000" b="0" i="0" u="none" strike="noStrike" cap="none">
                <a:solidFill>
                  <a:srgbClr val="222525"/>
                </a:solidFill>
                <a:latin typeface="Arial"/>
                <a:ea typeface="Arial"/>
                <a:cs typeface="Arial"/>
                <a:sym typeface="Arial"/>
              </a:rPr>
              <a:t>ago en efectivo y </a:t>
            </a:r>
            <a:r>
              <a:rPr lang="en-US" sz="3000">
                <a:solidFill>
                  <a:srgbClr val="222525"/>
                </a:solidFill>
              </a:rPr>
              <a:t>esto genera efecto bola de nieve. L</a:t>
            </a:r>
            <a:r>
              <a:rPr lang="en-US" sz="3000" b="0" i="0" u="none" strike="noStrike" cap="none">
                <a:solidFill>
                  <a:srgbClr val="222525"/>
                </a:solidFill>
                <a:latin typeface="Arial"/>
                <a:ea typeface="Arial"/>
                <a:cs typeface="Arial"/>
                <a:sym typeface="Arial"/>
              </a:rPr>
              <a:t>as personas nicaragüenses tienden a cambiar a dólares y enviar e</a:t>
            </a:r>
            <a:r>
              <a:rPr lang="en-US" sz="3000">
                <a:solidFill>
                  <a:srgbClr val="222525"/>
                </a:solidFill>
              </a:rPr>
              <a:t>l dinero; mientras que</a:t>
            </a:r>
            <a:r>
              <a:rPr lang="en-US" sz="3000" b="0" i="0" u="none" strike="noStrike" cap="none">
                <a:solidFill>
                  <a:srgbClr val="222525"/>
                </a:solidFill>
                <a:latin typeface="Arial"/>
                <a:ea typeface="Arial"/>
                <a:cs typeface="Arial"/>
                <a:sym typeface="Arial"/>
              </a:rPr>
              <a:t> las </a:t>
            </a:r>
            <a:r>
              <a:rPr lang="en-US" sz="3000">
                <a:solidFill>
                  <a:srgbClr val="222525"/>
                </a:solidFill>
              </a:rPr>
              <a:t>i</a:t>
            </a:r>
            <a:r>
              <a:rPr lang="en-US" sz="3000" b="0" i="0" u="none" strike="noStrike" cap="none">
                <a:solidFill>
                  <a:srgbClr val="222525"/>
                </a:solidFill>
                <a:latin typeface="Arial"/>
                <a:ea typeface="Arial"/>
                <a:cs typeface="Arial"/>
                <a:sym typeface="Arial"/>
              </a:rPr>
              <a:t>nd</a:t>
            </a:r>
            <a:r>
              <a:rPr lang="en-US" sz="3000">
                <a:solidFill>
                  <a:srgbClr val="222525"/>
                </a:solidFill>
              </a:rPr>
              <a:t>í</a:t>
            </a:r>
            <a:r>
              <a:rPr lang="en-US" sz="3000" b="0" i="0" u="none" strike="noStrike" cap="none">
                <a:solidFill>
                  <a:srgbClr val="222525"/>
                </a:solidFill>
                <a:latin typeface="Arial"/>
                <a:ea typeface="Arial"/>
                <a:cs typeface="Arial"/>
                <a:sym typeface="Arial"/>
              </a:rPr>
              <a:t>genas dan a guardar dinero en colones a personas de confianza, por lo general </a:t>
            </a:r>
            <a:r>
              <a:rPr lang="en-US" sz="3000">
                <a:solidFill>
                  <a:srgbClr val="222525"/>
                </a:solidFill>
              </a:rPr>
              <a:t>a estas </a:t>
            </a:r>
            <a:r>
              <a:rPr lang="en-US" sz="3000" b="0" i="0" u="none" strike="noStrike" cap="none">
                <a:solidFill>
                  <a:srgbClr val="222525"/>
                </a:solidFill>
                <a:latin typeface="Arial"/>
                <a:ea typeface="Arial"/>
                <a:cs typeface="Arial"/>
                <a:sym typeface="Arial"/>
              </a:rPr>
              <a:t>solicitan </a:t>
            </a:r>
            <a:r>
              <a:rPr lang="en-US" sz="3000">
                <a:solidFill>
                  <a:srgbClr val="222525"/>
                </a:solidFill>
              </a:rPr>
              <a:t>el cambio</a:t>
            </a:r>
            <a:r>
              <a:rPr lang="en-US" sz="3000" b="0" i="0" u="none" strike="noStrike" cap="none">
                <a:solidFill>
                  <a:srgbClr val="222525"/>
                </a:solidFill>
                <a:latin typeface="Arial"/>
                <a:ea typeface="Arial"/>
                <a:cs typeface="Arial"/>
                <a:sym typeface="Arial"/>
              </a:rPr>
              <a:t> a dólares.</a:t>
            </a:r>
            <a:endParaRPr sz="3000"/>
          </a:p>
          <a:p>
            <a:pPr marL="690881" marR="0" lvl="1" indent="-332739" algn="just" rtl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222525"/>
              </a:buClr>
              <a:buSzPts val="3000"/>
              <a:buFont typeface="Arial"/>
              <a:buChar char="•"/>
            </a:pPr>
            <a:r>
              <a:rPr lang="en-US" sz="3000">
                <a:solidFill>
                  <a:srgbClr val="222525"/>
                </a:solidFill>
              </a:rPr>
              <a:t>Di</a:t>
            </a:r>
            <a:r>
              <a:rPr lang="en-US" sz="3000" b="0" i="0" u="none" strike="noStrike" cap="none">
                <a:solidFill>
                  <a:srgbClr val="222525"/>
                </a:solidFill>
                <a:latin typeface="Arial"/>
                <a:ea typeface="Arial"/>
                <a:cs typeface="Arial"/>
                <a:sym typeface="Arial"/>
              </a:rPr>
              <a:t>ferencias </a:t>
            </a:r>
            <a:r>
              <a:rPr lang="en-US" sz="3000">
                <a:solidFill>
                  <a:srgbClr val="222525"/>
                </a:solidFill>
              </a:rPr>
              <a:t>entre poblaciones respecto a las </a:t>
            </a:r>
            <a:r>
              <a:rPr lang="en-US" sz="3000" b="0" i="0" u="none" strike="noStrike" cap="none">
                <a:solidFill>
                  <a:srgbClr val="222525"/>
                </a:solidFill>
                <a:latin typeface="Arial"/>
                <a:ea typeface="Arial"/>
                <a:cs typeface="Arial"/>
                <a:sym typeface="Arial"/>
              </a:rPr>
              <a:t>dinámicas de consumo: </a:t>
            </a:r>
            <a:r>
              <a:rPr lang="en-US" sz="3000">
                <a:solidFill>
                  <a:srgbClr val="222525"/>
                </a:solidFill>
              </a:rPr>
              <a:t>indígenas</a:t>
            </a:r>
            <a:r>
              <a:rPr lang="en-US" sz="3000" b="0" i="0" u="none" strike="noStrike" cap="none">
                <a:solidFill>
                  <a:srgbClr val="222525"/>
                </a:solidFill>
                <a:latin typeface="Arial"/>
                <a:ea typeface="Arial"/>
                <a:cs typeface="Arial"/>
                <a:sym typeface="Arial"/>
              </a:rPr>
              <a:t> tienden a comprar productos en la zona, mientras que nicaragüenses consumen lo necesario y en</a:t>
            </a:r>
            <a:r>
              <a:rPr lang="en-US" sz="3000">
                <a:solidFill>
                  <a:srgbClr val="222525"/>
                </a:solidFill>
              </a:rPr>
              <a:t>vían la mayor cantidad de</a:t>
            </a:r>
            <a:r>
              <a:rPr lang="en-US" sz="3000" b="0" i="0" u="none" strike="noStrike" cap="none">
                <a:solidFill>
                  <a:srgbClr val="222525"/>
                </a:solidFill>
                <a:latin typeface="Arial"/>
                <a:ea typeface="Arial"/>
                <a:cs typeface="Arial"/>
                <a:sym typeface="Arial"/>
              </a:rPr>
              <a:t> dinero.</a:t>
            </a:r>
            <a:endParaRPr sz="300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5F2"/>
        </a:solidFill>
        <a:effectLst/>
      </p:bgPr>
    </p:bg>
    <p:spTree>
      <p:nvGrpSpPr>
        <p:cNvPr id="1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1" name="Google Shape;191;p8"/>
          <p:cNvGrpSpPr/>
          <p:nvPr/>
        </p:nvGrpSpPr>
        <p:grpSpPr>
          <a:xfrm>
            <a:off x="15715223" y="-896989"/>
            <a:ext cx="3086099" cy="11183989"/>
            <a:chOff x="0" y="-38100"/>
            <a:chExt cx="812800" cy="2945577"/>
          </a:xfrm>
        </p:grpSpPr>
        <p:sp>
          <p:nvSpPr>
            <p:cNvPr id="192" name="Google Shape;192;p8"/>
            <p:cNvSpPr/>
            <p:nvPr/>
          </p:nvSpPr>
          <p:spPr>
            <a:xfrm>
              <a:off x="0" y="0"/>
              <a:ext cx="490354" cy="2907477"/>
            </a:xfrm>
            <a:custGeom>
              <a:avLst/>
              <a:gdLst/>
              <a:ahLst/>
              <a:cxnLst/>
              <a:rect l="l" t="t" r="r" b="b"/>
              <a:pathLst>
                <a:path w="490354" h="2907477" extrusionOk="0">
                  <a:moveTo>
                    <a:pt x="0" y="0"/>
                  </a:moveTo>
                  <a:lnTo>
                    <a:pt x="490354" y="0"/>
                  </a:lnTo>
                  <a:lnTo>
                    <a:pt x="490354" y="2907477"/>
                  </a:lnTo>
                  <a:lnTo>
                    <a:pt x="0" y="2907477"/>
                  </a:lnTo>
                  <a:close/>
                </a:path>
              </a:pathLst>
            </a:custGeom>
            <a:solidFill>
              <a:srgbClr val="964141"/>
            </a:solidFill>
            <a:ln>
              <a:noFill/>
            </a:ln>
          </p:spPr>
          <p:txBody>
            <a:bodyPr/>
            <a:lstStyle/>
            <a:p>
              <a:endParaRPr lang="es-CR"/>
            </a:p>
          </p:txBody>
        </p:sp>
        <p:sp>
          <p:nvSpPr>
            <p:cNvPr id="193" name="Google Shape;193;p8"/>
            <p:cNvSpPr txBox="1"/>
            <p:nvPr/>
          </p:nvSpPr>
          <p:spPr>
            <a:xfrm>
              <a:off x="0" y="-38100"/>
              <a:ext cx="812800" cy="850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95" name="Google Shape;195;p8"/>
          <p:cNvSpPr txBox="1"/>
          <p:nvPr/>
        </p:nvSpPr>
        <p:spPr>
          <a:xfrm>
            <a:off x="1028700" y="661050"/>
            <a:ext cx="14686600" cy="97872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05999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000" dirty="0" err="1">
                <a:solidFill>
                  <a:srgbClr val="222525"/>
                </a:solidFill>
                <a:latin typeface="DM Serif Display"/>
                <a:ea typeface="DM Serif Display"/>
                <a:cs typeface="DM Serif Display"/>
                <a:sym typeface="DM Serif Display"/>
              </a:rPr>
              <a:t>Interpretación</a:t>
            </a:r>
            <a:r>
              <a:rPr lang="en-US" sz="6000" dirty="0">
                <a:solidFill>
                  <a:srgbClr val="222525"/>
                </a:solidFill>
                <a:latin typeface="DM Serif Display"/>
                <a:ea typeface="DM Serif Display"/>
                <a:cs typeface="DM Serif Display"/>
                <a:sym typeface="DM Serif Display"/>
              </a:rPr>
              <a:t> </a:t>
            </a:r>
            <a:r>
              <a:rPr lang="en-US" sz="6000" dirty="0" err="1">
                <a:solidFill>
                  <a:srgbClr val="222525"/>
                </a:solidFill>
                <a:latin typeface="DM Serif Display"/>
                <a:ea typeface="DM Serif Display"/>
                <a:cs typeface="DM Serif Display"/>
                <a:sym typeface="DM Serif Display"/>
              </a:rPr>
              <a:t>preliminar</a:t>
            </a:r>
            <a:r>
              <a:rPr lang="en-US" sz="6000" dirty="0">
                <a:solidFill>
                  <a:srgbClr val="222525"/>
                </a:solidFill>
                <a:latin typeface="DM Serif Display"/>
                <a:ea typeface="DM Serif Display"/>
                <a:cs typeface="DM Serif Display"/>
                <a:sym typeface="DM Serif Display"/>
              </a:rPr>
              <a:t> </a:t>
            </a:r>
            <a:r>
              <a:rPr lang="en-US" sz="6000" b="0" i="0" u="none" strike="noStrike" cap="none" dirty="0">
                <a:solidFill>
                  <a:srgbClr val="222525"/>
                </a:solidFill>
                <a:latin typeface="DM Serif Display"/>
                <a:ea typeface="DM Serif Display"/>
                <a:cs typeface="DM Serif Display"/>
                <a:sym typeface="DM Serif Display"/>
              </a:rPr>
              <a:t>de </a:t>
            </a:r>
            <a:r>
              <a:rPr lang="en-US" sz="6000" b="0" i="0" u="none" strike="noStrike" cap="none" dirty="0" err="1">
                <a:solidFill>
                  <a:srgbClr val="222525"/>
                </a:solidFill>
                <a:latin typeface="DM Serif Display"/>
                <a:ea typeface="DM Serif Display"/>
                <a:cs typeface="DM Serif Display"/>
                <a:sym typeface="DM Serif Display"/>
              </a:rPr>
              <a:t>resultados</a:t>
            </a:r>
            <a:r>
              <a:rPr lang="en-US" sz="6000" b="0" i="0" u="none" strike="noStrike" cap="none" dirty="0">
                <a:solidFill>
                  <a:srgbClr val="222525"/>
                </a:solidFill>
                <a:latin typeface="DM Serif Display"/>
                <a:ea typeface="DM Serif Display"/>
                <a:cs typeface="DM Serif Display"/>
                <a:sym typeface="DM Serif Display"/>
              </a:rPr>
              <a:t> (2)</a:t>
            </a:r>
            <a:endParaRPr dirty="0"/>
          </a:p>
        </p:txBody>
      </p:sp>
      <p:sp>
        <p:nvSpPr>
          <p:cNvPr id="196" name="Google Shape;196;p8"/>
          <p:cNvSpPr txBox="1"/>
          <p:nvPr/>
        </p:nvSpPr>
        <p:spPr>
          <a:xfrm>
            <a:off x="1256374" y="1860736"/>
            <a:ext cx="5463900" cy="49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2100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199" b="1" dirty="0" err="1">
                <a:solidFill>
                  <a:srgbClr val="222525"/>
                </a:solidFill>
              </a:rPr>
              <a:t>Socialización</a:t>
            </a:r>
            <a:r>
              <a:rPr lang="en-US" sz="3199" b="1" dirty="0">
                <a:solidFill>
                  <a:srgbClr val="222525"/>
                </a:solidFill>
              </a:rPr>
              <a:t> y </a:t>
            </a:r>
            <a:r>
              <a:rPr lang="en-US" sz="3199" b="1" dirty="0" err="1">
                <a:solidFill>
                  <a:srgbClr val="222525"/>
                </a:solidFill>
              </a:rPr>
              <a:t>convivencia</a:t>
            </a:r>
            <a:endParaRPr b="1" dirty="0"/>
          </a:p>
        </p:txBody>
      </p:sp>
      <p:sp>
        <p:nvSpPr>
          <p:cNvPr id="197" name="Google Shape;197;p8"/>
          <p:cNvSpPr txBox="1"/>
          <p:nvPr/>
        </p:nvSpPr>
        <p:spPr>
          <a:xfrm>
            <a:off x="1256374" y="2573994"/>
            <a:ext cx="13980900" cy="655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690881" marR="0" lvl="1" indent="-332739" algn="just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222525"/>
              </a:buClr>
              <a:buSzPts val="3000"/>
              <a:buFont typeface="Arial"/>
              <a:buChar char="•"/>
            </a:pPr>
            <a:r>
              <a:rPr lang="en-US" sz="3000">
                <a:solidFill>
                  <a:srgbClr val="222525"/>
                </a:solidFill>
              </a:rPr>
              <a:t>Mayor movilidad ocurre</a:t>
            </a:r>
            <a:r>
              <a:rPr lang="en-US" sz="3000" b="0" i="0" u="none" strike="noStrike" cap="none">
                <a:solidFill>
                  <a:srgbClr val="222525"/>
                </a:solidFill>
                <a:latin typeface="Arial"/>
                <a:ea typeface="Arial"/>
                <a:cs typeface="Arial"/>
                <a:sym typeface="Arial"/>
              </a:rPr>
              <a:t> fines de semana y en espacios específicos:</a:t>
            </a:r>
            <a:r>
              <a:rPr lang="en-US" sz="3000">
                <a:solidFill>
                  <a:srgbClr val="222525"/>
                </a:solidFill>
              </a:rPr>
              <a:t> </a:t>
            </a:r>
            <a:r>
              <a:rPr lang="en-US" sz="3000" b="0" i="0" u="none" strike="noStrike" cap="none">
                <a:solidFill>
                  <a:srgbClr val="222525"/>
                </a:solidFill>
                <a:latin typeface="Arial"/>
                <a:ea typeface="Arial"/>
                <a:cs typeface="Arial"/>
                <a:sym typeface="Arial"/>
              </a:rPr>
              <a:t>parques, supermercados pequeños, paradas de taxi, bar La Cueva (S.M.).</a:t>
            </a:r>
            <a:endParaRPr sz="1200"/>
          </a:p>
          <a:p>
            <a:pPr marL="690881" marR="0" lvl="1" indent="-332739" algn="just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222525"/>
              </a:buClr>
              <a:buSzPts val="3000"/>
              <a:buFont typeface="Arial"/>
              <a:buChar char="•"/>
            </a:pPr>
            <a:r>
              <a:rPr lang="en-US" sz="3000">
                <a:solidFill>
                  <a:srgbClr val="222525"/>
                </a:solidFill>
              </a:rPr>
              <a:t>V</a:t>
            </a:r>
            <a:r>
              <a:rPr lang="en-US" sz="3000" b="0" i="0" u="none" strike="noStrike" cap="none">
                <a:solidFill>
                  <a:srgbClr val="222525"/>
                </a:solidFill>
                <a:latin typeface="Arial"/>
                <a:ea typeface="Arial"/>
                <a:cs typeface="Arial"/>
                <a:sym typeface="Arial"/>
              </a:rPr>
              <a:t>aloración diferenciada: ng</a:t>
            </a:r>
            <a:r>
              <a:rPr lang="en-US" sz="3000">
                <a:solidFill>
                  <a:srgbClr val="222525"/>
                </a:solidFill>
              </a:rPr>
              <a:t>ä</a:t>
            </a:r>
            <a:r>
              <a:rPr lang="en-US" sz="3000" b="0" i="0" u="none" strike="noStrike" cap="none">
                <a:solidFill>
                  <a:srgbClr val="222525"/>
                </a:solidFill>
                <a:latin typeface="Arial"/>
                <a:ea typeface="Arial"/>
                <a:cs typeface="Arial"/>
                <a:sym typeface="Arial"/>
              </a:rPr>
              <a:t>be-panameños tienden a ser más </a:t>
            </a:r>
            <a:r>
              <a:rPr lang="en-US" sz="3000">
                <a:solidFill>
                  <a:srgbClr val="222525"/>
                </a:solidFill>
              </a:rPr>
              <a:t>herméticos</a:t>
            </a:r>
            <a:r>
              <a:rPr lang="en-US" sz="3000" b="0" i="0" u="none" strike="noStrike" cap="none">
                <a:solidFill>
                  <a:srgbClr val="222525"/>
                </a:solidFill>
                <a:latin typeface="Arial"/>
                <a:ea typeface="Arial"/>
                <a:cs typeface="Arial"/>
                <a:sym typeface="Arial"/>
              </a:rPr>
              <a:t>, pero </a:t>
            </a:r>
            <a:r>
              <a:rPr lang="en-US" sz="3000">
                <a:solidFill>
                  <a:srgbClr val="222525"/>
                </a:solidFill>
              </a:rPr>
              <a:t>sostienen</a:t>
            </a:r>
            <a:r>
              <a:rPr lang="en-US" sz="3000" b="0" i="0" u="none" strike="noStrike" cap="none">
                <a:solidFill>
                  <a:srgbClr val="222525"/>
                </a:solidFill>
                <a:latin typeface="Arial"/>
                <a:ea typeface="Arial"/>
                <a:cs typeface="Arial"/>
                <a:sym typeface="Arial"/>
              </a:rPr>
              <a:t> vínculos con población local </a:t>
            </a:r>
            <a:r>
              <a:rPr lang="en-US" sz="3000">
                <a:solidFill>
                  <a:srgbClr val="222525"/>
                </a:solidFill>
              </a:rPr>
              <a:t>en </a:t>
            </a:r>
            <a:r>
              <a:rPr lang="en-US" sz="3000" b="0" i="0" u="none" strike="noStrike" cap="none">
                <a:solidFill>
                  <a:srgbClr val="222525"/>
                </a:solidFill>
                <a:latin typeface="Arial"/>
                <a:ea typeface="Arial"/>
                <a:cs typeface="Arial"/>
                <a:sym typeface="Arial"/>
              </a:rPr>
              <a:t>el tiempo; nicaragüenses son vistos con "desconfianza" por "su naturaleza".</a:t>
            </a:r>
            <a:endParaRPr sz="1200"/>
          </a:p>
          <a:p>
            <a:pPr marL="690881" marR="0" lvl="1" indent="-332739" algn="just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222525"/>
              </a:buClr>
              <a:buSzPts val="3000"/>
              <a:buFont typeface="Arial"/>
              <a:buChar char="•"/>
            </a:pPr>
            <a:r>
              <a:rPr lang="en-US" sz="3000" b="0" i="0" u="none" strike="noStrike" cap="none">
                <a:solidFill>
                  <a:srgbClr val="222525"/>
                </a:solidFill>
                <a:latin typeface="Arial"/>
                <a:ea typeface="Arial"/>
                <a:cs typeface="Arial"/>
                <a:sym typeface="Arial"/>
              </a:rPr>
              <a:t>Los ng</a:t>
            </a:r>
            <a:r>
              <a:rPr lang="en-US" sz="3000">
                <a:solidFill>
                  <a:srgbClr val="222525"/>
                </a:solidFill>
              </a:rPr>
              <a:t>ä</a:t>
            </a:r>
            <a:r>
              <a:rPr lang="en-US" sz="3000" b="0" i="0" u="none" strike="noStrike" cap="none">
                <a:solidFill>
                  <a:srgbClr val="222525"/>
                </a:solidFill>
                <a:latin typeface="Arial"/>
                <a:ea typeface="Arial"/>
                <a:cs typeface="Arial"/>
                <a:sym typeface="Arial"/>
              </a:rPr>
              <a:t>be-panameños </a:t>
            </a:r>
            <a:r>
              <a:rPr lang="en-US" sz="3000">
                <a:solidFill>
                  <a:srgbClr val="222525"/>
                </a:solidFill>
              </a:rPr>
              <a:t>organizan</a:t>
            </a:r>
            <a:r>
              <a:rPr lang="en-US" sz="3000" b="0" i="0" u="none" strike="noStrike" cap="none">
                <a:solidFill>
                  <a:srgbClr val="222525"/>
                </a:solidFill>
                <a:latin typeface="Arial"/>
                <a:ea typeface="Arial"/>
                <a:cs typeface="Arial"/>
                <a:sym typeface="Arial"/>
              </a:rPr>
              <a:t> sus propias actividades y espacios (</a:t>
            </a:r>
            <a:r>
              <a:rPr lang="en-US" sz="3000">
                <a:solidFill>
                  <a:srgbClr val="222525"/>
                </a:solidFill>
              </a:rPr>
              <a:t>c</a:t>
            </a:r>
            <a:r>
              <a:rPr lang="en-US" sz="3000" b="0" i="0" u="none" strike="noStrike" cap="none">
                <a:solidFill>
                  <a:srgbClr val="222525"/>
                </a:solidFill>
                <a:latin typeface="Arial"/>
                <a:ea typeface="Arial"/>
                <a:cs typeface="Arial"/>
                <a:sym typeface="Arial"/>
              </a:rPr>
              <a:t>ampeonato de </a:t>
            </a:r>
            <a:r>
              <a:rPr lang="en-US" sz="3000">
                <a:solidFill>
                  <a:srgbClr val="222525"/>
                </a:solidFill>
              </a:rPr>
              <a:t>fútbol, asambleas</a:t>
            </a:r>
            <a:r>
              <a:rPr lang="en-US" sz="3000" b="0" i="0" u="none" strike="noStrike" cap="none">
                <a:solidFill>
                  <a:srgbClr val="222525"/>
                </a:solidFill>
                <a:latin typeface="Arial"/>
                <a:ea typeface="Arial"/>
                <a:cs typeface="Arial"/>
                <a:sym typeface="Arial"/>
              </a:rPr>
              <a:t>); nicaragüenses tienden a ser más individuales y buscar sitios más </a:t>
            </a:r>
            <a:r>
              <a:rPr lang="en-US" sz="3000">
                <a:solidFill>
                  <a:srgbClr val="222525"/>
                </a:solidFill>
              </a:rPr>
              <a:t>alejados y/o aislados</a:t>
            </a:r>
            <a:r>
              <a:rPr lang="en-US" sz="3000" b="0" i="0" u="none" strike="noStrike" cap="none">
                <a:solidFill>
                  <a:srgbClr val="222525"/>
                </a:solidFill>
                <a:latin typeface="Arial"/>
                <a:ea typeface="Arial"/>
                <a:cs typeface="Arial"/>
                <a:sym typeface="Arial"/>
              </a:rPr>
              <a:t>.</a:t>
            </a:r>
            <a:endParaRPr sz="1200"/>
          </a:p>
          <a:p>
            <a:pPr marL="690881" marR="0" lvl="1" indent="-332739" algn="just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222525"/>
              </a:buClr>
              <a:buSzPts val="3000"/>
              <a:buFont typeface="Arial"/>
              <a:buChar char="•"/>
            </a:pPr>
            <a:r>
              <a:rPr lang="en-US" sz="3000">
                <a:solidFill>
                  <a:srgbClr val="222525"/>
                </a:solidFill>
              </a:rPr>
              <a:t>I</a:t>
            </a:r>
            <a:r>
              <a:rPr lang="en-US" sz="3000" b="0" i="0" u="none" strike="noStrike" cap="none">
                <a:solidFill>
                  <a:srgbClr val="222525"/>
                </a:solidFill>
                <a:latin typeface="Arial"/>
                <a:ea typeface="Arial"/>
                <a:cs typeface="Arial"/>
                <a:sym typeface="Arial"/>
              </a:rPr>
              <a:t>ntegración durante festividades se </a:t>
            </a:r>
            <a:r>
              <a:rPr lang="en-US" sz="3000">
                <a:solidFill>
                  <a:srgbClr val="222525"/>
                </a:solidFill>
              </a:rPr>
              <a:t>da</a:t>
            </a:r>
            <a:r>
              <a:rPr lang="en-US" sz="3000" b="0" i="0" u="none" strike="noStrike" cap="none">
                <a:solidFill>
                  <a:srgbClr val="222525"/>
                </a:solidFill>
                <a:latin typeface="Arial"/>
                <a:ea typeface="Arial"/>
                <a:cs typeface="Arial"/>
                <a:sym typeface="Arial"/>
              </a:rPr>
              <a:t> en grupos:</a:t>
            </a:r>
            <a:r>
              <a:rPr lang="en-US" sz="3000">
                <a:solidFill>
                  <a:srgbClr val="222525"/>
                </a:solidFill>
              </a:rPr>
              <a:t> </a:t>
            </a:r>
            <a:r>
              <a:rPr lang="en-US" sz="3000" b="0" i="0" u="none" strike="noStrike" cap="none">
                <a:solidFill>
                  <a:srgbClr val="222525"/>
                </a:solidFill>
                <a:latin typeface="Arial"/>
                <a:ea typeface="Arial"/>
                <a:cs typeface="Arial"/>
                <a:sym typeface="Arial"/>
              </a:rPr>
              <a:t>no se mezclan y mantiene  distanciamiento.</a:t>
            </a:r>
            <a:endParaRPr sz="1200"/>
          </a:p>
          <a:p>
            <a:pPr marL="690881" marR="0" lvl="1" indent="-332739" algn="just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222525"/>
              </a:buClr>
              <a:buSzPts val="3000"/>
              <a:buFont typeface="Arial"/>
              <a:buChar char="•"/>
            </a:pPr>
            <a:r>
              <a:rPr lang="en-US" sz="3000" b="0" i="0" u="none" strike="noStrike" cap="none">
                <a:solidFill>
                  <a:srgbClr val="222525"/>
                </a:solidFill>
                <a:latin typeface="Arial"/>
                <a:ea typeface="Arial"/>
                <a:cs typeface="Arial"/>
                <a:sym typeface="Arial"/>
              </a:rPr>
              <a:t>Restricción o exclusión de algunos espacios </a:t>
            </a:r>
            <a:r>
              <a:rPr lang="en-US" sz="3000">
                <a:solidFill>
                  <a:srgbClr val="222525"/>
                </a:solidFill>
              </a:rPr>
              <a:t>para/por la población local: b</a:t>
            </a:r>
            <a:r>
              <a:rPr lang="en-US" sz="3000" b="0" i="0" u="none" strike="noStrike" cap="none">
                <a:solidFill>
                  <a:srgbClr val="222525"/>
                </a:solidFill>
                <a:latin typeface="Arial"/>
                <a:ea typeface="Arial"/>
                <a:cs typeface="Arial"/>
                <a:sym typeface="Arial"/>
              </a:rPr>
              <a:t>ares y restaurantes, centros de recreo, iglesias.</a:t>
            </a:r>
            <a:endParaRPr sz="120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1527</Words>
  <Application>Microsoft Office PowerPoint</Application>
  <PresentationFormat>Personalizado</PresentationFormat>
  <Paragraphs>96</Paragraphs>
  <Slides>36</Slides>
  <Notes>36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36</vt:i4>
      </vt:variant>
    </vt:vector>
  </HeadingPairs>
  <TitlesOfParts>
    <vt:vector size="40" baseType="lpstr">
      <vt:lpstr>DM Serif Display</vt:lpstr>
      <vt:lpstr>Calibri</vt:lpstr>
      <vt:lpstr>Arial</vt:lpstr>
      <vt:lpstr>Office Theme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Wilson</dc:creator>
  <cp:lastModifiedBy>Wilson</cp:lastModifiedBy>
  <cp:revision>2</cp:revision>
  <dcterms:created xsi:type="dcterms:W3CDTF">2006-08-16T00:00:00Z</dcterms:created>
  <dcterms:modified xsi:type="dcterms:W3CDTF">2024-03-06T16:35:58Z</dcterms:modified>
</cp:coreProperties>
</file>