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17"/>
  </p:notesMasterIdLst>
  <p:sldIdLst>
    <p:sldId id="262" r:id="rId2"/>
    <p:sldId id="265" r:id="rId3"/>
    <p:sldId id="266" r:id="rId4"/>
    <p:sldId id="263" r:id="rId5"/>
    <p:sldId id="277" r:id="rId6"/>
    <p:sldId id="283" r:id="rId7"/>
    <p:sldId id="279" r:id="rId8"/>
    <p:sldId id="280" r:id="rId9"/>
    <p:sldId id="282" r:id="rId10"/>
    <p:sldId id="285" r:id="rId11"/>
    <p:sldId id="281" r:id="rId12"/>
    <p:sldId id="284" r:id="rId13"/>
    <p:sldId id="286" r:id="rId14"/>
    <p:sldId id="287" r:id="rId15"/>
    <p:sldId id="288" r:id="rId16"/>
  </p:sldIdLst>
  <p:sldSz cx="9144000" cy="6858000" type="screen4x3"/>
  <p:notesSz cx="7772400" cy="10058400"/>
  <p:defaultTextStyle>
    <a:defPPr>
      <a:defRPr lang="en-US"/>
    </a:defPPr>
    <a:lvl1pPr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506" y="108"/>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a:extLst>
              <a:ext uri="{FF2B5EF4-FFF2-40B4-BE49-F238E27FC236}">
                <a16:creationId xmlns:a16="http://schemas.microsoft.com/office/drawing/2014/main" id="{078C06EB-2464-4069-B998-4C1A17CB1F95}"/>
              </a:ext>
            </a:extLst>
          </p:cNvPr>
          <p:cNvSpPr>
            <a:spLocks noGrp="1" noRot="1" noChangeAspect="1" noChangeArrowheads="1"/>
          </p:cNvSpPr>
          <p:nvPr>
            <p:ph type="sldImg"/>
          </p:nvPr>
        </p:nvSpPr>
        <p:spPr bwMode="auto">
          <a:xfrm>
            <a:off x="1371600" y="763588"/>
            <a:ext cx="5027613" cy="377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0" name="Rectangle 2">
            <a:extLst>
              <a:ext uri="{FF2B5EF4-FFF2-40B4-BE49-F238E27FC236}">
                <a16:creationId xmlns:a16="http://schemas.microsoft.com/office/drawing/2014/main" id="{5E9AB824-868F-4409-8F62-660AD021AF68}"/>
              </a:ext>
            </a:extLst>
          </p:cNvPr>
          <p:cNvSpPr>
            <a:spLocks noGrp="1" noChangeArrowheads="1"/>
          </p:cNvSpPr>
          <p:nvPr>
            <p:ph type="body"/>
          </p:nvPr>
        </p:nvSpPr>
        <p:spPr bwMode="auto">
          <a:xfrm>
            <a:off x="777875" y="4776788"/>
            <a:ext cx="6216650"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en-US"/>
          </a:p>
        </p:txBody>
      </p:sp>
      <p:sp>
        <p:nvSpPr>
          <p:cNvPr id="2051" name="Rectangle 3">
            <a:extLst>
              <a:ext uri="{FF2B5EF4-FFF2-40B4-BE49-F238E27FC236}">
                <a16:creationId xmlns:a16="http://schemas.microsoft.com/office/drawing/2014/main" id="{CE1212FC-1BEA-4613-B1FD-C5219A4D13ED}"/>
              </a:ext>
            </a:extLst>
          </p:cNvPr>
          <p:cNvSpPr>
            <a:spLocks noGrp="1" noChangeArrowheads="1"/>
          </p:cNvSpPr>
          <p:nvPr>
            <p:ph type="hdr"/>
          </p:nvPr>
        </p:nvSpPr>
        <p:spPr bwMode="auto">
          <a:xfrm>
            <a:off x="0"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anose="02020603050405020304" pitchFamily="18" charset="0"/>
                <a:cs typeface="Arial Unicode MS" charset="0"/>
              </a:defRPr>
            </a:lvl1pPr>
          </a:lstStyle>
          <a:p>
            <a:endParaRPr lang="es-CR" altLang="en-US"/>
          </a:p>
        </p:txBody>
      </p:sp>
      <p:sp>
        <p:nvSpPr>
          <p:cNvPr id="2052" name="Rectangle 4">
            <a:extLst>
              <a:ext uri="{FF2B5EF4-FFF2-40B4-BE49-F238E27FC236}">
                <a16:creationId xmlns:a16="http://schemas.microsoft.com/office/drawing/2014/main" id="{2F939A2F-0CF7-43EB-8F5F-2CE07B75BB05}"/>
              </a:ext>
            </a:extLst>
          </p:cNvPr>
          <p:cNvSpPr>
            <a:spLocks noGrp="1" noChangeArrowheads="1"/>
          </p:cNvSpPr>
          <p:nvPr>
            <p:ph type="dt"/>
          </p:nvPr>
        </p:nvSpPr>
        <p:spPr bwMode="auto">
          <a:xfrm>
            <a:off x="4398963"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anose="02020603050405020304" pitchFamily="18" charset="0"/>
                <a:cs typeface="Arial Unicode MS" charset="0"/>
              </a:defRPr>
            </a:lvl1pPr>
          </a:lstStyle>
          <a:p>
            <a:endParaRPr lang="es-CR" altLang="en-US"/>
          </a:p>
        </p:txBody>
      </p:sp>
      <p:sp>
        <p:nvSpPr>
          <p:cNvPr id="2053" name="Rectangle 5">
            <a:extLst>
              <a:ext uri="{FF2B5EF4-FFF2-40B4-BE49-F238E27FC236}">
                <a16:creationId xmlns:a16="http://schemas.microsoft.com/office/drawing/2014/main" id="{BCFF72B7-E9A5-4E41-9ABE-CDBBA610246F}"/>
              </a:ext>
            </a:extLst>
          </p:cNvPr>
          <p:cNvSpPr>
            <a:spLocks noGrp="1" noChangeArrowheads="1"/>
          </p:cNvSpPr>
          <p:nvPr>
            <p:ph type="ftr"/>
          </p:nvPr>
        </p:nvSpPr>
        <p:spPr bwMode="auto">
          <a:xfrm>
            <a:off x="0"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anose="02020603050405020304" pitchFamily="18" charset="0"/>
                <a:cs typeface="Arial Unicode MS" charset="0"/>
              </a:defRPr>
            </a:lvl1pPr>
          </a:lstStyle>
          <a:p>
            <a:endParaRPr lang="es-CR" altLang="en-US"/>
          </a:p>
        </p:txBody>
      </p:sp>
      <p:sp>
        <p:nvSpPr>
          <p:cNvPr id="2054" name="Rectangle 6">
            <a:extLst>
              <a:ext uri="{FF2B5EF4-FFF2-40B4-BE49-F238E27FC236}">
                <a16:creationId xmlns:a16="http://schemas.microsoft.com/office/drawing/2014/main" id="{C3FBF7FD-6F87-46C3-825F-1339EF4CA67F}"/>
              </a:ext>
            </a:extLst>
          </p:cNvPr>
          <p:cNvSpPr>
            <a:spLocks noGrp="1" noChangeArrowheads="1"/>
          </p:cNvSpPr>
          <p:nvPr>
            <p:ph type="sldNum"/>
          </p:nvPr>
        </p:nvSpPr>
        <p:spPr bwMode="auto">
          <a:xfrm>
            <a:off x="4398963"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anose="02020603050405020304" pitchFamily="18" charset="0"/>
                <a:cs typeface="Arial Unicode MS" charset="0"/>
              </a:defRPr>
            </a:lvl1pPr>
          </a:lstStyle>
          <a:p>
            <a:fld id="{2F372ED1-6876-428F-9C42-D0F84D0226C3}" type="slidenum">
              <a:rPr lang="es-CR" altLang="en-US"/>
              <a:pPr/>
              <a:t>‹Nº›</a:t>
            </a:fld>
            <a:endParaRPr lang="es-CR" altLang="en-US"/>
          </a:p>
        </p:txBody>
      </p:sp>
    </p:spTree>
    <p:extLst>
      <p:ext uri="{BB962C8B-B14F-4D97-AF65-F5344CB8AC3E}">
        <p14:creationId xmlns:p14="http://schemas.microsoft.com/office/powerpoint/2010/main" val="79157285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1</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698215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12</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67404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13</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280111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14</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240758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4</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79507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5</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892977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6</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17988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7</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553498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8</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360467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9</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73760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10</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225095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113D4F-DDC2-4D84-AB49-2CFEDFFA3CA7}"/>
              </a:ext>
            </a:extLst>
          </p:cNvPr>
          <p:cNvSpPr>
            <a:spLocks noGrp="1" noChangeArrowheads="1"/>
          </p:cNvSpPr>
          <p:nvPr>
            <p:ph type="sldNum"/>
          </p:nvPr>
        </p:nvSpPr>
        <p:spPr>
          <a:ln/>
        </p:spPr>
        <p:txBody>
          <a:body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94D342D0-2A7D-4A9C-BFCC-E3D85818FA9C}" type="slidenum">
              <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11</a:t>
            </a:fld>
            <a:endParaRPr kumimoji="0" lang="es-CR" altLang="en-US" sz="1400" b="0" i="0" u="none" strike="noStrike" kern="1200" cap="none" spc="0" normalizeH="0" baseline="0" noProof="0">
              <a:ln>
                <a:noFill/>
              </a:ln>
              <a:solidFill>
                <a:srgbClr val="000000"/>
              </a:solidFill>
              <a:effectLst/>
              <a:uLnTx/>
              <a:uFillTx/>
              <a:latin typeface="Times New Roman" panose="02020603050405020304" pitchFamily="18" charset="0"/>
              <a:ea typeface="Microsoft YaHei" panose="020B0503020204020204" pitchFamily="34" charset="-122"/>
            </a:endParaRPr>
          </a:p>
        </p:txBody>
      </p:sp>
      <p:sp>
        <p:nvSpPr>
          <p:cNvPr id="4097" name="Rectangle 1">
            <a:extLst>
              <a:ext uri="{FF2B5EF4-FFF2-40B4-BE49-F238E27FC236}">
                <a16:creationId xmlns:a16="http://schemas.microsoft.com/office/drawing/2014/main" id="{2766881B-B614-4667-B4EB-C92D061AEB12}"/>
              </a:ext>
            </a:extLst>
          </p:cNvPr>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77AD9EEB-EAC0-4845-9894-DB03E2C096AA}"/>
              </a:ext>
            </a:extLst>
          </p:cNvPr>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720405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04E34F-CAAD-4666-89C3-C214489403A9}"/>
              </a:ext>
            </a:extLst>
          </p:cNvPr>
          <p:cNvSpPr>
            <a:spLocks noGrp="1"/>
          </p:cNvSpPr>
          <p:nvPr>
            <p:ph type="ctrTitle"/>
          </p:nvPr>
        </p:nvSpPr>
        <p:spPr>
          <a:xfrm>
            <a:off x="1143000" y="1122363"/>
            <a:ext cx="6858000" cy="2387600"/>
          </a:xfrm>
        </p:spPr>
        <p:txBody>
          <a:bodyPr anchor="b"/>
          <a:lstStyle>
            <a:lvl1pPr algn="ctr">
              <a:defRPr sz="6000"/>
            </a:lvl1pPr>
          </a:lstStyle>
          <a:p>
            <a:r>
              <a:rPr lang="es-ES"/>
              <a:t>Haga clic para modificar el estilo de título del patrón</a:t>
            </a:r>
            <a:endParaRPr lang="en-US"/>
          </a:p>
        </p:txBody>
      </p:sp>
      <p:sp>
        <p:nvSpPr>
          <p:cNvPr id="3" name="Subtítulo 2">
            <a:extLst>
              <a:ext uri="{FF2B5EF4-FFF2-40B4-BE49-F238E27FC236}">
                <a16:creationId xmlns:a16="http://schemas.microsoft.com/office/drawing/2014/main" id="{06B56D05-02E3-4B93-943B-357CDD4F95C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Marcador de fecha 3">
            <a:extLst>
              <a:ext uri="{FF2B5EF4-FFF2-40B4-BE49-F238E27FC236}">
                <a16:creationId xmlns:a16="http://schemas.microsoft.com/office/drawing/2014/main" id="{DFCEAAC0-809F-461D-9E49-4D1602092AED}"/>
              </a:ext>
            </a:extLst>
          </p:cNvPr>
          <p:cNvSpPr>
            <a:spLocks noGrp="1"/>
          </p:cNvSpPr>
          <p:nvPr>
            <p:ph type="dt" idx="10"/>
          </p:nvPr>
        </p:nvSpPr>
        <p:spPr/>
        <p:txBody>
          <a:bodyPr/>
          <a:lstStyle>
            <a:lvl1pPr>
              <a:defRPr/>
            </a:lvl1pPr>
          </a:lstStyle>
          <a:p>
            <a:r>
              <a:rPr lang="es-CR" altLang="en-US"/>
              <a:t>26/03/19</a:t>
            </a:r>
          </a:p>
        </p:txBody>
      </p:sp>
      <p:sp>
        <p:nvSpPr>
          <p:cNvPr id="5" name="Marcador de número de diapositiva 4">
            <a:extLst>
              <a:ext uri="{FF2B5EF4-FFF2-40B4-BE49-F238E27FC236}">
                <a16:creationId xmlns:a16="http://schemas.microsoft.com/office/drawing/2014/main" id="{BC7127B2-84A5-49AD-8483-03602EFAED7A}"/>
              </a:ext>
            </a:extLst>
          </p:cNvPr>
          <p:cNvSpPr>
            <a:spLocks noGrp="1"/>
          </p:cNvSpPr>
          <p:nvPr>
            <p:ph type="sldNum" idx="11"/>
          </p:nvPr>
        </p:nvSpPr>
        <p:spPr/>
        <p:txBody>
          <a:bodyPr/>
          <a:lstStyle>
            <a:lvl1pPr>
              <a:defRPr/>
            </a:lvl1pPr>
          </a:lstStyle>
          <a:p>
            <a:fld id="{348B489A-D5D4-4784-9B21-94316BA65F8B}" type="slidenum">
              <a:rPr lang="es-CR" altLang="en-US"/>
              <a:pPr/>
              <a:t>‹Nº›</a:t>
            </a:fld>
            <a:endParaRPr lang="es-CR" altLang="en-US"/>
          </a:p>
        </p:txBody>
      </p:sp>
    </p:spTree>
    <p:extLst>
      <p:ext uri="{BB962C8B-B14F-4D97-AF65-F5344CB8AC3E}">
        <p14:creationId xmlns:p14="http://schemas.microsoft.com/office/powerpoint/2010/main" val="1353664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8B646C-7500-46C5-9583-D31226F7A165}"/>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D202AD73-4C9B-48E1-AD03-F329355AE83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A18F95B5-F801-439C-A836-C95156D863BC}"/>
              </a:ext>
            </a:extLst>
          </p:cNvPr>
          <p:cNvSpPr>
            <a:spLocks noGrp="1"/>
          </p:cNvSpPr>
          <p:nvPr>
            <p:ph type="dt" idx="10"/>
          </p:nvPr>
        </p:nvSpPr>
        <p:spPr/>
        <p:txBody>
          <a:bodyPr/>
          <a:lstStyle>
            <a:lvl1pPr>
              <a:defRPr/>
            </a:lvl1pPr>
          </a:lstStyle>
          <a:p>
            <a:r>
              <a:rPr lang="es-CR" altLang="en-US"/>
              <a:t>26/03/19</a:t>
            </a:r>
          </a:p>
        </p:txBody>
      </p:sp>
      <p:sp>
        <p:nvSpPr>
          <p:cNvPr id="5" name="Marcador de número de diapositiva 4">
            <a:extLst>
              <a:ext uri="{FF2B5EF4-FFF2-40B4-BE49-F238E27FC236}">
                <a16:creationId xmlns:a16="http://schemas.microsoft.com/office/drawing/2014/main" id="{19D8DB99-9CA2-475B-BACE-E67FDFDC947F}"/>
              </a:ext>
            </a:extLst>
          </p:cNvPr>
          <p:cNvSpPr>
            <a:spLocks noGrp="1"/>
          </p:cNvSpPr>
          <p:nvPr>
            <p:ph type="sldNum" idx="11"/>
          </p:nvPr>
        </p:nvSpPr>
        <p:spPr/>
        <p:txBody>
          <a:bodyPr/>
          <a:lstStyle>
            <a:lvl1pPr>
              <a:defRPr/>
            </a:lvl1pPr>
          </a:lstStyle>
          <a:p>
            <a:fld id="{5686E554-D0C6-4DE9-85AB-1A46A16BF4A2}" type="slidenum">
              <a:rPr lang="es-CR" altLang="en-US"/>
              <a:pPr/>
              <a:t>‹Nº›</a:t>
            </a:fld>
            <a:endParaRPr lang="es-CR" altLang="en-US"/>
          </a:p>
        </p:txBody>
      </p:sp>
    </p:spTree>
    <p:extLst>
      <p:ext uri="{BB962C8B-B14F-4D97-AF65-F5344CB8AC3E}">
        <p14:creationId xmlns:p14="http://schemas.microsoft.com/office/powerpoint/2010/main" val="1222541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A74FFB0-C5E8-4660-BF18-40BDC2478076}"/>
              </a:ext>
            </a:extLst>
          </p:cNvPr>
          <p:cNvSpPr>
            <a:spLocks noGrp="1"/>
          </p:cNvSpPr>
          <p:nvPr>
            <p:ph type="title" orient="vert"/>
          </p:nvPr>
        </p:nvSpPr>
        <p:spPr>
          <a:xfrm>
            <a:off x="6629400" y="1604963"/>
            <a:ext cx="2055813" cy="4524375"/>
          </a:xfrm>
        </p:spPr>
        <p:txBody>
          <a:bodyPr vert="eaVert"/>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0DE0ABFF-B95F-48FA-9C58-3886E759616F}"/>
              </a:ext>
            </a:extLst>
          </p:cNvPr>
          <p:cNvSpPr>
            <a:spLocks noGrp="1"/>
          </p:cNvSpPr>
          <p:nvPr>
            <p:ph type="body" orient="vert" idx="1"/>
          </p:nvPr>
        </p:nvSpPr>
        <p:spPr>
          <a:xfrm>
            <a:off x="457200" y="1604963"/>
            <a:ext cx="6019800" cy="4524375"/>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D3050032-807A-4522-9D37-EDF3DD330D8D}"/>
              </a:ext>
            </a:extLst>
          </p:cNvPr>
          <p:cNvSpPr>
            <a:spLocks noGrp="1"/>
          </p:cNvSpPr>
          <p:nvPr>
            <p:ph type="dt" idx="10"/>
          </p:nvPr>
        </p:nvSpPr>
        <p:spPr/>
        <p:txBody>
          <a:bodyPr/>
          <a:lstStyle>
            <a:lvl1pPr>
              <a:defRPr/>
            </a:lvl1pPr>
          </a:lstStyle>
          <a:p>
            <a:r>
              <a:rPr lang="es-CR" altLang="en-US"/>
              <a:t>26/03/19</a:t>
            </a:r>
          </a:p>
        </p:txBody>
      </p:sp>
      <p:sp>
        <p:nvSpPr>
          <p:cNvPr id="5" name="Marcador de número de diapositiva 4">
            <a:extLst>
              <a:ext uri="{FF2B5EF4-FFF2-40B4-BE49-F238E27FC236}">
                <a16:creationId xmlns:a16="http://schemas.microsoft.com/office/drawing/2014/main" id="{41360460-550E-4914-80C1-8CEB5475833A}"/>
              </a:ext>
            </a:extLst>
          </p:cNvPr>
          <p:cNvSpPr>
            <a:spLocks noGrp="1"/>
          </p:cNvSpPr>
          <p:nvPr>
            <p:ph type="sldNum" idx="11"/>
          </p:nvPr>
        </p:nvSpPr>
        <p:spPr/>
        <p:txBody>
          <a:bodyPr/>
          <a:lstStyle>
            <a:lvl1pPr>
              <a:defRPr/>
            </a:lvl1pPr>
          </a:lstStyle>
          <a:p>
            <a:fld id="{7A25C7B5-CA34-4ECC-BFD6-DFBDB0A81B4D}" type="slidenum">
              <a:rPr lang="es-CR" altLang="en-US"/>
              <a:pPr/>
              <a:t>‹Nº›</a:t>
            </a:fld>
            <a:endParaRPr lang="es-CR" altLang="en-US"/>
          </a:p>
        </p:txBody>
      </p:sp>
    </p:spTree>
    <p:extLst>
      <p:ext uri="{BB962C8B-B14F-4D97-AF65-F5344CB8AC3E}">
        <p14:creationId xmlns:p14="http://schemas.microsoft.com/office/powerpoint/2010/main" val="236255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DB692B-524F-4A82-BEA4-D34A6091603F}"/>
              </a:ext>
            </a:extLst>
          </p:cNvPr>
          <p:cNvSpPr>
            <a:spLocks noGrp="1"/>
          </p:cNvSpPr>
          <p:nvPr>
            <p:ph type="title"/>
          </p:nvPr>
        </p:nvSpPr>
        <p:spPr>
          <a:xfrm>
            <a:off x="685800" y="2130425"/>
            <a:ext cx="7770813" cy="1468438"/>
          </a:xfrm>
        </p:spPr>
        <p:txBody>
          <a:bodyPr/>
          <a:lstStyle/>
          <a:p>
            <a:r>
              <a:rPr lang="es-ES"/>
              <a:t>Haga clic para modificar el estilo de título del patrón</a:t>
            </a:r>
            <a:endParaRPr lang="en-US"/>
          </a:p>
        </p:txBody>
      </p:sp>
      <p:sp>
        <p:nvSpPr>
          <p:cNvPr id="3" name="Marcador de fecha 2">
            <a:extLst>
              <a:ext uri="{FF2B5EF4-FFF2-40B4-BE49-F238E27FC236}">
                <a16:creationId xmlns:a16="http://schemas.microsoft.com/office/drawing/2014/main" id="{55FE87F8-97F4-4B3E-9E0C-42FD0A7C8D08}"/>
              </a:ext>
            </a:extLst>
          </p:cNvPr>
          <p:cNvSpPr>
            <a:spLocks noGrp="1"/>
          </p:cNvSpPr>
          <p:nvPr>
            <p:ph type="dt" idx="10"/>
          </p:nvPr>
        </p:nvSpPr>
        <p:spPr>
          <a:xfrm>
            <a:off x="457200" y="6356350"/>
            <a:ext cx="2132013" cy="363538"/>
          </a:xfrm>
        </p:spPr>
        <p:txBody>
          <a:bodyPr/>
          <a:lstStyle>
            <a:lvl1pPr>
              <a:defRPr/>
            </a:lvl1pPr>
          </a:lstStyle>
          <a:p>
            <a:r>
              <a:rPr lang="es-CR" altLang="en-US"/>
              <a:t>26/03/19</a:t>
            </a:r>
          </a:p>
        </p:txBody>
      </p:sp>
      <p:sp>
        <p:nvSpPr>
          <p:cNvPr id="4" name="Marcador de número de diapositiva 3">
            <a:extLst>
              <a:ext uri="{FF2B5EF4-FFF2-40B4-BE49-F238E27FC236}">
                <a16:creationId xmlns:a16="http://schemas.microsoft.com/office/drawing/2014/main" id="{DEC458BA-C3C0-425A-9033-94CED0398B31}"/>
              </a:ext>
            </a:extLst>
          </p:cNvPr>
          <p:cNvSpPr>
            <a:spLocks noGrp="1"/>
          </p:cNvSpPr>
          <p:nvPr>
            <p:ph type="sldNum" idx="11"/>
          </p:nvPr>
        </p:nvSpPr>
        <p:spPr>
          <a:xfrm>
            <a:off x="6553200" y="6356350"/>
            <a:ext cx="2132013" cy="363538"/>
          </a:xfrm>
        </p:spPr>
        <p:txBody>
          <a:bodyPr/>
          <a:lstStyle>
            <a:lvl1pPr>
              <a:defRPr/>
            </a:lvl1pPr>
          </a:lstStyle>
          <a:p>
            <a:fld id="{69B58D1C-A9D3-454D-8478-30DA13868700}" type="slidenum">
              <a:rPr lang="es-CR" altLang="en-US"/>
              <a:pPr/>
              <a:t>‹Nº›</a:t>
            </a:fld>
            <a:endParaRPr lang="es-CR" altLang="en-US"/>
          </a:p>
        </p:txBody>
      </p:sp>
    </p:spTree>
    <p:extLst>
      <p:ext uri="{BB962C8B-B14F-4D97-AF65-F5344CB8AC3E}">
        <p14:creationId xmlns:p14="http://schemas.microsoft.com/office/powerpoint/2010/main" val="864782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231C72-BDF6-443A-A34C-A4F390ED4000}"/>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BF35827F-CB16-4015-99E2-CB93F0A48D9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14B1B034-3B76-471D-B3E8-B39C2D10898F}"/>
              </a:ext>
            </a:extLst>
          </p:cNvPr>
          <p:cNvSpPr>
            <a:spLocks noGrp="1"/>
          </p:cNvSpPr>
          <p:nvPr>
            <p:ph type="dt" idx="10"/>
          </p:nvPr>
        </p:nvSpPr>
        <p:spPr/>
        <p:txBody>
          <a:bodyPr/>
          <a:lstStyle>
            <a:lvl1pPr>
              <a:defRPr/>
            </a:lvl1pPr>
          </a:lstStyle>
          <a:p>
            <a:r>
              <a:rPr lang="es-CR" altLang="en-US"/>
              <a:t>26/03/19</a:t>
            </a:r>
          </a:p>
        </p:txBody>
      </p:sp>
      <p:sp>
        <p:nvSpPr>
          <p:cNvPr id="5" name="Marcador de número de diapositiva 4">
            <a:extLst>
              <a:ext uri="{FF2B5EF4-FFF2-40B4-BE49-F238E27FC236}">
                <a16:creationId xmlns:a16="http://schemas.microsoft.com/office/drawing/2014/main" id="{DD44874C-8557-4CB2-A12C-58729FDD791F}"/>
              </a:ext>
            </a:extLst>
          </p:cNvPr>
          <p:cNvSpPr>
            <a:spLocks noGrp="1"/>
          </p:cNvSpPr>
          <p:nvPr>
            <p:ph type="sldNum" idx="11"/>
          </p:nvPr>
        </p:nvSpPr>
        <p:spPr/>
        <p:txBody>
          <a:bodyPr/>
          <a:lstStyle>
            <a:lvl1pPr>
              <a:defRPr/>
            </a:lvl1pPr>
          </a:lstStyle>
          <a:p>
            <a:fld id="{2BC1C63B-CD52-474D-B61F-F9F4C39BAD47}" type="slidenum">
              <a:rPr lang="es-CR" altLang="en-US"/>
              <a:pPr/>
              <a:t>‹Nº›</a:t>
            </a:fld>
            <a:endParaRPr lang="es-CR" altLang="en-US"/>
          </a:p>
        </p:txBody>
      </p:sp>
    </p:spTree>
    <p:extLst>
      <p:ext uri="{BB962C8B-B14F-4D97-AF65-F5344CB8AC3E}">
        <p14:creationId xmlns:p14="http://schemas.microsoft.com/office/powerpoint/2010/main" val="1258112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A19FE1-24DD-411F-B1BE-1EBF085F6528}"/>
              </a:ext>
            </a:extLst>
          </p:cNvPr>
          <p:cNvSpPr>
            <a:spLocks noGrp="1"/>
          </p:cNvSpPr>
          <p:nvPr>
            <p:ph type="title"/>
          </p:nvPr>
        </p:nvSpPr>
        <p:spPr>
          <a:xfrm>
            <a:off x="623888" y="1709738"/>
            <a:ext cx="7886700" cy="2852737"/>
          </a:xfrm>
        </p:spPr>
        <p:txBody>
          <a:bodyPr anchor="b"/>
          <a:lstStyle>
            <a:lvl1pPr>
              <a:defRPr sz="6000"/>
            </a:lvl1p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C23AD34A-B4DF-4784-9410-9FA63C366CC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49465142-E58A-45E0-9940-6971F6E4F9CE}"/>
              </a:ext>
            </a:extLst>
          </p:cNvPr>
          <p:cNvSpPr>
            <a:spLocks noGrp="1"/>
          </p:cNvSpPr>
          <p:nvPr>
            <p:ph type="dt" idx="10"/>
          </p:nvPr>
        </p:nvSpPr>
        <p:spPr/>
        <p:txBody>
          <a:bodyPr/>
          <a:lstStyle>
            <a:lvl1pPr>
              <a:defRPr/>
            </a:lvl1pPr>
          </a:lstStyle>
          <a:p>
            <a:r>
              <a:rPr lang="es-CR" altLang="en-US"/>
              <a:t>26/03/19</a:t>
            </a:r>
          </a:p>
        </p:txBody>
      </p:sp>
      <p:sp>
        <p:nvSpPr>
          <p:cNvPr id="5" name="Marcador de número de diapositiva 4">
            <a:extLst>
              <a:ext uri="{FF2B5EF4-FFF2-40B4-BE49-F238E27FC236}">
                <a16:creationId xmlns:a16="http://schemas.microsoft.com/office/drawing/2014/main" id="{95E66021-8CDF-46B6-B2D5-4C8A43F8EC7B}"/>
              </a:ext>
            </a:extLst>
          </p:cNvPr>
          <p:cNvSpPr>
            <a:spLocks noGrp="1"/>
          </p:cNvSpPr>
          <p:nvPr>
            <p:ph type="sldNum" idx="11"/>
          </p:nvPr>
        </p:nvSpPr>
        <p:spPr/>
        <p:txBody>
          <a:bodyPr/>
          <a:lstStyle>
            <a:lvl1pPr>
              <a:defRPr/>
            </a:lvl1pPr>
          </a:lstStyle>
          <a:p>
            <a:fld id="{53267103-8F45-429F-92E7-E152E14EB817}" type="slidenum">
              <a:rPr lang="es-CR" altLang="en-US"/>
              <a:pPr/>
              <a:t>‹Nº›</a:t>
            </a:fld>
            <a:endParaRPr lang="es-CR" altLang="en-US"/>
          </a:p>
        </p:txBody>
      </p:sp>
    </p:spTree>
    <p:extLst>
      <p:ext uri="{BB962C8B-B14F-4D97-AF65-F5344CB8AC3E}">
        <p14:creationId xmlns:p14="http://schemas.microsoft.com/office/powerpoint/2010/main" val="2812687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C4EF45-965B-4056-B5DA-AE3ED31549D4}"/>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C0D6DECD-EC28-44C3-89B8-D0D580B774AF}"/>
              </a:ext>
            </a:extLst>
          </p:cNvPr>
          <p:cNvSpPr>
            <a:spLocks noGrp="1"/>
          </p:cNvSpPr>
          <p:nvPr>
            <p:ph sz="half" idx="1"/>
          </p:nvPr>
        </p:nvSpPr>
        <p:spPr>
          <a:xfrm>
            <a:off x="457200" y="1604963"/>
            <a:ext cx="4037013" cy="452437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a:extLst>
              <a:ext uri="{FF2B5EF4-FFF2-40B4-BE49-F238E27FC236}">
                <a16:creationId xmlns:a16="http://schemas.microsoft.com/office/drawing/2014/main" id="{AF052FB9-5FC5-4E0D-BCF3-52639C700B55}"/>
              </a:ext>
            </a:extLst>
          </p:cNvPr>
          <p:cNvSpPr>
            <a:spLocks noGrp="1"/>
          </p:cNvSpPr>
          <p:nvPr>
            <p:ph sz="half" idx="2"/>
          </p:nvPr>
        </p:nvSpPr>
        <p:spPr>
          <a:xfrm>
            <a:off x="4646613" y="1604963"/>
            <a:ext cx="4038600" cy="452437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a:extLst>
              <a:ext uri="{FF2B5EF4-FFF2-40B4-BE49-F238E27FC236}">
                <a16:creationId xmlns:a16="http://schemas.microsoft.com/office/drawing/2014/main" id="{38158811-034F-4AF9-83C3-D9DA54A5A7D2}"/>
              </a:ext>
            </a:extLst>
          </p:cNvPr>
          <p:cNvSpPr>
            <a:spLocks noGrp="1"/>
          </p:cNvSpPr>
          <p:nvPr>
            <p:ph type="dt" idx="10"/>
          </p:nvPr>
        </p:nvSpPr>
        <p:spPr/>
        <p:txBody>
          <a:bodyPr/>
          <a:lstStyle>
            <a:lvl1pPr>
              <a:defRPr/>
            </a:lvl1pPr>
          </a:lstStyle>
          <a:p>
            <a:r>
              <a:rPr lang="es-CR" altLang="en-US"/>
              <a:t>26/03/19</a:t>
            </a:r>
          </a:p>
        </p:txBody>
      </p:sp>
      <p:sp>
        <p:nvSpPr>
          <p:cNvPr id="6" name="Marcador de número de diapositiva 5">
            <a:extLst>
              <a:ext uri="{FF2B5EF4-FFF2-40B4-BE49-F238E27FC236}">
                <a16:creationId xmlns:a16="http://schemas.microsoft.com/office/drawing/2014/main" id="{431BA89F-F705-4A79-BAA1-D82B516BA1F4}"/>
              </a:ext>
            </a:extLst>
          </p:cNvPr>
          <p:cNvSpPr>
            <a:spLocks noGrp="1"/>
          </p:cNvSpPr>
          <p:nvPr>
            <p:ph type="sldNum" idx="11"/>
          </p:nvPr>
        </p:nvSpPr>
        <p:spPr/>
        <p:txBody>
          <a:bodyPr/>
          <a:lstStyle>
            <a:lvl1pPr>
              <a:defRPr/>
            </a:lvl1pPr>
          </a:lstStyle>
          <a:p>
            <a:fld id="{A62CDE99-74ED-4D8C-B015-49D2EE1E701F}" type="slidenum">
              <a:rPr lang="es-CR" altLang="en-US"/>
              <a:pPr/>
              <a:t>‹Nº›</a:t>
            </a:fld>
            <a:endParaRPr lang="es-CR" altLang="en-US"/>
          </a:p>
        </p:txBody>
      </p:sp>
    </p:spTree>
    <p:extLst>
      <p:ext uri="{BB962C8B-B14F-4D97-AF65-F5344CB8AC3E}">
        <p14:creationId xmlns:p14="http://schemas.microsoft.com/office/powerpoint/2010/main" val="3190472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291506-0DC5-428D-B36D-227C8C640997}"/>
              </a:ext>
            </a:extLst>
          </p:cNvPr>
          <p:cNvSpPr>
            <a:spLocks noGrp="1"/>
          </p:cNvSpPr>
          <p:nvPr>
            <p:ph type="title"/>
          </p:nvPr>
        </p:nvSpPr>
        <p:spPr>
          <a:xfrm>
            <a:off x="630238" y="365125"/>
            <a:ext cx="7886700" cy="1325563"/>
          </a:xfrm>
        </p:spPr>
        <p:txBody>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CDB2E9FB-2AA6-4B33-8CF4-ED35CCEFC2DA}"/>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486B206-656E-445E-AD6B-A42264B52D5D}"/>
              </a:ext>
            </a:extLst>
          </p:cNvPr>
          <p:cNvSpPr>
            <a:spLocks noGrp="1"/>
          </p:cNvSpPr>
          <p:nvPr>
            <p:ph sz="half" idx="2"/>
          </p:nvPr>
        </p:nvSpPr>
        <p:spPr>
          <a:xfrm>
            <a:off x="630238" y="2505075"/>
            <a:ext cx="386873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a:extLst>
              <a:ext uri="{FF2B5EF4-FFF2-40B4-BE49-F238E27FC236}">
                <a16:creationId xmlns:a16="http://schemas.microsoft.com/office/drawing/2014/main" id="{845AD01C-63A7-4EBF-BB52-09F53A5B02E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68D1661-752A-4B2A-BD47-2CB5980130E6}"/>
              </a:ext>
            </a:extLst>
          </p:cNvPr>
          <p:cNvSpPr>
            <a:spLocks noGrp="1"/>
          </p:cNvSpPr>
          <p:nvPr>
            <p:ph sz="quarter" idx="4"/>
          </p:nvPr>
        </p:nvSpPr>
        <p:spPr>
          <a:xfrm>
            <a:off x="4629150" y="2505075"/>
            <a:ext cx="38877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a:extLst>
              <a:ext uri="{FF2B5EF4-FFF2-40B4-BE49-F238E27FC236}">
                <a16:creationId xmlns:a16="http://schemas.microsoft.com/office/drawing/2014/main" id="{4D429938-C795-44B5-B985-80DF8ECAE70D}"/>
              </a:ext>
            </a:extLst>
          </p:cNvPr>
          <p:cNvSpPr>
            <a:spLocks noGrp="1"/>
          </p:cNvSpPr>
          <p:nvPr>
            <p:ph type="dt" idx="10"/>
          </p:nvPr>
        </p:nvSpPr>
        <p:spPr/>
        <p:txBody>
          <a:bodyPr/>
          <a:lstStyle>
            <a:lvl1pPr>
              <a:defRPr/>
            </a:lvl1pPr>
          </a:lstStyle>
          <a:p>
            <a:r>
              <a:rPr lang="es-CR" altLang="en-US"/>
              <a:t>26/03/19</a:t>
            </a:r>
          </a:p>
        </p:txBody>
      </p:sp>
      <p:sp>
        <p:nvSpPr>
          <p:cNvPr id="8" name="Marcador de número de diapositiva 7">
            <a:extLst>
              <a:ext uri="{FF2B5EF4-FFF2-40B4-BE49-F238E27FC236}">
                <a16:creationId xmlns:a16="http://schemas.microsoft.com/office/drawing/2014/main" id="{C883295D-1ACF-4A46-8370-12A7C01BC785}"/>
              </a:ext>
            </a:extLst>
          </p:cNvPr>
          <p:cNvSpPr>
            <a:spLocks noGrp="1"/>
          </p:cNvSpPr>
          <p:nvPr>
            <p:ph type="sldNum" idx="11"/>
          </p:nvPr>
        </p:nvSpPr>
        <p:spPr/>
        <p:txBody>
          <a:bodyPr/>
          <a:lstStyle>
            <a:lvl1pPr>
              <a:defRPr/>
            </a:lvl1pPr>
          </a:lstStyle>
          <a:p>
            <a:fld id="{68D3B176-C2E9-476F-965F-79748EA9ED78}" type="slidenum">
              <a:rPr lang="es-CR" altLang="en-US"/>
              <a:pPr/>
              <a:t>‹Nº›</a:t>
            </a:fld>
            <a:endParaRPr lang="es-CR" altLang="en-US"/>
          </a:p>
        </p:txBody>
      </p:sp>
    </p:spTree>
    <p:extLst>
      <p:ext uri="{BB962C8B-B14F-4D97-AF65-F5344CB8AC3E}">
        <p14:creationId xmlns:p14="http://schemas.microsoft.com/office/powerpoint/2010/main" val="2981420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90BF91-C288-4C9C-BB5E-8D3B1B79A08F}"/>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fecha 2">
            <a:extLst>
              <a:ext uri="{FF2B5EF4-FFF2-40B4-BE49-F238E27FC236}">
                <a16:creationId xmlns:a16="http://schemas.microsoft.com/office/drawing/2014/main" id="{E21DB3EA-691D-48F4-8AE1-E2D95A946AA7}"/>
              </a:ext>
            </a:extLst>
          </p:cNvPr>
          <p:cNvSpPr>
            <a:spLocks noGrp="1"/>
          </p:cNvSpPr>
          <p:nvPr>
            <p:ph type="dt" idx="10"/>
          </p:nvPr>
        </p:nvSpPr>
        <p:spPr/>
        <p:txBody>
          <a:bodyPr/>
          <a:lstStyle>
            <a:lvl1pPr>
              <a:defRPr/>
            </a:lvl1pPr>
          </a:lstStyle>
          <a:p>
            <a:r>
              <a:rPr lang="es-CR" altLang="en-US"/>
              <a:t>26/03/19</a:t>
            </a:r>
          </a:p>
        </p:txBody>
      </p:sp>
      <p:sp>
        <p:nvSpPr>
          <p:cNvPr id="4" name="Marcador de número de diapositiva 3">
            <a:extLst>
              <a:ext uri="{FF2B5EF4-FFF2-40B4-BE49-F238E27FC236}">
                <a16:creationId xmlns:a16="http://schemas.microsoft.com/office/drawing/2014/main" id="{EF328C12-FE80-4635-9622-9D80AFBBF63E}"/>
              </a:ext>
            </a:extLst>
          </p:cNvPr>
          <p:cNvSpPr>
            <a:spLocks noGrp="1"/>
          </p:cNvSpPr>
          <p:nvPr>
            <p:ph type="sldNum" idx="11"/>
          </p:nvPr>
        </p:nvSpPr>
        <p:spPr/>
        <p:txBody>
          <a:bodyPr/>
          <a:lstStyle>
            <a:lvl1pPr>
              <a:defRPr/>
            </a:lvl1pPr>
          </a:lstStyle>
          <a:p>
            <a:fld id="{70D62B68-7CE2-46FA-859A-F749813E7C28}" type="slidenum">
              <a:rPr lang="es-CR" altLang="en-US"/>
              <a:pPr/>
              <a:t>‹Nº›</a:t>
            </a:fld>
            <a:endParaRPr lang="es-CR" altLang="en-US"/>
          </a:p>
        </p:txBody>
      </p:sp>
    </p:spTree>
    <p:extLst>
      <p:ext uri="{BB962C8B-B14F-4D97-AF65-F5344CB8AC3E}">
        <p14:creationId xmlns:p14="http://schemas.microsoft.com/office/powerpoint/2010/main" val="3696908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07C213D-10E7-4823-A960-EAE2B4BE76CA}"/>
              </a:ext>
            </a:extLst>
          </p:cNvPr>
          <p:cNvSpPr>
            <a:spLocks noGrp="1"/>
          </p:cNvSpPr>
          <p:nvPr>
            <p:ph type="dt" idx="10"/>
          </p:nvPr>
        </p:nvSpPr>
        <p:spPr/>
        <p:txBody>
          <a:bodyPr/>
          <a:lstStyle>
            <a:lvl1pPr>
              <a:defRPr/>
            </a:lvl1pPr>
          </a:lstStyle>
          <a:p>
            <a:r>
              <a:rPr lang="es-CR" altLang="en-US"/>
              <a:t>26/03/19</a:t>
            </a:r>
          </a:p>
        </p:txBody>
      </p:sp>
      <p:sp>
        <p:nvSpPr>
          <p:cNvPr id="3" name="Marcador de número de diapositiva 2">
            <a:extLst>
              <a:ext uri="{FF2B5EF4-FFF2-40B4-BE49-F238E27FC236}">
                <a16:creationId xmlns:a16="http://schemas.microsoft.com/office/drawing/2014/main" id="{CDEDFE13-4CFF-44A1-8661-60EE5F851D84}"/>
              </a:ext>
            </a:extLst>
          </p:cNvPr>
          <p:cNvSpPr>
            <a:spLocks noGrp="1"/>
          </p:cNvSpPr>
          <p:nvPr>
            <p:ph type="sldNum" idx="11"/>
          </p:nvPr>
        </p:nvSpPr>
        <p:spPr/>
        <p:txBody>
          <a:bodyPr/>
          <a:lstStyle>
            <a:lvl1pPr>
              <a:defRPr/>
            </a:lvl1pPr>
          </a:lstStyle>
          <a:p>
            <a:fld id="{D01EFB69-838A-47A5-9975-E6F5AA6E097B}" type="slidenum">
              <a:rPr lang="es-CR" altLang="en-US"/>
              <a:pPr/>
              <a:t>‹Nº›</a:t>
            </a:fld>
            <a:endParaRPr lang="es-CR" altLang="en-US"/>
          </a:p>
        </p:txBody>
      </p:sp>
    </p:spTree>
    <p:extLst>
      <p:ext uri="{BB962C8B-B14F-4D97-AF65-F5344CB8AC3E}">
        <p14:creationId xmlns:p14="http://schemas.microsoft.com/office/powerpoint/2010/main" val="1899722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CCA3CB-9822-40E9-AB27-112ACC176098}"/>
              </a:ext>
            </a:extLst>
          </p:cNvPr>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7A049380-4FF0-4E5A-B345-28705D6619A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a:extLst>
              <a:ext uri="{FF2B5EF4-FFF2-40B4-BE49-F238E27FC236}">
                <a16:creationId xmlns:a16="http://schemas.microsoft.com/office/drawing/2014/main" id="{722126D4-AD0E-4657-A999-5BFC3CACC82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7B68FCF-C72D-4919-889B-C0A66FAF19B9}"/>
              </a:ext>
            </a:extLst>
          </p:cNvPr>
          <p:cNvSpPr>
            <a:spLocks noGrp="1"/>
          </p:cNvSpPr>
          <p:nvPr>
            <p:ph type="dt" idx="10"/>
          </p:nvPr>
        </p:nvSpPr>
        <p:spPr/>
        <p:txBody>
          <a:bodyPr/>
          <a:lstStyle>
            <a:lvl1pPr>
              <a:defRPr/>
            </a:lvl1pPr>
          </a:lstStyle>
          <a:p>
            <a:r>
              <a:rPr lang="es-CR" altLang="en-US"/>
              <a:t>26/03/19</a:t>
            </a:r>
          </a:p>
        </p:txBody>
      </p:sp>
      <p:sp>
        <p:nvSpPr>
          <p:cNvPr id="6" name="Marcador de número de diapositiva 5">
            <a:extLst>
              <a:ext uri="{FF2B5EF4-FFF2-40B4-BE49-F238E27FC236}">
                <a16:creationId xmlns:a16="http://schemas.microsoft.com/office/drawing/2014/main" id="{1F39D211-1FE4-44C4-89A9-5145FD59F518}"/>
              </a:ext>
            </a:extLst>
          </p:cNvPr>
          <p:cNvSpPr>
            <a:spLocks noGrp="1"/>
          </p:cNvSpPr>
          <p:nvPr>
            <p:ph type="sldNum" idx="11"/>
          </p:nvPr>
        </p:nvSpPr>
        <p:spPr/>
        <p:txBody>
          <a:bodyPr/>
          <a:lstStyle>
            <a:lvl1pPr>
              <a:defRPr/>
            </a:lvl1pPr>
          </a:lstStyle>
          <a:p>
            <a:fld id="{BC5B5964-CEC2-477E-A1D1-C1E8E0BD2E7D}" type="slidenum">
              <a:rPr lang="es-CR" altLang="en-US"/>
              <a:pPr/>
              <a:t>‹Nº›</a:t>
            </a:fld>
            <a:endParaRPr lang="es-CR" altLang="en-US"/>
          </a:p>
        </p:txBody>
      </p:sp>
    </p:spTree>
    <p:extLst>
      <p:ext uri="{BB962C8B-B14F-4D97-AF65-F5344CB8AC3E}">
        <p14:creationId xmlns:p14="http://schemas.microsoft.com/office/powerpoint/2010/main" val="1499850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19F7FD-B303-4829-825B-994179B524D3}"/>
              </a:ext>
            </a:extLst>
          </p:cNvPr>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a:extLst>
              <a:ext uri="{FF2B5EF4-FFF2-40B4-BE49-F238E27FC236}">
                <a16:creationId xmlns:a16="http://schemas.microsoft.com/office/drawing/2014/main" id="{464EBADA-98A9-467E-953C-B84773183BF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Marcador de texto 3">
            <a:extLst>
              <a:ext uri="{FF2B5EF4-FFF2-40B4-BE49-F238E27FC236}">
                <a16:creationId xmlns:a16="http://schemas.microsoft.com/office/drawing/2014/main" id="{AFA980FF-F428-4CE9-B49B-CA9AE25BF81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0B24035-D789-46D3-ACC2-D08253ABDD01}"/>
              </a:ext>
            </a:extLst>
          </p:cNvPr>
          <p:cNvSpPr>
            <a:spLocks noGrp="1"/>
          </p:cNvSpPr>
          <p:nvPr>
            <p:ph type="dt" idx="10"/>
          </p:nvPr>
        </p:nvSpPr>
        <p:spPr/>
        <p:txBody>
          <a:bodyPr/>
          <a:lstStyle>
            <a:lvl1pPr>
              <a:defRPr/>
            </a:lvl1pPr>
          </a:lstStyle>
          <a:p>
            <a:r>
              <a:rPr lang="es-CR" altLang="en-US"/>
              <a:t>26/03/19</a:t>
            </a:r>
          </a:p>
        </p:txBody>
      </p:sp>
      <p:sp>
        <p:nvSpPr>
          <p:cNvPr id="6" name="Marcador de número de diapositiva 5">
            <a:extLst>
              <a:ext uri="{FF2B5EF4-FFF2-40B4-BE49-F238E27FC236}">
                <a16:creationId xmlns:a16="http://schemas.microsoft.com/office/drawing/2014/main" id="{D81C813A-363C-485D-882E-30AFD80C0BA1}"/>
              </a:ext>
            </a:extLst>
          </p:cNvPr>
          <p:cNvSpPr>
            <a:spLocks noGrp="1"/>
          </p:cNvSpPr>
          <p:nvPr>
            <p:ph type="sldNum" idx="11"/>
          </p:nvPr>
        </p:nvSpPr>
        <p:spPr/>
        <p:txBody>
          <a:bodyPr/>
          <a:lstStyle>
            <a:lvl1pPr>
              <a:defRPr/>
            </a:lvl1pPr>
          </a:lstStyle>
          <a:p>
            <a:fld id="{AD279174-3998-4F68-8BF9-3C4799251738}" type="slidenum">
              <a:rPr lang="es-CR" altLang="en-US"/>
              <a:pPr/>
              <a:t>‹Nº›</a:t>
            </a:fld>
            <a:endParaRPr lang="es-CR" altLang="en-US"/>
          </a:p>
        </p:txBody>
      </p:sp>
    </p:spTree>
    <p:extLst>
      <p:ext uri="{BB962C8B-B14F-4D97-AF65-F5344CB8AC3E}">
        <p14:creationId xmlns:p14="http://schemas.microsoft.com/office/powerpoint/2010/main" val="223381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72D39704-E010-4EB0-BA60-1BD9E00F5123}"/>
              </a:ext>
            </a:extLst>
          </p:cNvPr>
          <p:cNvSpPr>
            <a:spLocks noGrp="1" noChangeArrowheads="1"/>
          </p:cNvSpPr>
          <p:nvPr>
            <p:ph type="title"/>
          </p:nvPr>
        </p:nvSpPr>
        <p:spPr bwMode="auto">
          <a:xfrm>
            <a:off x="685800" y="2130425"/>
            <a:ext cx="7770813" cy="146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p>
            <a:pPr lvl="0"/>
            <a:r>
              <a:rPr lang="en-US" altLang="en-US"/>
              <a:t>Pulse para editar el formato del texto de títuloClick to edit Master title style</a:t>
            </a:r>
          </a:p>
        </p:txBody>
      </p:sp>
      <p:sp>
        <p:nvSpPr>
          <p:cNvPr id="1026" name="Rectangle 2">
            <a:extLst>
              <a:ext uri="{FF2B5EF4-FFF2-40B4-BE49-F238E27FC236}">
                <a16:creationId xmlns:a16="http://schemas.microsoft.com/office/drawing/2014/main" id="{1DF0759C-AA09-42F3-B9D3-2047B60EDB71}"/>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 pos="1447800" algn="l"/>
              </a:tabLst>
              <a:defRPr>
                <a:solidFill>
                  <a:srgbClr val="000000"/>
                </a:solidFill>
                <a:latin typeface="+mn-lt"/>
                <a:cs typeface="Arial Unicode MS" charset="0"/>
              </a:defRPr>
            </a:lvl1pPr>
          </a:lstStyle>
          <a:p>
            <a:r>
              <a:rPr lang="es-CR" altLang="en-US"/>
              <a:t>26/03/19</a:t>
            </a:r>
          </a:p>
        </p:txBody>
      </p:sp>
      <p:sp>
        <p:nvSpPr>
          <p:cNvPr id="1027" name="Text Box 3">
            <a:extLst>
              <a:ext uri="{FF2B5EF4-FFF2-40B4-BE49-F238E27FC236}">
                <a16:creationId xmlns:a16="http://schemas.microsoft.com/office/drawing/2014/main" id="{FD36A2ED-D469-42D4-A1E1-9DD6B95282E6}"/>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028" name="Rectangle 4">
            <a:extLst>
              <a:ext uri="{FF2B5EF4-FFF2-40B4-BE49-F238E27FC236}">
                <a16:creationId xmlns:a16="http://schemas.microsoft.com/office/drawing/2014/main" id="{57D17D8B-6436-40E7-872B-852D12AAC009}"/>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 pos="1447800" algn="l"/>
              </a:tabLst>
              <a:defRPr>
                <a:solidFill>
                  <a:srgbClr val="000000"/>
                </a:solidFill>
                <a:latin typeface="+mn-lt"/>
                <a:cs typeface="Arial Unicode MS" charset="0"/>
              </a:defRPr>
            </a:lvl1pPr>
          </a:lstStyle>
          <a:p>
            <a:fld id="{2EA19E0B-217B-4EBF-92A9-31A5CDE5A2C9}" type="slidenum">
              <a:rPr lang="es-CR" altLang="en-US"/>
              <a:pPr/>
              <a:t>‹Nº›</a:t>
            </a:fld>
            <a:endParaRPr lang="es-CR" altLang="en-US"/>
          </a:p>
        </p:txBody>
      </p:sp>
      <p:sp>
        <p:nvSpPr>
          <p:cNvPr id="1029" name="Rectangle 5">
            <a:extLst>
              <a:ext uri="{FF2B5EF4-FFF2-40B4-BE49-F238E27FC236}">
                <a16:creationId xmlns:a16="http://schemas.microsoft.com/office/drawing/2014/main" id="{556994C0-3EFA-446E-A908-E1541FC0B874}"/>
              </a:ext>
            </a:extLst>
          </p:cNvPr>
          <p:cNvSpPr>
            <a:spLocks noGrp="1" noChangeArrowheads="1"/>
          </p:cNvSpPr>
          <p:nvPr>
            <p:ph type="body" idx="1"/>
          </p:nvPr>
        </p:nvSpPr>
        <p:spPr bwMode="auto">
          <a:xfrm>
            <a:off x="457200" y="1604963"/>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Pulse para editar los formatos del texto del esquema</a:t>
            </a:r>
          </a:p>
          <a:p>
            <a:pPr lvl="1"/>
            <a:r>
              <a:rPr lang="en-US" altLang="en-US"/>
              <a:t>Segundo nivel del esquema</a:t>
            </a:r>
          </a:p>
          <a:p>
            <a:pPr lvl="2"/>
            <a:r>
              <a:rPr lang="en-US" altLang="en-US"/>
              <a:t>Tercer nivel del esquema</a:t>
            </a:r>
          </a:p>
          <a:p>
            <a:pPr lvl="3"/>
            <a:r>
              <a:rPr lang="en-US" altLang="en-US"/>
              <a:t>Cuarto nivel del esquema</a:t>
            </a:r>
          </a:p>
          <a:p>
            <a:pPr lvl="4"/>
            <a:r>
              <a:rPr lang="en-US" altLang="en-US"/>
              <a:t>Quinto nivel del esquema</a:t>
            </a:r>
          </a:p>
          <a:p>
            <a:pPr lvl="4"/>
            <a:r>
              <a:rPr lang="en-US" altLang="en-US"/>
              <a:t>Sexto nivel del esquema</a:t>
            </a:r>
          </a:p>
          <a:p>
            <a:pPr lvl="4"/>
            <a:r>
              <a:rPr lang="en-US" altLang="en-US"/>
              <a:t>Séptimo nivel del esquema</a:t>
            </a:r>
          </a:p>
          <a:p>
            <a:pPr lvl="4"/>
            <a:r>
              <a:rPr lang="en-US" altLang="en-US"/>
              <a:t>Octavo nivel del esquema</a:t>
            </a:r>
          </a:p>
          <a:p>
            <a:pPr lvl="4"/>
            <a:r>
              <a:rPr lang="en-US" altLang="en-US"/>
              <a:t>Noveno nivel del esquema</a:t>
            </a:r>
          </a:p>
        </p:txBody>
      </p:sp>
    </p:spTree>
    <p:extLst>
      <p:ext uri="{BB962C8B-B14F-4D97-AF65-F5344CB8AC3E}">
        <p14:creationId xmlns:p14="http://schemas.microsoft.com/office/powerpoint/2010/main" val="238523123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p:txStyles>
    <p:titleStyle>
      <a:lvl1pPr algn="l" defTabSz="449263" rtl="0" eaLnBrk="1" fontAlgn="base" hangingPunct="1">
        <a:lnSpc>
          <a:spcPct val="102000"/>
        </a:lnSpc>
        <a:spcBef>
          <a:spcPct val="0"/>
        </a:spcBef>
        <a:spcAft>
          <a:spcPct val="0"/>
        </a:spcAft>
        <a:buClr>
          <a:srgbClr val="000000"/>
        </a:buClr>
        <a:buSzPct val="100000"/>
        <a:buFont typeface="Times New Roman" panose="02020603050405020304" pitchFamily="18" charset="0"/>
        <a:defRPr kern="1200">
          <a:solidFill>
            <a:srgbClr val="000000"/>
          </a:solidFill>
          <a:latin typeface="+mj-lt"/>
          <a:ea typeface="+mj-ea"/>
          <a:cs typeface="+mj-cs"/>
        </a:defRPr>
      </a:lvl1pPr>
      <a:lvl2pPr marL="742950" indent="-285750" algn="l" defTabSz="449263" rtl="0" eaLnBrk="1" fontAlgn="base" hangingPunct="1">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ea typeface="Microsoft YaHei" panose="020B0503020204020204" pitchFamily="34" charset="-122"/>
        </a:defRPr>
      </a:lvl2pPr>
      <a:lvl3pPr marL="1143000" indent="-228600" algn="l" defTabSz="449263" rtl="0" eaLnBrk="1" fontAlgn="base" hangingPunct="1">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ea typeface="Microsoft YaHei" panose="020B0503020204020204" pitchFamily="34" charset="-122"/>
        </a:defRPr>
      </a:lvl3pPr>
      <a:lvl4pPr marL="1600200" indent="-228600" algn="l" defTabSz="449263" rtl="0" eaLnBrk="1" fontAlgn="base" hangingPunct="1">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ea typeface="Microsoft YaHei" panose="020B0503020204020204" pitchFamily="34" charset="-122"/>
        </a:defRPr>
      </a:lvl4pPr>
      <a:lvl5pPr marL="2057400" indent="-228600" algn="l" defTabSz="449263" rtl="0" eaLnBrk="1" fontAlgn="base" hangingPunct="1">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ea typeface="Microsoft YaHei" panose="020B0503020204020204" pitchFamily="34" charset="-122"/>
        </a:defRPr>
      </a:lvl5pPr>
      <a:lvl6pPr marL="2514600" indent="-228600" algn="l" defTabSz="449263" rtl="0" eaLnBrk="1" fontAlgn="base" hangingPunct="1">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ea typeface="Microsoft YaHei" panose="020B0503020204020204" pitchFamily="34" charset="-122"/>
        </a:defRPr>
      </a:lvl6pPr>
      <a:lvl7pPr marL="2971800" indent="-228600" algn="l" defTabSz="449263" rtl="0" eaLnBrk="1" fontAlgn="base" hangingPunct="1">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ea typeface="Microsoft YaHei" panose="020B0503020204020204" pitchFamily="34" charset="-122"/>
        </a:defRPr>
      </a:lvl7pPr>
      <a:lvl8pPr marL="3429000" indent="-228600" algn="l" defTabSz="449263" rtl="0" eaLnBrk="1" fontAlgn="base" hangingPunct="1">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ea typeface="Microsoft YaHei" panose="020B0503020204020204" pitchFamily="34" charset="-122"/>
        </a:defRPr>
      </a:lvl8pPr>
      <a:lvl9pPr marL="3886200" indent="-228600" algn="l" defTabSz="449263" rtl="0" eaLnBrk="1" fontAlgn="base" hangingPunct="1">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1" fontAlgn="base" hangingPunct="1">
        <a:lnSpc>
          <a:spcPct val="102000"/>
        </a:lnSpc>
        <a:spcBef>
          <a:spcPct val="0"/>
        </a:spcBef>
        <a:spcAft>
          <a:spcPts val="1425"/>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1" fontAlgn="base" hangingPunct="1">
        <a:lnSpc>
          <a:spcPct val="102000"/>
        </a:lnSpc>
        <a:spcBef>
          <a:spcPct val="0"/>
        </a:spcBef>
        <a:spcAft>
          <a:spcPts val="1138"/>
        </a:spcAft>
        <a:buClr>
          <a:srgbClr val="000000"/>
        </a:buClr>
        <a:buSzPct val="100000"/>
        <a:buFont typeface="Times New Roman" panose="02020603050405020304" pitchFamily="18" charset="0"/>
        <a:defRPr sz="2400" kern="1200">
          <a:solidFill>
            <a:srgbClr val="000000"/>
          </a:solidFill>
          <a:latin typeface="+mn-lt"/>
          <a:ea typeface="+mn-ea"/>
          <a:cs typeface="+mn-cs"/>
        </a:defRPr>
      </a:lvl2pPr>
      <a:lvl3pPr marL="1143000" indent="-228600" algn="l" defTabSz="449263" rtl="0" eaLnBrk="1" fontAlgn="base" hangingPunct="1">
        <a:lnSpc>
          <a:spcPct val="102000"/>
        </a:lnSpc>
        <a:spcBef>
          <a:spcPct val="0"/>
        </a:spcBef>
        <a:spcAft>
          <a:spcPts val="850"/>
        </a:spcAft>
        <a:buClr>
          <a:srgbClr val="000000"/>
        </a:buClr>
        <a:buSzPct val="100000"/>
        <a:buFont typeface="Times New Roman" panose="02020603050405020304" pitchFamily="18" charset="0"/>
        <a:defRPr sz="2000" kern="1200">
          <a:solidFill>
            <a:srgbClr val="000000"/>
          </a:solidFill>
          <a:latin typeface="+mn-lt"/>
          <a:ea typeface="+mn-ea"/>
          <a:cs typeface="+mn-cs"/>
        </a:defRPr>
      </a:lvl3pPr>
      <a:lvl4pPr marL="1600200" indent="-228600" algn="l" defTabSz="449263" rtl="0" eaLnBrk="1" fontAlgn="base" hangingPunct="1">
        <a:lnSpc>
          <a:spcPct val="102000"/>
        </a:lnSpc>
        <a:spcBef>
          <a:spcPct val="0"/>
        </a:spcBef>
        <a:spcAft>
          <a:spcPts val="575"/>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1" fontAlgn="base" hangingPunct="1">
        <a:lnSpc>
          <a:spcPct val="102000"/>
        </a:lnSpc>
        <a:spcBef>
          <a:spcPct val="0"/>
        </a:spcBef>
        <a:spcAft>
          <a:spcPts val="288"/>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8.sv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8.sv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8.sv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8.sv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8.sv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g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9.jpeg"/><Relationship Id="rId5" Type="http://schemas.openxmlformats.org/officeDocument/2006/relationships/image" Target="../media/image8.sv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8.sv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8.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8.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3" name="Rectangle 1">
            <a:extLst>
              <a:ext uri="{FF2B5EF4-FFF2-40B4-BE49-F238E27FC236}">
                <a16:creationId xmlns:a16="http://schemas.microsoft.com/office/drawing/2014/main" id="{34BE7504-D98C-4A05-94F6-EC3175D9EE4E}"/>
              </a:ext>
            </a:extLst>
          </p:cNvPr>
          <p:cNvSpPr>
            <a:spLocks noGrp="1" noChangeArrowheads="1"/>
          </p:cNvSpPr>
          <p:nvPr>
            <p:ph type="title"/>
          </p:nvPr>
        </p:nvSpPr>
        <p:spPr>
          <a:xfrm>
            <a:off x="344624" y="1612036"/>
            <a:ext cx="8454752" cy="1470025"/>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Lst>
            </a:pPr>
            <a:br>
              <a:rPr lang="es-ES" sz="2900" dirty="0">
                <a:latin typeface="Aharoni" panose="02010803020104030203" pitchFamily="2" charset="-79"/>
                <a:cs typeface="Aharoni" panose="02010803020104030203" pitchFamily="2" charset="-79"/>
              </a:rPr>
            </a:br>
            <a:r>
              <a:rPr lang="es-CR" sz="2800" dirty="0">
                <a:latin typeface="Aharoni" panose="02010803020104030203" pitchFamily="2" charset="-79"/>
                <a:cs typeface="Aharoni" panose="02010803020104030203" pitchFamily="2" charset="-79"/>
              </a:rPr>
              <a:t>La formación técnica en la educación superior universitaria costarricense:  el caso de la Escuela de Secretariado Profesional de la</a:t>
            </a:r>
            <a:br>
              <a:rPr lang="es-CR" sz="2800" dirty="0">
                <a:latin typeface="Aharoni" panose="02010803020104030203" pitchFamily="2" charset="-79"/>
                <a:cs typeface="Aharoni" panose="02010803020104030203" pitchFamily="2" charset="-79"/>
              </a:rPr>
            </a:br>
            <a:r>
              <a:rPr lang="es-CR" sz="2800" dirty="0">
                <a:latin typeface="Aharoni" panose="02010803020104030203" pitchFamily="2" charset="-79"/>
                <a:cs typeface="Aharoni" panose="02010803020104030203" pitchFamily="2" charset="-79"/>
              </a:rPr>
              <a:t> Universidad Nacional.</a:t>
            </a:r>
            <a:br>
              <a:rPr lang="en-US" sz="2900" dirty="0">
                <a:latin typeface="Aharoni" panose="02010803020104030203" pitchFamily="2" charset="-79"/>
                <a:cs typeface="Aharoni" panose="02010803020104030203" pitchFamily="2" charset="-79"/>
              </a:rPr>
            </a:br>
            <a:br>
              <a:rPr lang="es-ES" altLang="en-US" sz="2900" dirty="0">
                <a:latin typeface="Aharoni" panose="02010803020104030203" pitchFamily="2" charset="-79"/>
                <a:cs typeface="Aharoni" panose="02010803020104030203" pitchFamily="2" charset="-79"/>
              </a:rPr>
            </a:br>
            <a:endParaRPr lang="en-US" altLang="en-US" sz="2900" dirty="0">
              <a:latin typeface="Aharoni" panose="02010803020104030203" pitchFamily="2" charset="-79"/>
              <a:cs typeface="Aharoni" panose="02010803020104030203" pitchFamily="2" charset="-79"/>
            </a:endParaRPr>
          </a:p>
        </p:txBody>
      </p:sp>
      <p:sp>
        <p:nvSpPr>
          <p:cNvPr id="3074" name="Rectangle 2">
            <a:extLst>
              <a:ext uri="{FF2B5EF4-FFF2-40B4-BE49-F238E27FC236}">
                <a16:creationId xmlns:a16="http://schemas.microsoft.com/office/drawing/2014/main" id="{D6FE5144-8019-49FB-9429-627E72543F5F}"/>
              </a:ext>
            </a:extLst>
          </p:cNvPr>
          <p:cNvSpPr>
            <a:spLocks noGrp="1" noChangeArrowheads="1"/>
          </p:cNvSpPr>
          <p:nvPr>
            <p:ph type="subTitle" idx="4294967295"/>
          </p:nvPr>
        </p:nvSpPr>
        <p:spPr bwMode="auto">
          <a:xfrm>
            <a:off x="2051720" y="4293096"/>
            <a:ext cx="6400800" cy="69492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5000" rIns="90000" bIns="45000"/>
          <a:lstStyle/>
          <a:p>
            <a:pPr marL="0" indent="0" algn="r">
              <a:lnSpc>
                <a:spcPct val="100000"/>
              </a:lnSpc>
              <a:spcAft>
                <a:spcPct val="0"/>
              </a:spcAft>
              <a:tabLst>
                <a:tab pos="723900" algn="l"/>
                <a:tab pos="1447800" algn="l"/>
                <a:tab pos="2171700" algn="l"/>
                <a:tab pos="2895600" algn="l"/>
                <a:tab pos="3619500" algn="l"/>
                <a:tab pos="4343400" algn="l"/>
                <a:tab pos="5067300" algn="l"/>
                <a:tab pos="5791200" algn="l"/>
              </a:tabLst>
            </a:pPr>
            <a:r>
              <a:rPr lang="es-ES" altLang="en-US" sz="2000" dirty="0" err="1">
                <a:latin typeface="Arial" panose="020B0604020202020204" pitchFamily="34" charset="0"/>
              </a:rPr>
              <a:t>M.Sc</a:t>
            </a:r>
            <a:r>
              <a:rPr lang="es-ES" altLang="en-US" sz="2000" dirty="0">
                <a:latin typeface="Arial" panose="020B0604020202020204" pitchFamily="34" charset="0"/>
              </a:rPr>
              <a:t> Carolina Hernández Chaves</a:t>
            </a:r>
          </a:p>
          <a:p>
            <a:pPr marL="0" indent="0" algn="r">
              <a:lnSpc>
                <a:spcPct val="100000"/>
              </a:lnSpc>
              <a:spcAft>
                <a:spcPct val="0"/>
              </a:spcAft>
              <a:tabLst>
                <a:tab pos="723900" algn="l"/>
                <a:tab pos="1447800" algn="l"/>
                <a:tab pos="2171700" algn="l"/>
                <a:tab pos="2895600" algn="l"/>
                <a:tab pos="3619500" algn="l"/>
                <a:tab pos="4343400" algn="l"/>
                <a:tab pos="5067300" algn="l"/>
                <a:tab pos="5791200" algn="l"/>
              </a:tabLst>
            </a:pPr>
            <a:r>
              <a:rPr lang="es-ES" altLang="en-US" sz="2000" dirty="0">
                <a:latin typeface="Arial" panose="020B0604020202020204" pitchFamily="34" charset="0"/>
              </a:rPr>
              <a:t>Universidad Nacional</a:t>
            </a:r>
          </a:p>
          <a:p>
            <a:pPr marL="0" indent="0" algn="r">
              <a:lnSpc>
                <a:spcPct val="100000"/>
              </a:lnSpc>
              <a:spcAft>
                <a:spcPct val="0"/>
              </a:spcAft>
              <a:tabLst>
                <a:tab pos="723900" algn="l"/>
                <a:tab pos="1447800" algn="l"/>
                <a:tab pos="2171700" algn="l"/>
                <a:tab pos="2895600" algn="l"/>
                <a:tab pos="3619500" algn="l"/>
                <a:tab pos="4343400" algn="l"/>
                <a:tab pos="5067300" algn="l"/>
                <a:tab pos="5791200" algn="l"/>
              </a:tabLst>
            </a:pPr>
            <a:r>
              <a:rPr lang="es-ES" altLang="en-US" sz="2000" dirty="0" err="1">
                <a:latin typeface="Arial" panose="020B0604020202020204" pitchFamily="34" charset="0"/>
              </a:rPr>
              <a:t>M.Sc</a:t>
            </a:r>
            <a:r>
              <a:rPr lang="es-ES" altLang="en-US" sz="2000" dirty="0">
                <a:latin typeface="Arial" panose="020B0604020202020204" pitchFamily="34" charset="0"/>
              </a:rPr>
              <a:t> </a:t>
            </a:r>
            <a:r>
              <a:rPr lang="es-ES" altLang="en-US" sz="2000" dirty="0" err="1">
                <a:latin typeface="Arial" panose="020B0604020202020204" pitchFamily="34" charset="0"/>
              </a:rPr>
              <a:t>Alvaro</a:t>
            </a:r>
            <a:r>
              <a:rPr lang="es-ES" altLang="en-US" sz="2000" dirty="0">
                <a:latin typeface="Arial" panose="020B0604020202020204" pitchFamily="34" charset="0"/>
              </a:rPr>
              <a:t> Cortés González</a:t>
            </a:r>
          </a:p>
          <a:p>
            <a:pPr marL="0" indent="0" algn="r">
              <a:lnSpc>
                <a:spcPct val="100000"/>
              </a:lnSpc>
              <a:spcAft>
                <a:spcPct val="0"/>
              </a:spcAft>
              <a:tabLst>
                <a:tab pos="723900" algn="l"/>
                <a:tab pos="1447800" algn="l"/>
                <a:tab pos="2171700" algn="l"/>
                <a:tab pos="2895600" algn="l"/>
                <a:tab pos="3619500" algn="l"/>
                <a:tab pos="4343400" algn="l"/>
                <a:tab pos="5067300" algn="l"/>
                <a:tab pos="5791200" algn="l"/>
              </a:tabLst>
            </a:pPr>
            <a:r>
              <a:rPr lang="es-ES" altLang="en-US" sz="2000" dirty="0">
                <a:latin typeface="Arial" panose="020B0604020202020204" pitchFamily="34" charset="0"/>
              </a:rPr>
              <a:t>Universidad Nacional</a:t>
            </a:r>
          </a:p>
          <a:p>
            <a:pPr marL="0" indent="0" algn="r">
              <a:lnSpc>
                <a:spcPct val="100000"/>
              </a:lnSpc>
              <a:spcAft>
                <a:spcPct val="0"/>
              </a:spcAft>
              <a:tabLst>
                <a:tab pos="723900" algn="l"/>
                <a:tab pos="1447800" algn="l"/>
                <a:tab pos="2171700" algn="l"/>
                <a:tab pos="2895600" algn="l"/>
                <a:tab pos="3619500" algn="l"/>
                <a:tab pos="4343400" algn="l"/>
                <a:tab pos="5067300" algn="l"/>
                <a:tab pos="5791200" algn="l"/>
              </a:tabLst>
            </a:pPr>
            <a:r>
              <a:rPr lang="es-ES" altLang="en-US" sz="2000" dirty="0">
                <a:latin typeface="Arial" panose="020B0604020202020204" pitchFamily="34" charset="0"/>
              </a:rPr>
              <a:t>19/06/2019</a:t>
            </a:r>
          </a:p>
          <a:p>
            <a:pPr marL="0" indent="0" algn="r">
              <a:lnSpc>
                <a:spcPct val="100000"/>
              </a:lnSpc>
              <a:spcAft>
                <a:spcPct val="0"/>
              </a:spcAft>
              <a:tabLst>
                <a:tab pos="723900" algn="l"/>
                <a:tab pos="1447800" algn="l"/>
                <a:tab pos="2171700" algn="l"/>
                <a:tab pos="2895600" algn="l"/>
                <a:tab pos="3619500" algn="l"/>
                <a:tab pos="4343400" algn="l"/>
                <a:tab pos="5067300" algn="l"/>
                <a:tab pos="5791200" algn="l"/>
              </a:tabLst>
            </a:pPr>
            <a:endParaRPr lang="es-ES" altLang="en-US" sz="2000" dirty="0">
              <a:latin typeface="Arial" panose="020B0604020202020204" pitchFamily="34" charset="0"/>
            </a:endParaRPr>
          </a:p>
          <a:p>
            <a:pPr marL="0" indent="0" algn="r">
              <a:lnSpc>
                <a:spcPct val="100000"/>
              </a:lnSpc>
              <a:spcAft>
                <a:spcPct val="0"/>
              </a:spcAft>
              <a:tabLst>
                <a:tab pos="723900" algn="l"/>
                <a:tab pos="1447800" algn="l"/>
                <a:tab pos="2171700" algn="l"/>
                <a:tab pos="2895600" algn="l"/>
                <a:tab pos="3619500" algn="l"/>
                <a:tab pos="4343400" algn="l"/>
                <a:tab pos="5067300" algn="l"/>
                <a:tab pos="5791200" algn="l"/>
              </a:tabLst>
            </a:pPr>
            <a:r>
              <a:rPr lang="es-ES" altLang="en-US" sz="2000" dirty="0">
                <a:latin typeface="Arial" panose="020B0604020202020204" pitchFamily="34" charset="0"/>
              </a:rPr>
              <a:t> </a:t>
            </a:r>
            <a:endParaRPr lang="es-CR" altLang="en-US" sz="2000" dirty="0">
              <a:latin typeface="Arial" panose="020B0604020202020204" pitchFamily="34" charset="0"/>
            </a:endParaRPr>
          </a:p>
        </p:txBody>
      </p:sp>
      <p:sp>
        <p:nvSpPr>
          <p:cNvPr id="2" name="Rectángulo 1">
            <a:extLst>
              <a:ext uri="{FF2B5EF4-FFF2-40B4-BE49-F238E27FC236}">
                <a16:creationId xmlns:a16="http://schemas.microsoft.com/office/drawing/2014/main" id="{3DCE7BE1-417E-4F65-9248-9857E8A4F19B}"/>
              </a:ext>
            </a:extLst>
          </p:cNvPr>
          <p:cNvSpPr/>
          <p:nvPr/>
        </p:nvSpPr>
        <p:spPr bwMode="auto">
          <a:xfrm>
            <a:off x="-1" y="0"/>
            <a:ext cx="1645673"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pic>
        <p:nvPicPr>
          <p:cNvPr id="3" name="Imagen 2">
            <a:extLst>
              <a:ext uri="{FF2B5EF4-FFF2-40B4-BE49-F238E27FC236}">
                <a16:creationId xmlns:a16="http://schemas.microsoft.com/office/drawing/2014/main" id="{45CF95F9-C24D-4325-993E-4570F3A2FDF4}"/>
              </a:ext>
            </a:extLst>
          </p:cNvPr>
          <p:cNvPicPr>
            <a:picLocks noChangeAspect="1"/>
          </p:cNvPicPr>
          <p:nvPr/>
        </p:nvPicPr>
        <p:blipFill>
          <a:blip r:embed="rId4"/>
          <a:stretch>
            <a:fillRect/>
          </a:stretch>
        </p:blipFill>
        <p:spPr>
          <a:xfrm>
            <a:off x="611560" y="401001"/>
            <a:ext cx="5400600" cy="1387785"/>
          </a:xfrm>
          <a:prstGeom prst="rect">
            <a:avLst/>
          </a:prstGeom>
        </p:spPr>
      </p:pic>
    </p:spTree>
    <p:extLst>
      <p:ext uri="{BB962C8B-B14F-4D97-AF65-F5344CB8AC3E}">
        <p14:creationId xmlns:p14="http://schemas.microsoft.com/office/powerpoint/2010/main" val="170486158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6431" y="0"/>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7" name="CuadroTexto 6">
            <a:extLst>
              <a:ext uri="{FF2B5EF4-FFF2-40B4-BE49-F238E27FC236}">
                <a16:creationId xmlns:a16="http://schemas.microsoft.com/office/drawing/2014/main" id="{AC9DF95F-4B3C-41AE-94CF-79E24198DA0F}"/>
              </a:ext>
            </a:extLst>
          </p:cNvPr>
          <p:cNvSpPr txBox="1"/>
          <p:nvPr/>
        </p:nvSpPr>
        <p:spPr>
          <a:xfrm>
            <a:off x="539552" y="790972"/>
            <a:ext cx="8064896" cy="722057"/>
          </a:xfrm>
          <a:prstGeom prst="rect">
            <a:avLst/>
          </a:prstGeom>
          <a:noFill/>
        </p:spPr>
        <p:txBody>
          <a:bodyPr wrap="square" rtlCol="0">
            <a:spAutoFit/>
          </a:bodyPr>
          <a:lstStyle/>
          <a:p>
            <a:pPr algn="ctr"/>
            <a:r>
              <a:rPr lang="es-ES" sz="4400" b="1" dirty="0">
                <a:latin typeface="Bauhaus 93" panose="04030905020B02020C02" pitchFamily="82" charset="0"/>
              </a:rPr>
              <a:t>Lecciones aprendidas</a:t>
            </a:r>
            <a:endParaRPr lang="en-US" sz="4400" b="1" dirty="0">
              <a:latin typeface="Bauhaus 93" panose="04030905020B02020C02" pitchFamily="82" charset="0"/>
            </a:endParaRPr>
          </a:p>
        </p:txBody>
      </p:sp>
      <p:sp>
        <p:nvSpPr>
          <p:cNvPr id="8" name="CuadroTexto 7">
            <a:extLst>
              <a:ext uri="{FF2B5EF4-FFF2-40B4-BE49-F238E27FC236}">
                <a16:creationId xmlns:a16="http://schemas.microsoft.com/office/drawing/2014/main" id="{91A22AF5-A90F-4558-9E5C-20C861FEED84}"/>
              </a:ext>
            </a:extLst>
          </p:cNvPr>
          <p:cNvSpPr txBox="1"/>
          <p:nvPr/>
        </p:nvSpPr>
        <p:spPr>
          <a:xfrm>
            <a:off x="535179" y="1700808"/>
            <a:ext cx="8064896" cy="5502660"/>
          </a:xfrm>
          <a:prstGeom prst="rect">
            <a:avLst/>
          </a:prstGeom>
          <a:noFill/>
        </p:spPr>
        <p:txBody>
          <a:bodyPr wrap="square" rtlCol="0">
            <a:spAutoFit/>
          </a:bodyPr>
          <a:lstStyle/>
          <a:p>
            <a:pPr algn="just"/>
            <a:r>
              <a:rPr lang="es-ES" b="1" dirty="0"/>
              <a:t>A nivel del estudiantado</a:t>
            </a:r>
          </a:p>
          <a:p>
            <a:pPr marL="285750" indent="-285750" algn="just">
              <a:buBlip>
                <a:blip r:embed="rId4">
                  <a:extLst>
                    <a:ext uri="{96DAC541-7B7A-43D3-8B79-37D633B846F1}">
                      <asvg:svgBlip xmlns:asvg="http://schemas.microsoft.com/office/drawing/2016/SVG/main" r:embed="rId5"/>
                    </a:ext>
                  </a:extLst>
                </a:blip>
              </a:buBlip>
            </a:pPr>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 Fortalecimiento en su proceso de formación académica desde la extensión  ya que se desarrollan  capacidades importantes para su vida profesional y personal, por medio de experiencias significativas que  fortalecen la sensibilización social.</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Implementación de cursos bimodales en los diferentes niveles:  diplomado, bachillerato y licenciatura.</a:t>
            </a:r>
          </a:p>
          <a:p>
            <a:pPr marL="285750" indent="-285750" algn="just">
              <a:buBlip>
                <a:blip r:embed="rId4">
                  <a:extLst>
                    <a:ext uri="{96DAC541-7B7A-43D3-8B79-37D633B846F1}">
                      <asvg:svgBlip xmlns:asvg="http://schemas.microsoft.com/office/drawing/2016/SVG/main" r:embed="rId5"/>
                    </a:ext>
                  </a:extLst>
                </a:blip>
              </a:buBlip>
            </a:pPr>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Implementación de cursos de Inglés con propósitos específicos en todos los niveles:   diplomado, bachillerato y licenciatura, permitiéndoles ser competentes en un mundo globalizado.</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La carrera les ofrece una opción de estudio que amplia sus oportunidades para tener empleo, tener ingreso digno y poder continuar su proceso formativo en el futuro. </a:t>
            </a:r>
          </a:p>
          <a:p>
            <a:pPr marL="285750" indent="-285750" algn="just">
              <a:buBlip>
                <a:blip r:embed="rId4">
                  <a:extLst>
                    <a:ext uri="{96DAC541-7B7A-43D3-8B79-37D633B846F1}">
                      <asvg:svgBlip xmlns:asvg="http://schemas.microsoft.com/office/drawing/2016/SVG/main" r:embed="rId5"/>
                    </a:ext>
                  </a:extLst>
                </a:blip>
              </a:buBlip>
            </a:pPr>
            <a:endParaRPr lang="es-ES" dirty="0"/>
          </a:p>
          <a:p>
            <a:pPr marL="285750" indent="-285750" algn="just">
              <a:buBlip>
                <a:blip r:embed="rId4">
                  <a:extLst>
                    <a:ext uri="{96DAC541-7B7A-43D3-8B79-37D633B846F1}">
                      <asvg:svgBlip xmlns:asvg="http://schemas.microsoft.com/office/drawing/2016/SVG/main" r:embed="rId5"/>
                    </a:ext>
                  </a:extLst>
                </a:blip>
              </a:buBlip>
            </a:pPr>
            <a:endParaRPr lang="es-ES" dirty="0"/>
          </a:p>
          <a:p>
            <a:pPr algn="just"/>
            <a:endParaRPr lang="es-ES" dirty="0"/>
          </a:p>
          <a:p>
            <a:pPr algn="just"/>
            <a:endParaRPr lang="es-ES" dirty="0"/>
          </a:p>
        </p:txBody>
      </p:sp>
    </p:spTree>
    <p:extLst>
      <p:ext uri="{BB962C8B-B14F-4D97-AF65-F5344CB8AC3E}">
        <p14:creationId xmlns:p14="http://schemas.microsoft.com/office/powerpoint/2010/main" val="46141597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6431" y="0"/>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7" name="CuadroTexto 6">
            <a:extLst>
              <a:ext uri="{FF2B5EF4-FFF2-40B4-BE49-F238E27FC236}">
                <a16:creationId xmlns:a16="http://schemas.microsoft.com/office/drawing/2014/main" id="{AC9DF95F-4B3C-41AE-94CF-79E24198DA0F}"/>
              </a:ext>
            </a:extLst>
          </p:cNvPr>
          <p:cNvSpPr txBox="1"/>
          <p:nvPr/>
        </p:nvSpPr>
        <p:spPr>
          <a:xfrm>
            <a:off x="539552" y="790972"/>
            <a:ext cx="8064896" cy="722057"/>
          </a:xfrm>
          <a:prstGeom prst="rect">
            <a:avLst/>
          </a:prstGeom>
          <a:noFill/>
        </p:spPr>
        <p:txBody>
          <a:bodyPr wrap="square" rtlCol="0">
            <a:spAutoFit/>
          </a:bodyPr>
          <a:lstStyle/>
          <a:p>
            <a:pPr algn="ctr"/>
            <a:r>
              <a:rPr lang="es-ES" sz="4400" b="1" dirty="0">
                <a:latin typeface="Bauhaus 93" panose="04030905020B02020C02" pitchFamily="82" charset="0"/>
              </a:rPr>
              <a:t>Lecciones aprendidas</a:t>
            </a:r>
            <a:endParaRPr lang="en-US" sz="4400" b="1" dirty="0">
              <a:latin typeface="Bauhaus 93" panose="04030905020B02020C02" pitchFamily="82" charset="0"/>
            </a:endParaRPr>
          </a:p>
        </p:txBody>
      </p:sp>
      <p:sp>
        <p:nvSpPr>
          <p:cNvPr id="8" name="CuadroTexto 7">
            <a:extLst>
              <a:ext uri="{FF2B5EF4-FFF2-40B4-BE49-F238E27FC236}">
                <a16:creationId xmlns:a16="http://schemas.microsoft.com/office/drawing/2014/main" id="{91A22AF5-A90F-4558-9E5C-20C861FEED84}"/>
              </a:ext>
            </a:extLst>
          </p:cNvPr>
          <p:cNvSpPr txBox="1"/>
          <p:nvPr/>
        </p:nvSpPr>
        <p:spPr>
          <a:xfrm>
            <a:off x="535179" y="1700808"/>
            <a:ext cx="8064896" cy="3183949"/>
          </a:xfrm>
          <a:prstGeom prst="rect">
            <a:avLst/>
          </a:prstGeom>
          <a:noFill/>
        </p:spPr>
        <p:txBody>
          <a:bodyPr wrap="square" rtlCol="0">
            <a:spAutoFit/>
          </a:bodyPr>
          <a:lstStyle/>
          <a:p>
            <a:pPr algn="just"/>
            <a:r>
              <a:rPr lang="es-ES" b="1" dirty="0"/>
              <a:t>A nivel de la persona graduada</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Se fortalecen los procesos de formación permanente mediante congresos bianuales y cursos de venta de servicios para fomentar un papel activo e innovador de la persona docente, como agente de cambio en la comunidad educativa. </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Se desarrollan recursos didácticos a muy bajo costo contextualizados a los procesos de enseñanza-aprendizaje del secretariado y la realidad costarricense.</a:t>
            </a:r>
          </a:p>
          <a:p>
            <a:pPr algn="just"/>
            <a:endParaRPr lang="es-ES" dirty="0"/>
          </a:p>
          <a:p>
            <a:pPr algn="just"/>
            <a:endParaRPr lang="es-ES" dirty="0"/>
          </a:p>
        </p:txBody>
      </p:sp>
    </p:spTree>
    <p:extLst>
      <p:ext uri="{BB962C8B-B14F-4D97-AF65-F5344CB8AC3E}">
        <p14:creationId xmlns:p14="http://schemas.microsoft.com/office/powerpoint/2010/main" val="346071397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6431" y="0"/>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7" name="CuadroTexto 6">
            <a:extLst>
              <a:ext uri="{FF2B5EF4-FFF2-40B4-BE49-F238E27FC236}">
                <a16:creationId xmlns:a16="http://schemas.microsoft.com/office/drawing/2014/main" id="{AC9DF95F-4B3C-41AE-94CF-79E24198DA0F}"/>
              </a:ext>
            </a:extLst>
          </p:cNvPr>
          <p:cNvSpPr txBox="1"/>
          <p:nvPr/>
        </p:nvSpPr>
        <p:spPr>
          <a:xfrm>
            <a:off x="539552" y="790972"/>
            <a:ext cx="8064896" cy="722057"/>
          </a:xfrm>
          <a:prstGeom prst="rect">
            <a:avLst/>
          </a:prstGeom>
          <a:noFill/>
        </p:spPr>
        <p:txBody>
          <a:bodyPr wrap="square" rtlCol="0">
            <a:spAutoFit/>
          </a:bodyPr>
          <a:lstStyle/>
          <a:p>
            <a:pPr algn="ctr"/>
            <a:r>
              <a:rPr lang="es-ES" sz="4400" b="1" dirty="0">
                <a:latin typeface="Bauhaus 93" panose="04030905020B02020C02" pitchFamily="82" charset="0"/>
              </a:rPr>
              <a:t>Lecciones aprendidas</a:t>
            </a:r>
            <a:endParaRPr lang="en-US" sz="4400" b="1" dirty="0">
              <a:latin typeface="Bauhaus 93" panose="04030905020B02020C02" pitchFamily="82" charset="0"/>
            </a:endParaRPr>
          </a:p>
        </p:txBody>
      </p:sp>
      <p:sp>
        <p:nvSpPr>
          <p:cNvPr id="8" name="CuadroTexto 7">
            <a:extLst>
              <a:ext uri="{FF2B5EF4-FFF2-40B4-BE49-F238E27FC236}">
                <a16:creationId xmlns:a16="http://schemas.microsoft.com/office/drawing/2014/main" id="{91A22AF5-A90F-4558-9E5C-20C861FEED84}"/>
              </a:ext>
            </a:extLst>
          </p:cNvPr>
          <p:cNvSpPr txBox="1"/>
          <p:nvPr/>
        </p:nvSpPr>
        <p:spPr>
          <a:xfrm>
            <a:off x="535179" y="1700808"/>
            <a:ext cx="8064896" cy="3441583"/>
          </a:xfrm>
          <a:prstGeom prst="rect">
            <a:avLst/>
          </a:prstGeom>
          <a:noFill/>
        </p:spPr>
        <p:txBody>
          <a:bodyPr wrap="square" rtlCol="0">
            <a:spAutoFit/>
          </a:bodyPr>
          <a:lstStyle/>
          <a:p>
            <a:pPr algn="just"/>
            <a:r>
              <a:rPr lang="es-ES" b="1" dirty="0"/>
              <a:t>A nivel de las instituciones empleadoras</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Se garantiza personal altamente capacitado y que cumple con los requisitos para las diferentes clases de puesto según la Dirección General de Servicio Civil.</a:t>
            </a:r>
          </a:p>
          <a:p>
            <a:pPr marL="285750" indent="-285750" algn="just">
              <a:buBlip>
                <a:blip r:embed="rId4">
                  <a:extLst>
                    <a:ext uri="{96DAC541-7B7A-43D3-8B79-37D633B846F1}">
                      <asvg:svgBlip xmlns:asvg="http://schemas.microsoft.com/office/drawing/2016/SVG/main" r:embed="rId5"/>
                    </a:ext>
                  </a:extLst>
                </a:blip>
              </a:buBlip>
            </a:pPr>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Se promueven procesos de trabajo conjunto e intercambio de expectativas y necesidades entre el Ministerio de Educación Pública, la Universidad Estatal a Distancia, el Colegio Universitario de Cartago y la Escuela de Secretariado Profesional y </a:t>
            </a:r>
            <a:r>
              <a:rPr lang="es-ES" dirty="0" err="1"/>
              <a:t>Educología</a:t>
            </a:r>
            <a:r>
              <a:rPr lang="es-ES" dirty="0"/>
              <a:t>.</a:t>
            </a:r>
          </a:p>
          <a:p>
            <a:pPr marL="285750" indent="-285750" algn="just">
              <a:buBlip>
                <a:blip r:embed="rId4">
                  <a:extLst>
                    <a:ext uri="{96DAC541-7B7A-43D3-8B79-37D633B846F1}">
                      <asvg:svgBlip xmlns:asvg="http://schemas.microsoft.com/office/drawing/2016/SVG/main" r:embed="rId5"/>
                    </a:ext>
                  </a:extLst>
                </a:blip>
              </a:buBlip>
            </a:pPr>
            <a:endParaRPr lang="es-ES" dirty="0"/>
          </a:p>
          <a:p>
            <a:pPr algn="just"/>
            <a:endParaRPr lang="es-ES" dirty="0"/>
          </a:p>
          <a:p>
            <a:pPr algn="just"/>
            <a:endParaRPr lang="es-ES" dirty="0"/>
          </a:p>
        </p:txBody>
      </p:sp>
    </p:spTree>
    <p:extLst>
      <p:ext uri="{BB962C8B-B14F-4D97-AF65-F5344CB8AC3E}">
        <p14:creationId xmlns:p14="http://schemas.microsoft.com/office/powerpoint/2010/main" val="35100647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5634" y="0"/>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7" name="CuadroTexto 6">
            <a:extLst>
              <a:ext uri="{FF2B5EF4-FFF2-40B4-BE49-F238E27FC236}">
                <a16:creationId xmlns:a16="http://schemas.microsoft.com/office/drawing/2014/main" id="{AC9DF95F-4B3C-41AE-94CF-79E24198DA0F}"/>
              </a:ext>
            </a:extLst>
          </p:cNvPr>
          <p:cNvSpPr txBox="1"/>
          <p:nvPr/>
        </p:nvSpPr>
        <p:spPr>
          <a:xfrm>
            <a:off x="535179" y="568816"/>
            <a:ext cx="8064896" cy="722057"/>
          </a:xfrm>
          <a:prstGeom prst="rect">
            <a:avLst/>
          </a:prstGeom>
          <a:noFill/>
        </p:spPr>
        <p:txBody>
          <a:bodyPr wrap="square" rtlCol="0">
            <a:spAutoFit/>
          </a:bodyPr>
          <a:lstStyle/>
          <a:p>
            <a:pPr algn="ctr"/>
            <a:r>
              <a:rPr lang="es-ES" sz="4400" b="1" dirty="0">
                <a:latin typeface="Bauhaus 93" panose="04030905020B02020C02" pitchFamily="82" charset="0"/>
              </a:rPr>
              <a:t>Lecciones aprendidas</a:t>
            </a:r>
            <a:endParaRPr lang="en-US" sz="4400" b="1" dirty="0">
              <a:latin typeface="Bauhaus 93" panose="04030905020B02020C02" pitchFamily="82" charset="0"/>
            </a:endParaRPr>
          </a:p>
        </p:txBody>
      </p:sp>
      <p:sp>
        <p:nvSpPr>
          <p:cNvPr id="8" name="CuadroTexto 7">
            <a:extLst>
              <a:ext uri="{FF2B5EF4-FFF2-40B4-BE49-F238E27FC236}">
                <a16:creationId xmlns:a16="http://schemas.microsoft.com/office/drawing/2014/main" id="{91A22AF5-A90F-4558-9E5C-20C861FEED84}"/>
              </a:ext>
            </a:extLst>
          </p:cNvPr>
          <p:cNvSpPr txBox="1"/>
          <p:nvPr/>
        </p:nvSpPr>
        <p:spPr>
          <a:xfrm>
            <a:off x="535179" y="1290873"/>
            <a:ext cx="8064896" cy="5245026"/>
          </a:xfrm>
          <a:prstGeom prst="rect">
            <a:avLst/>
          </a:prstGeom>
          <a:noFill/>
        </p:spPr>
        <p:txBody>
          <a:bodyPr wrap="square" rtlCol="0">
            <a:spAutoFit/>
          </a:bodyPr>
          <a:lstStyle/>
          <a:p>
            <a:pPr algn="just"/>
            <a:r>
              <a:rPr lang="es-ES" b="1" dirty="0"/>
              <a:t>A nivel país</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La institucionalidad nacional que brinda servicios de educación técnicos (MEP, INA) se complementa con la Escuela de Secretariado Profesional de la UNA, la Escuela de Educación Técnica del ITCR y la Universidad Técnica.</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Los ingresos generados por la educación </a:t>
            </a:r>
            <a:r>
              <a:rPr lang="es-ES" dirty="0" err="1"/>
              <a:t>parauniversitaria</a:t>
            </a:r>
            <a:r>
              <a:rPr lang="es-ES" dirty="0"/>
              <a:t> y universitaria son aún mayores, de ahí la importancia de que la educación técnica fortalezca la articulación con los niveles superiores de educación, con el fin de facilitar a las personas la continuación de sus estudios cuando así lo prefieran.</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Reducción de las desigualdades sociales al extender las oportunidades de educación terciaria fuera de la región Central.</a:t>
            </a:r>
          </a:p>
          <a:p>
            <a:pPr marL="285750" indent="-285750" algn="just">
              <a:buBlip>
                <a:blip r:embed="rId4">
                  <a:extLst>
                    <a:ext uri="{96DAC541-7B7A-43D3-8B79-37D633B846F1}">
                      <asvg:svgBlip xmlns:asvg="http://schemas.microsoft.com/office/drawing/2016/SVG/main" r:embed="rId5"/>
                    </a:ext>
                  </a:extLst>
                </a:blip>
              </a:buBlip>
            </a:pPr>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Reconocimiento de los procesos de internacionalización de la educación superior. </a:t>
            </a:r>
          </a:p>
          <a:p>
            <a:pPr algn="just"/>
            <a:endParaRPr lang="es-ES" dirty="0"/>
          </a:p>
          <a:p>
            <a:pPr algn="just"/>
            <a:endParaRPr lang="es-ES" dirty="0"/>
          </a:p>
        </p:txBody>
      </p:sp>
    </p:spTree>
    <p:extLst>
      <p:ext uri="{BB962C8B-B14F-4D97-AF65-F5344CB8AC3E}">
        <p14:creationId xmlns:p14="http://schemas.microsoft.com/office/powerpoint/2010/main" val="276823664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5634" y="0"/>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7" name="CuadroTexto 6">
            <a:extLst>
              <a:ext uri="{FF2B5EF4-FFF2-40B4-BE49-F238E27FC236}">
                <a16:creationId xmlns:a16="http://schemas.microsoft.com/office/drawing/2014/main" id="{AC9DF95F-4B3C-41AE-94CF-79E24198DA0F}"/>
              </a:ext>
            </a:extLst>
          </p:cNvPr>
          <p:cNvSpPr txBox="1"/>
          <p:nvPr/>
        </p:nvSpPr>
        <p:spPr>
          <a:xfrm>
            <a:off x="535179" y="568816"/>
            <a:ext cx="8064896" cy="722057"/>
          </a:xfrm>
          <a:prstGeom prst="rect">
            <a:avLst/>
          </a:prstGeom>
          <a:noFill/>
        </p:spPr>
        <p:txBody>
          <a:bodyPr wrap="square" rtlCol="0">
            <a:spAutoFit/>
          </a:bodyPr>
          <a:lstStyle/>
          <a:p>
            <a:pPr algn="ctr"/>
            <a:r>
              <a:rPr lang="es-ES" sz="4400" b="1" dirty="0">
                <a:latin typeface="Bauhaus 93" panose="04030905020B02020C02" pitchFamily="82" charset="0"/>
              </a:rPr>
              <a:t>Lecciones aprendidas</a:t>
            </a:r>
            <a:endParaRPr lang="en-US" sz="4400" b="1" dirty="0">
              <a:latin typeface="Bauhaus 93" panose="04030905020B02020C02" pitchFamily="82" charset="0"/>
            </a:endParaRPr>
          </a:p>
        </p:txBody>
      </p:sp>
      <p:sp>
        <p:nvSpPr>
          <p:cNvPr id="8" name="CuadroTexto 7">
            <a:extLst>
              <a:ext uri="{FF2B5EF4-FFF2-40B4-BE49-F238E27FC236}">
                <a16:creationId xmlns:a16="http://schemas.microsoft.com/office/drawing/2014/main" id="{91A22AF5-A90F-4558-9E5C-20C861FEED84}"/>
              </a:ext>
            </a:extLst>
          </p:cNvPr>
          <p:cNvSpPr txBox="1"/>
          <p:nvPr/>
        </p:nvSpPr>
        <p:spPr>
          <a:xfrm>
            <a:off x="535179" y="1290873"/>
            <a:ext cx="8064896" cy="4729756"/>
          </a:xfrm>
          <a:prstGeom prst="rect">
            <a:avLst/>
          </a:prstGeom>
          <a:noFill/>
        </p:spPr>
        <p:txBody>
          <a:bodyPr wrap="square" rtlCol="0">
            <a:spAutoFit/>
          </a:bodyPr>
          <a:lstStyle/>
          <a:p>
            <a:pPr algn="just"/>
            <a:r>
              <a:rPr lang="es-ES" b="1" dirty="0"/>
              <a:t>A nivel país</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Se brinda capacitación gratuita a jóvenes y a adultos mayores, excluidos del sistema educativo formal, en riesgo social o afectados por la brecha digital, para que adquieran conocimientos, destrezas y habilidades, tanto técnicas como humanas, que les permitan integrarse a un puesto de trabajo en el área secretarial a nivel básico, además de promover oportunidades de acceso a las tecnologías de la información y la comunicación.</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Mejora substancial de la articulación entre los programas de Educación y Formación Técnica Profesional  y la educación superior.</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La carrera genera  personal calificado que el país requiere y así incrementa la competitividad nacional.</a:t>
            </a:r>
          </a:p>
          <a:p>
            <a:pPr algn="just"/>
            <a:endParaRPr lang="es-ES" dirty="0"/>
          </a:p>
          <a:p>
            <a:pPr algn="just"/>
            <a:endParaRPr lang="es-ES" dirty="0"/>
          </a:p>
          <a:p>
            <a:pPr algn="just"/>
            <a:endParaRPr lang="es-ES" dirty="0"/>
          </a:p>
        </p:txBody>
      </p:sp>
    </p:spTree>
    <p:extLst>
      <p:ext uri="{BB962C8B-B14F-4D97-AF65-F5344CB8AC3E}">
        <p14:creationId xmlns:p14="http://schemas.microsoft.com/office/powerpoint/2010/main" val="13127333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33DEACBB-FCC9-44FC-A7B1-A12C9D9C77B9}"/>
              </a:ext>
            </a:extLst>
          </p:cNvPr>
          <p:cNvSpPr/>
          <p:nvPr/>
        </p:nvSpPr>
        <p:spPr bwMode="auto">
          <a:xfrm>
            <a:off x="4411481" y="0"/>
            <a:ext cx="5256584" cy="6858000"/>
          </a:xfrm>
          <a:prstGeom prst="rect">
            <a:avLst/>
          </a:prstGeom>
          <a:solidFill>
            <a:schemeClr val="accent3"/>
          </a:solidFill>
          <a:ln>
            <a:solidFill>
              <a:schemeClr val="bg1"/>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pic>
        <p:nvPicPr>
          <p:cNvPr id="8" name="Imagen 7" descr="Imagen que contiene exterior&#10;&#10;Descripción generada automáticamente">
            <a:extLst>
              <a:ext uri="{FF2B5EF4-FFF2-40B4-BE49-F238E27FC236}">
                <a16:creationId xmlns:a16="http://schemas.microsoft.com/office/drawing/2014/main" id="{2803010B-DF01-4195-B7C3-2B85CD5E7B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3" y="0"/>
            <a:ext cx="9672827" cy="1965782"/>
          </a:xfrm>
          <a:prstGeom prst="rect">
            <a:avLst/>
          </a:prstGeom>
        </p:spPr>
      </p:pic>
      <p:sp>
        <p:nvSpPr>
          <p:cNvPr id="2" name="CuadroTexto 1">
            <a:extLst>
              <a:ext uri="{FF2B5EF4-FFF2-40B4-BE49-F238E27FC236}">
                <a16:creationId xmlns:a16="http://schemas.microsoft.com/office/drawing/2014/main" id="{03E8BC34-B923-474C-9B2F-B8326F533922}"/>
              </a:ext>
            </a:extLst>
          </p:cNvPr>
          <p:cNvSpPr txBox="1"/>
          <p:nvPr/>
        </p:nvSpPr>
        <p:spPr>
          <a:xfrm rot="20778247">
            <a:off x="2071220" y="3747153"/>
            <a:ext cx="5832648" cy="865173"/>
          </a:xfrm>
          <a:prstGeom prst="rect">
            <a:avLst/>
          </a:prstGeom>
          <a:noFill/>
        </p:spPr>
        <p:txBody>
          <a:bodyPr wrap="square" rtlCol="0">
            <a:spAutoFit/>
          </a:bodyPr>
          <a:lstStyle/>
          <a:p>
            <a:r>
              <a:rPr lang="es-CR" sz="5400" dirty="0">
                <a:latin typeface="Bauhaus 93" panose="04030905020B02020C02" pitchFamily="82" charset="0"/>
              </a:rPr>
              <a:t>MUCHAS GRACIAS</a:t>
            </a:r>
            <a:endParaRPr lang="en-US" sz="5400" dirty="0">
              <a:latin typeface="Bauhaus 93" panose="04030905020B02020C02" pitchFamily="82" charset="0"/>
            </a:endParaRPr>
          </a:p>
        </p:txBody>
      </p:sp>
    </p:spTree>
    <p:extLst>
      <p:ext uri="{BB962C8B-B14F-4D97-AF65-F5344CB8AC3E}">
        <p14:creationId xmlns:p14="http://schemas.microsoft.com/office/powerpoint/2010/main" val="1387897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5C1E66DF-BFCF-492F-BBF0-CED273F0EA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174170"/>
            <a:ext cx="4495784" cy="4653136"/>
          </a:xfrm>
          <a:prstGeom prst="rect">
            <a:avLst/>
          </a:prstGeom>
        </p:spPr>
      </p:pic>
      <p:sp>
        <p:nvSpPr>
          <p:cNvPr id="6" name="Rectángulo 5">
            <a:extLst>
              <a:ext uri="{FF2B5EF4-FFF2-40B4-BE49-F238E27FC236}">
                <a16:creationId xmlns:a16="http://schemas.microsoft.com/office/drawing/2014/main" id="{33DEACBB-FCC9-44FC-A7B1-A12C9D9C77B9}"/>
              </a:ext>
            </a:extLst>
          </p:cNvPr>
          <p:cNvSpPr/>
          <p:nvPr/>
        </p:nvSpPr>
        <p:spPr bwMode="auto">
          <a:xfrm>
            <a:off x="4067944" y="0"/>
            <a:ext cx="5256584" cy="6858000"/>
          </a:xfrm>
          <a:prstGeom prst="rect">
            <a:avLst/>
          </a:prstGeom>
          <a:solidFill>
            <a:schemeClr val="accent3"/>
          </a:solidFill>
          <a:ln>
            <a:solidFill>
              <a:schemeClr val="bg1"/>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pic>
        <p:nvPicPr>
          <p:cNvPr id="8" name="Imagen 7" descr="Imagen que contiene exterior&#10;&#10;Descripción generada automáticamente">
            <a:extLst>
              <a:ext uri="{FF2B5EF4-FFF2-40B4-BE49-F238E27FC236}">
                <a16:creationId xmlns:a16="http://schemas.microsoft.com/office/drawing/2014/main" id="{2803010B-DF01-4195-B7C3-2B85CD5E7B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2" y="0"/>
            <a:ext cx="9329290" cy="1965782"/>
          </a:xfrm>
          <a:prstGeom prst="rect">
            <a:avLst/>
          </a:prstGeom>
        </p:spPr>
      </p:pic>
      <p:sp>
        <p:nvSpPr>
          <p:cNvPr id="9" name="CuadroTexto 8">
            <a:extLst>
              <a:ext uri="{FF2B5EF4-FFF2-40B4-BE49-F238E27FC236}">
                <a16:creationId xmlns:a16="http://schemas.microsoft.com/office/drawing/2014/main" id="{5C28ADE8-6790-4C49-88C8-B51EA173F88A}"/>
              </a:ext>
            </a:extLst>
          </p:cNvPr>
          <p:cNvSpPr txBox="1"/>
          <p:nvPr/>
        </p:nvSpPr>
        <p:spPr>
          <a:xfrm>
            <a:off x="4160262" y="2648331"/>
            <a:ext cx="4464035" cy="3527119"/>
          </a:xfrm>
          <a:prstGeom prst="rect">
            <a:avLst/>
          </a:prstGeom>
          <a:noFill/>
        </p:spPr>
        <p:txBody>
          <a:bodyPr wrap="square" rtlCol="0">
            <a:spAutoFit/>
          </a:bodyPr>
          <a:lstStyle/>
          <a:p>
            <a:pPr algn="just"/>
            <a:r>
              <a:rPr lang="es-ES" sz="2000" dirty="0"/>
              <a:t>En sus más de cuatro décadas la Universidad Nacional se ha convertido en una de las instituciones más representativas de la educación superior costarricense, no solo por ser la segunda casa de estudios universitaria creada en el país, sino porque, desde sus orígenes, ha construido un proyecto educativo, científico, cultural y social integral, inclusivo y sobre todo, al servicio de la sociedad costarricense. (UNA)</a:t>
            </a:r>
            <a:endParaRPr lang="en-US" sz="2000" dirty="0"/>
          </a:p>
        </p:txBody>
      </p:sp>
    </p:spTree>
    <p:extLst>
      <p:ext uri="{BB962C8B-B14F-4D97-AF65-F5344CB8AC3E}">
        <p14:creationId xmlns:p14="http://schemas.microsoft.com/office/powerpoint/2010/main" val="1899252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BB40591E-4F12-4E90-8AC0-56722D7C2696}"/>
              </a:ext>
            </a:extLst>
          </p:cNvPr>
          <p:cNvPicPr>
            <a:picLocks noChangeAspect="1"/>
          </p:cNvPicPr>
          <p:nvPr/>
        </p:nvPicPr>
        <p:blipFill>
          <a:blip r:embed="rId2">
            <a:lum bright="20000" contrast="40000"/>
          </a:blip>
          <a:stretch>
            <a:fillRect/>
          </a:stretch>
        </p:blipFill>
        <p:spPr>
          <a:xfrm>
            <a:off x="0" y="-171400"/>
            <a:ext cx="9171986" cy="7029400"/>
          </a:xfrm>
          <a:prstGeom prst="rect">
            <a:avLst/>
          </a:prstGeom>
        </p:spPr>
      </p:pic>
      <p:sp>
        <p:nvSpPr>
          <p:cNvPr id="5" name="CuadroTexto 4">
            <a:extLst>
              <a:ext uri="{FF2B5EF4-FFF2-40B4-BE49-F238E27FC236}">
                <a16:creationId xmlns:a16="http://schemas.microsoft.com/office/drawing/2014/main" id="{636185D8-FA87-479B-84E9-FA5CBF69A98D}"/>
              </a:ext>
            </a:extLst>
          </p:cNvPr>
          <p:cNvSpPr txBox="1"/>
          <p:nvPr/>
        </p:nvSpPr>
        <p:spPr>
          <a:xfrm>
            <a:off x="323528" y="116632"/>
            <a:ext cx="3168352" cy="664797"/>
          </a:xfrm>
          <a:prstGeom prst="rect">
            <a:avLst/>
          </a:prstGeom>
          <a:noFill/>
        </p:spPr>
        <p:txBody>
          <a:bodyPr wrap="square" rtlCol="0">
            <a:spAutoFit/>
          </a:bodyPr>
          <a:lstStyle/>
          <a:p>
            <a:r>
              <a:rPr lang="es-CR" sz="4000" dirty="0">
                <a:latin typeface="Bauhaus 93" panose="04030905020B02020C02" pitchFamily="82" charset="0"/>
              </a:rPr>
              <a:t>Metodología</a:t>
            </a:r>
            <a:endParaRPr lang="en-US" sz="4000" dirty="0">
              <a:latin typeface="Bauhaus 93" panose="04030905020B02020C02" pitchFamily="82" charset="0"/>
            </a:endParaRPr>
          </a:p>
        </p:txBody>
      </p:sp>
    </p:spTree>
    <p:extLst>
      <p:ext uri="{BB962C8B-B14F-4D97-AF65-F5344CB8AC3E}">
        <p14:creationId xmlns:p14="http://schemas.microsoft.com/office/powerpoint/2010/main" val="206870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87FA5F4-4D9E-4759-82E1-A7626A694417}"/>
              </a:ext>
            </a:extLst>
          </p:cNvPr>
          <p:cNvPicPr>
            <a:picLocks noChangeAspect="1"/>
          </p:cNvPicPr>
          <p:nvPr/>
        </p:nvPicPr>
        <p:blipFill>
          <a:blip r:embed="rId4"/>
          <a:stretch>
            <a:fillRect/>
          </a:stretch>
        </p:blipFill>
        <p:spPr>
          <a:xfrm>
            <a:off x="0" y="0"/>
            <a:ext cx="9144000" cy="6858000"/>
          </a:xfrm>
          <a:prstGeom prst="rect">
            <a:avLst/>
          </a:prstGeom>
        </p:spPr>
      </p:pic>
      <p:sp>
        <p:nvSpPr>
          <p:cNvPr id="3" name="CuadroTexto 2">
            <a:extLst>
              <a:ext uri="{FF2B5EF4-FFF2-40B4-BE49-F238E27FC236}">
                <a16:creationId xmlns:a16="http://schemas.microsoft.com/office/drawing/2014/main" id="{BA992E26-5C09-4291-B204-5750AD46F04B}"/>
              </a:ext>
            </a:extLst>
          </p:cNvPr>
          <p:cNvSpPr txBox="1"/>
          <p:nvPr/>
        </p:nvSpPr>
        <p:spPr>
          <a:xfrm>
            <a:off x="107504" y="116632"/>
            <a:ext cx="2664296" cy="550279"/>
          </a:xfrm>
          <a:prstGeom prst="rect">
            <a:avLst/>
          </a:prstGeom>
          <a:noFill/>
        </p:spPr>
        <p:txBody>
          <a:bodyPr wrap="square" rtlCol="0">
            <a:spAutoFit/>
          </a:bodyPr>
          <a:lstStyle/>
          <a:p>
            <a:r>
              <a:rPr lang="es-CR" sz="3200" dirty="0">
                <a:latin typeface="Bauhaus 93" panose="04030905020B02020C02" pitchFamily="82" charset="0"/>
              </a:rPr>
              <a:t>Antecedentes</a:t>
            </a:r>
            <a:endParaRPr lang="en-US" sz="3200" dirty="0">
              <a:latin typeface="Bauhaus 93" panose="04030905020B02020C02" pitchFamily="82" charset="0"/>
            </a:endParaRPr>
          </a:p>
        </p:txBody>
      </p:sp>
    </p:spTree>
    <p:extLst>
      <p:ext uri="{BB962C8B-B14F-4D97-AF65-F5344CB8AC3E}">
        <p14:creationId xmlns:p14="http://schemas.microsoft.com/office/powerpoint/2010/main" val="186088716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6431" y="-7039"/>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6" name="CuadroTexto 5">
            <a:extLst>
              <a:ext uri="{FF2B5EF4-FFF2-40B4-BE49-F238E27FC236}">
                <a16:creationId xmlns:a16="http://schemas.microsoft.com/office/drawing/2014/main" id="{26CEEF8A-377B-4A32-B0B2-0CF8DFC5E71F}"/>
              </a:ext>
            </a:extLst>
          </p:cNvPr>
          <p:cNvSpPr txBox="1"/>
          <p:nvPr/>
        </p:nvSpPr>
        <p:spPr>
          <a:xfrm>
            <a:off x="1194056" y="1604880"/>
            <a:ext cx="6768752" cy="1122871"/>
          </a:xfrm>
          <a:prstGeom prst="rect">
            <a:avLst/>
          </a:prstGeom>
          <a:noFill/>
        </p:spPr>
        <p:txBody>
          <a:bodyPr wrap="square" rtlCol="0">
            <a:spAutoFit/>
          </a:bodyPr>
          <a:lstStyle/>
          <a:p>
            <a:pPr marL="285750" indent="-285750" algn="just">
              <a:buBlip>
                <a:blip r:embed="rId4">
                  <a:extLst>
                    <a:ext uri="{96DAC541-7B7A-43D3-8B79-37D633B846F1}">
                      <asvg:svgBlip xmlns:asvg="http://schemas.microsoft.com/office/drawing/2016/SVG/main" r:embed="rId5"/>
                    </a:ext>
                  </a:extLst>
                </a:blip>
              </a:buBlip>
            </a:pPr>
            <a:r>
              <a:rPr lang="es-ES" dirty="0"/>
              <a:t>36 cohortes de personas graduadas</a:t>
            </a:r>
          </a:p>
          <a:p>
            <a:pPr marL="285750" indent="-285750" algn="just">
              <a:buBlip>
                <a:blip r:embed="rId4">
                  <a:extLst>
                    <a:ext uri="{96DAC541-7B7A-43D3-8B79-37D633B846F1}">
                      <asvg:svgBlip xmlns:asvg="http://schemas.microsoft.com/office/drawing/2016/SVG/main" r:embed="rId5"/>
                    </a:ext>
                  </a:extLst>
                </a:blip>
              </a:buBlip>
            </a:pPr>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Total 801 estudiantes con títulos distribuidos en diplomado, bachillerato y licenciatura</a:t>
            </a:r>
          </a:p>
        </p:txBody>
      </p:sp>
      <p:sp>
        <p:nvSpPr>
          <p:cNvPr id="11" name="CuadroTexto 10">
            <a:extLst>
              <a:ext uri="{FF2B5EF4-FFF2-40B4-BE49-F238E27FC236}">
                <a16:creationId xmlns:a16="http://schemas.microsoft.com/office/drawing/2014/main" id="{87A99F44-CCA9-4869-8778-3990ECFC3295}"/>
              </a:ext>
            </a:extLst>
          </p:cNvPr>
          <p:cNvSpPr txBox="1"/>
          <p:nvPr/>
        </p:nvSpPr>
        <p:spPr>
          <a:xfrm>
            <a:off x="395536" y="783933"/>
            <a:ext cx="8064896" cy="722057"/>
          </a:xfrm>
          <a:prstGeom prst="rect">
            <a:avLst/>
          </a:prstGeom>
          <a:noFill/>
        </p:spPr>
        <p:txBody>
          <a:bodyPr wrap="square" rtlCol="0">
            <a:spAutoFit/>
          </a:bodyPr>
          <a:lstStyle/>
          <a:p>
            <a:pPr algn="ctr"/>
            <a:r>
              <a:rPr lang="es-CR" sz="4400" b="1" dirty="0">
                <a:latin typeface="Bauhaus 93" panose="04030905020B02020C02" pitchFamily="82" charset="0"/>
              </a:rPr>
              <a:t>Datos Estadísticos</a:t>
            </a:r>
            <a:endParaRPr lang="en-US" sz="4400" b="1" dirty="0">
              <a:latin typeface="Bauhaus 93" panose="04030905020B02020C02" pitchFamily="82" charset="0"/>
            </a:endParaRPr>
          </a:p>
        </p:txBody>
      </p:sp>
      <p:pic>
        <p:nvPicPr>
          <p:cNvPr id="1026" name="Picture 2" descr="La imagen puede contener: 3 personas, personas sonriendo, personas de pie">
            <a:extLst>
              <a:ext uri="{FF2B5EF4-FFF2-40B4-BE49-F238E27FC236}">
                <a16:creationId xmlns:a16="http://schemas.microsoft.com/office/drawing/2014/main" id="{65755B14-5A55-4E80-A925-556366CEA17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9827" y="3581168"/>
            <a:ext cx="2887741" cy="24768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a imagen puede contener: 12 personas, personas sonriendo, personas de pie">
            <a:extLst>
              <a:ext uri="{FF2B5EF4-FFF2-40B4-BE49-F238E27FC236}">
                <a16:creationId xmlns:a16="http://schemas.microsoft.com/office/drawing/2014/main" id="{259CD02E-3A62-4ECD-95D8-38053036691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7988" y="3581170"/>
            <a:ext cx="3131840" cy="2492896"/>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n 12">
            <a:extLst>
              <a:ext uri="{FF2B5EF4-FFF2-40B4-BE49-F238E27FC236}">
                <a16:creationId xmlns:a16="http://schemas.microsoft.com/office/drawing/2014/main" id="{60859994-5BC3-4349-8185-D6A0A94E99EF}"/>
              </a:ext>
            </a:extLst>
          </p:cNvPr>
          <p:cNvPicPr>
            <a:picLocks noChangeAspect="1"/>
          </p:cNvPicPr>
          <p:nvPr/>
        </p:nvPicPr>
        <p:blipFill>
          <a:blip r:embed="rId8"/>
          <a:stretch>
            <a:fillRect/>
          </a:stretch>
        </p:blipFill>
        <p:spPr>
          <a:xfrm>
            <a:off x="6431" y="3581171"/>
            <a:ext cx="3111557" cy="2492896"/>
          </a:xfrm>
          <a:prstGeom prst="rect">
            <a:avLst/>
          </a:prstGeom>
        </p:spPr>
      </p:pic>
    </p:spTree>
    <p:extLst>
      <p:ext uri="{BB962C8B-B14F-4D97-AF65-F5344CB8AC3E}">
        <p14:creationId xmlns:p14="http://schemas.microsoft.com/office/powerpoint/2010/main" val="28673508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6431" y="0"/>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7" name="CuadroTexto 6">
            <a:extLst>
              <a:ext uri="{FF2B5EF4-FFF2-40B4-BE49-F238E27FC236}">
                <a16:creationId xmlns:a16="http://schemas.microsoft.com/office/drawing/2014/main" id="{AC9DF95F-4B3C-41AE-94CF-79E24198DA0F}"/>
              </a:ext>
            </a:extLst>
          </p:cNvPr>
          <p:cNvSpPr txBox="1"/>
          <p:nvPr/>
        </p:nvSpPr>
        <p:spPr>
          <a:xfrm>
            <a:off x="507915" y="750080"/>
            <a:ext cx="8064896" cy="722057"/>
          </a:xfrm>
          <a:prstGeom prst="rect">
            <a:avLst/>
          </a:prstGeom>
          <a:noFill/>
        </p:spPr>
        <p:txBody>
          <a:bodyPr wrap="square" rtlCol="0">
            <a:spAutoFit/>
          </a:bodyPr>
          <a:lstStyle/>
          <a:p>
            <a:pPr algn="ctr"/>
            <a:r>
              <a:rPr lang="es-CR" sz="4400" b="1" dirty="0">
                <a:latin typeface="Bauhaus 93" panose="04030905020B02020C02" pitchFamily="82" charset="0"/>
              </a:rPr>
              <a:t>P</a:t>
            </a:r>
            <a:r>
              <a:rPr lang="en-US" sz="4400" b="1" dirty="0" err="1">
                <a:latin typeface="Bauhaus 93" panose="04030905020B02020C02" pitchFamily="82" charset="0"/>
              </a:rPr>
              <a:t>ropósito</a:t>
            </a:r>
            <a:endParaRPr lang="en-US" sz="4400" b="1" dirty="0">
              <a:latin typeface="Bauhaus 93" panose="04030905020B02020C02" pitchFamily="82" charset="0"/>
            </a:endParaRPr>
          </a:p>
        </p:txBody>
      </p:sp>
      <p:sp>
        <p:nvSpPr>
          <p:cNvPr id="6" name="CuadroTexto 5">
            <a:extLst>
              <a:ext uri="{FF2B5EF4-FFF2-40B4-BE49-F238E27FC236}">
                <a16:creationId xmlns:a16="http://schemas.microsoft.com/office/drawing/2014/main" id="{26CEEF8A-377B-4A32-B0B2-0CF8DFC5E71F}"/>
              </a:ext>
            </a:extLst>
          </p:cNvPr>
          <p:cNvSpPr txBox="1"/>
          <p:nvPr/>
        </p:nvSpPr>
        <p:spPr>
          <a:xfrm>
            <a:off x="1187624" y="1660781"/>
            <a:ext cx="6768752" cy="865237"/>
          </a:xfrm>
          <a:prstGeom prst="rect">
            <a:avLst/>
          </a:prstGeom>
          <a:noFill/>
        </p:spPr>
        <p:txBody>
          <a:bodyPr wrap="square" rtlCol="0">
            <a:spAutoFit/>
          </a:bodyPr>
          <a:lstStyle/>
          <a:p>
            <a:pPr algn="just"/>
            <a:r>
              <a:rPr lang="es-ES" dirty="0"/>
              <a:t>Identificar, documentar y difundir las lecciones aprendidas de la Escuela de Secretariado Profesional a lo largo de sus 45 años de funcionamiento en la carrera de Educación Comercial.</a:t>
            </a:r>
          </a:p>
        </p:txBody>
      </p:sp>
      <p:sp>
        <p:nvSpPr>
          <p:cNvPr id="9" name="CuadroTexto 8">
            <a:extLst>
              <a:ext uri="{FF2B5EF4-FFF2-40B4-BE49-F238E27FC236}">
                <a16:creationId xmlns:a16="http://schemas.microsoft.com/office/drawing/2014/main" id="{D273FD62-2A67-434E-8FCE-6064E5BCBA41}"/>
              </a:ext>
            </a:extLst>
          </p:cNvPr>
          <p:cNvSpPr txBox="1"/>
          <p:nvPr/>
        </p:nvSpPr>
        <p:spPr>
          <a:xfrm>
            <a:off x="507915" y="3067971"/>
            <a:ext cx="8064896" cy="722057"/>
          </a:xfrm>
          <a:prstGeom prst="rect">
            <a:avLst/>
          </a:prstGeom>
          <a:noFill/>
        </p:spPr>
        <p:txBody>
          <a:bodyPr wrap="square" rtlCol="0">
            <a:spAutoFit/>
          </a:bodyPr>
          <a:lstStyle/>
          <a:p>
            <a:pPr algn="ctr"/>
            <a:r>
              <a:rPr lang="es-CR" sz="4400" b="1" dirty="0">
                <a:latin typeface="Bauhaus 93" panose="04030905020B02020C02" pitchFamily="82" charset="0"/>
              </a:rPr>
              <a:t>Unidades de análisis</a:t>
            </a:r>
            <a:endParaRPr lang="en-US" sz="4400" b="1" dirty="0">
              <a:latin typeface="Bauhaus 93" panose="04030905020B02020C02" pitchFamily="82" charset="0"/>
            </a:endParaRPr>
          </a:p>
        </p:txBody>
      </p:sp>
      <p:sp>
        <p:nvSpPr>
          <p:cNvPr id="10" name="CuadroTexto 9">
            <a:extLst>
              <a:ext uri="{FF2B5EF4-FFF2-40B4-BE49-F238E27FC236}">
                <a16:creationId xmlns:a16="http://schemas.microsoft.com/office/drawing/2014/main" id="{5704ACD1-8BF4-46B7-8566-02AA62E3369F}"/>
              </a:ext>
            </a:extLst>
          </p:cNvPr>
          <p:cNvSpPr txBox="1"/>
          <p:nvPr/>
        </p:nvSpPr>
        <p:spPr>
          <a:xfrm>
            <a:off x="1155987" y="4052343"/>
            <a:ext cx="6768752" cy="1380506"/>
          </a:xfrm>
          <a:prstGeom prst="rect">
            <a:avLst/>
          </a:prstGeom>
          <a:noFill/>
        </p:spPr>
        <p:txBody>
          <a:bodyPr wrap="square" rtlCol="0">
            <a:spAutoFit/>
          </a:bodyPr>
          <a:lstStyle/>
          <a:p>
            <a:pPr marL="285750" indent="-285750" algn="just">
              <a:buBlip>
                <a:blip r:embed="rId4">
                  <a:extLst>
                    <a:ext uri="{96DAC541-7B7A-43D3-8B79-37D633B846F1}">
                      <asvg:svgBlip xmlns:asvg="http://schemas.microsoft.com/office/drawing/2016/SVG/main" r:embed="rId5"/>
                    </a:ext>
                  </a:extLst>
                </a:blip>
              </a:buBlip>
            </a:pPr>
            <a:r>
              <a:rPr lang="es-ES" dirty="0"/>
              <a:t>Escuela de Secretariado Profesional (Facultad de Ciencias Sociales</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err="1"/>
              <a:t>Educología</a:t>
            </a:r>
            <a:r>
              <a:rPr lang="es-ES" dirty="0"/>
              <a:t> (Centro de Investigación y Docencia en Educación)</a:t>
            </a:r>
          </a:p>
        </p:txBody>
      </p:sp>
    </p:spTree>
    <p:extLst>
      <p:ext uri="{BB962C8B-B14F-4D97-AF65-F5344CB8AC3E}">
        <p14:creationId xmlns:p14="http://schemas.microsoft.com/office/powerpoint/2010/main" val="297996580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6431" y="0"/>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7" name="CuadroTexto 6">
            <a:extLst>
              <a:ext uri="{FF2B5EF4-FFF2-40B4-BE49-F238E27FC236}">
                <a16:creationId xmlns:a16="http://schemas.microsoft.com/office/drawing/2014/main" id="{AC9DF95F-4B3C-41AE-94CF-79E24198DA0F}"/>
              </a:ext>
            </a:extLst>
          </p:cNvPr>
          <p:cNvSpPr txBox="1"/>
          <p:nvPr/>
        </p:nvSpPr>
        <p:spPr>
          <a:xfrm>
            <a:off x="545984" y="385679"/>
            <a:ext cx="8064896" cy="1351780"/>
          </a:xfrm>
          <a:prstGeom prst="rect">
            <a:avLst/>
          </a:prstGeom>
          <a:noFill/>
        </p:spPr>
        <p:txBody>
          <a:bodyPr wrap="square" rtlCol="0">
            <a:spAutoFit/>
          </a:bodyPr>
          <a:lstStyle/>
          <a:p>
            <a:pPr algn="ctr"/>
            <a:r>
              <a:rPr lang="es-ES" sz="4400" b="1" dirty="0">
                <a:latin typeface="Bauhaus 93" panose="04030905020B02020C02" pitchFamily="82" charset="0"/>
              </a:rPr>
              <a:t>La educación técnica y la formación profesional </a:t>
            </a:r>
            <a:endParaRPr lang="en-US" sz="4400" b="1" dirty="0">
              <a:latin typeface="Bauhaus 93" panose="04030905020B02020C02" pitchFamily="82" charset="0"/>
            </a:endParaRPr>
          </a:p>
        </p:txBody>
      </p:sp>
      <p:sp>
        <p:nvSpPr>
          <p:cNvPr id="8" name="CuadroTexto 7">
            <a:extLst>
              <a:ext uri="{FF2B5EF4-FFF2-40B4-BE49-F238E27FC236}">
                <a16:creationId xmlns:a16="http://schemas.microsoft.com/office/drawing/2014/main" id="{91A22AF5-A90F-4558-9E5C-20C861FEED84}"/>
              </a:ext>
            </a:extLst>
          </p:cNvPr>
          <p:cNvSpPr txBox="1"/>
          <p:nvPr/>
        </p:nvSpPr>
        <p:spPr>
          <a:xfrm>
            <a:off x="539552" y="2087276"/>
            <a:ext cx="8064896" cy="3441583"/>
          </a:xfrm>
          <a:prstGeom prst="rect">
            <a:avLst/>
          </a:prstGeom>
          <a:noFill/>
        </p:spPr>
        <p:txBody>
          <a:bodyPr wrap="square" rtlCol="0">
            <a:spAutoFit/>
          </a:bodyPr>
          <a:lstStyle/>
          <a:p>
            <a:pPr algn="just"/>
            <a:r>
              <a:rPr lang="es-ES" dirty="0"/>
              <a:t>La educación técnica tiene como objetivo principal formar personas con experiencia y conocimientos que las habiliten para una actividad laboral especializada, en la que brindan asistencia o apoyo a los niveles profesionales de formación universitaria. En sus orígenes, la educación técnica y formación profesional fue concebida como un sistema exclusivo para formar trabajadores, caracterizado por su flexibilidad, su carácter terminal y su independencia del sistema del sistema educativo regular. Sin embargo, esta concepción se modificó y las innovaciones en ciencia y tecnología junto con las modificaciones del mercado laboral, han generado una conciencia y una necesidad clara sobre la necesidad de que las personas no solo se formen en una especialidad técnica, sino que además se preparen para el aprendizaje continuo y la posible rotación entre diferentes áreas técnicas y sectores productivos (</a:t>
            </a:r>
            <a:r>
              <a:rPr lang="es-ES" dirty="0" err="1"/>
              <a:t>Unevoc</a:t>
            </a:r>
            <a:r>
              <a:rPr lang="es-ES" dirty="0"/>
              <a:t>-Unesco, 2010). </a:t>
            </a:r>
          </a:p>
        </p:txBody>
      </p:sp>
    </p:spTree>
    <p:extLst>
      <p:ext uri="{BB962C8B-B14F-4D97-AF65-F5344CB8AC3E}">
        <p14:creationId xmlns:p14="http://schemas.microsoft.com/office/powerpoint/2010/main" val="27852692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6431" y="0"/>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7" name="CuadroTexto 6">
            <a:extLst>
              <a:ext uri="{FF2B5EF4-FFF2-40B4-BE49-F238E27FC236}">
                <a16:creationId xmlns:a16="http://schemas.microsoft.com/office/drawing/2014/main" id="{AC9DF95F-4B3C-41AE-94CF-79E24198DA0F}"/>
              </a:ext>
            </a:extLst>
          </p:cNvPr>
          <p:cNvSpPr txBox="1"/>
          <p:nvPr/>
        </p:nvSpPr>
        <p:spPr>
          <a:xfrm>
            <a:off x="545984" y="429943"/>
            <a:ext cx="8064896" cy="722057"/>
          </a:xfrm>
          <a:prstGeom prst="rect">
            <a:avLst/>
          </a:prstGeom>
          <a:noFill/>
        </p:spPr>
        <p:txBody>
          <a:bodyPr wrap="square" rtlCol="0">
            <a:spAutoFit/>
          </a:bodyPr>
          <a:lstStyle/>
          <a:p>
            <a:pPr algn="ctr"/>
            <a:r>
              <a:rPr lang="es-ES" sz="4400" b="1" dirty="0">
                <a:latin typeface="Bauhaus 93" panose="04030905020B02020C02" pitchFamily="82" charset="0"/>
              </a:rPr>
              <a:t>Lecciones aprendidas</a:t>
            </a:r>
            <a:endParaRPr lang="en-US" sz="4400" b="1" dirty="0">
              <a:latin typeface="Bauhaus 93" panose="04030905020B02020C02" pitchFamily="82" charset="0"/>
            </a:endParaRPr>
          </a:p>
        </p:txBody>
      </p:sp>
      <p:sp>
        <p:nvSpPr>
          <p:cNvPr id="8" name="CuadroTexto 7">
            <a:extLst>
              <a:ext uri="{FF2B5EF4-FFF2-40B4-BE49-F238E27FC236}">
                <a16:creationId xmlns:a16="http://schemas.microsoft.com/office/drawing/2014/main" id="{91A22AF5-A90F-4558-9E5C-20C861FEED84}"/>
              </a:ext>
            </a:extLst>
          </p:cNvPr>
          <p:cNvSpPr txBox="1"/>
          <p:nvPr/>
        </p:nvSpPr>
        <p:spPr>
          <a:xfrm>
            <a:off x="512583" y="1340768"/>
            <a:ext cx="8064896" cy="5245026"/>
          </a:xfrm>
          <a:prstGeom prst="rect">
            <a:avLst/>
          </a:prstGeom>
          <a:noFill/>
        </p:spPr>
        <p:txBody>
          <a:bodyPr wrap="square" rtlCol="0">
            <a:spAutoFit/>
          </a:bodyPr>
          <a:lstStyle/>
          <a:p>
            <a:pPr algn="just"/>
            <a:r>
              <a:rPr lang="es-ES" b="1" dirty="0"/>
              <a:t>A nivel del profesorado</a:t>
            </a:r>
          </a:p>
          <a:p>
            <a:pPr marL="285750" indent="-285750" algn="just">
              <a:buBlip>
                <a:blip r:embed="rId4">
                  <a:extLst>
                    <a:ext uri="{96DAC541-7B7A-43D3-8B79-37D633B846F1}">
                      <asvg:svgBlip xmlns:asvg="http://schemas.microsoft.com/office/drawing/2016/SVG/main" r:embed="rId5"/>
                    </a:ext>
                  </a:extLst>
                </a:blip>
              </a:buBlip>
            </a:pPr>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La formación continua de la persona docente se  ha orientado a la atención de sus necesidades y expectativas, así como al perfil del estudiantado.</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En los procesos de mediación pedagógica se implementan estrategias educativas que refuerzan valores y logran el desarrollo de competencias, estimulan la curiosidad intelectual, la indagación, el razonamiento riguroso y la cultura científica en la persona estudiante, además de promover el uso educativo de las tecnologías digitales.</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Se propician alianzas con instituciones y entidades que comparten objetivos  relacionados con la formación y el mejoramiento profesional en el campo de la educación y de otras profesiones afines. </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endParaRPr lang="es-ES" dirty="0"/>
          </a:p>
          <a:p>
            <a:pPr marL="285750" indent="-285750" algn="just">
              <a:buBlip>
                <a:blip r:embed="rId4">
                  <a:extLst>
                    <a:ext uri="{96DAC541-7B7A-43D3-8B79-37D633B846F1}">
                      <asvg:svgBlip xmlns:asvg="http://schemas.microsoft.com/office/drawing/2016/SVG/main" r:embed="rId5"/>
                    </a:ext>
                  </a:extLst>
                </a:blip>
              </a:buBlip>
            </a:pPr>
            <a:endParaRPr lang="es-ES" dirty="0"/>
          </a:p>
          <a:p>
            <a:pPr algn="just"/>
            <a:endParaRPr lang="es-ES" dirty="0"/>
          </a:p>
          <a:p>
            <a:pPr algn="just"/>
            <a:endParaRPr lang="es-ES" dirty="0"/>
          </a:p>
        </p:txBody>
      </p:sp>
    </p:spTree>
    <p:extLst>
      <p:ext uri="{BB962C8B-B14F-4D97-AF65-F5344CB8AC3E}">
        <p14:creationId xmlns:p14="http://schemas.microsoft.com/office/powerpoint/2010/main" val="24490779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DCE7BE1-417E-4F65-9248-9857E8A4F19B}"/>
              </a:ext>
            </a:extLst>
          </p:cNvPr>
          <p:cNvSpPr/>
          <p:nvPr/>
        </p:nvSpPr>
        <p:spPr bwMode="auto">
          <a:xfrm>
            <a:off x="6431" y="0"/>
            <a:ext cx="4572001" cy="15819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ea typeface="Microsoft YaHei" panose="020B0503020204020204" pitchFamily="34" charset="-122"/>
            </a:endParaRPr>
          </a:p>
        </p:txBody>
      </p:sp>
      <p:sp>
        <p:nvSpPr>
          <p:cNvPr id="7" name="CuadroTexto 6">
            <a:extLst>
              <a:ext uri="{FF2B5EF4-FFF2-40B4-BE49-F238E27FC236}">
                <a16:creationId xmlns:a16="http://schemas.microsoft.com/office/drawing/2014/main" id="{AC9DF95F-4B3C-41AE-94CF-79E24198DA0F}"/>
              </a:ext>
            </a:extLst>
          </p:cNvPr>
          <p:cNvSpPr txBox="1"/>
          <p:nvPr/>
        </p:nvSpPr>
        <p:spPr>
          <a:xfrm>
            <a:off x="545984" y="429943"/>
            <a:ext cx="8064896" cy="722057"/>
          </a:xfrm>
          <a:prstGeom prst="rect">
            <a:avLst/>
          </a:prstGeom>
          <a:noFill/>
        </p:spPr>
        <p:txBody>
          <a:bodyPr wrap="square" rtlCol="0">
            <a:spAutoFit/>
          </a:bodyPr>
          <a:lstStyle/>
          <a:p>
            <a:pPr algn="ctr"/>
            <a:r>
              <a:rPr lang="es-ES" sz="4400" b="1" dirty="0">
                <a:latin typeface="Bauhaus 93" panose="04030905020B02020C02" pitchFamily="82" charset="0"/>
              </a:rPr>
              <a:t>Lecciones aprendidas</a:t>
            </a:r>
            <a:endParaRPr lang="en-US" sz="4400" b="1" dirty="0">
              <a:latin typeface="Bauhaus 93" panose="04030905020B02020C02" pitchFamily="82" charset="0"/>
            </a:endParaRPr>
          </a:p>
        </p:txBody>
      </p:sp>
      <p:sp>
        <p:nvSpPr>
          <p:cNvPr id="8" name="CuadroTexto 7">
            <a:extLst>
              <a:ext uri="{FF2B5EF4-FFF2-40B4-BE49-F238E27FC236}">
                <a16:creationId xmlns:a16="http://schemas.microsoft.com/office/drawing/2014/main" id="{91A22AF5-A90F-4558-9E5C-20C861FEED84}"/>
              </a:ext>
            </a:extLst>
          </p:cNvPr>
          <p:cNvSpPr txBox="1"/>
          <p:nvPr/>
        </p:nvSpPr>
        <p:spPr>
          <a:xfrm>
            <a:off x="545984" y="1340768"/>
            <a:ext cx="8064896" cy="6275564"/>
          </a:xfrm>
          <a:prstGeom prst="rect">
            <a:avLst/>
          </a:prstGeom>
          <a:noFill/>
        </p:spPr>
        <p:txBody>
          <a:bodyPr wrap="square" rtlCol="0">
            <a:spAutoFit/>
          </a:bodyPr>
          <a:lstStyle/>
          <a:p>
            <a:pPr algn="just"/>
            <a:r>
              <a:rPr lang="es-ES" b="1" dirty="0"/>
              <a:t>A nivel del estudiantado</a:t>
            </a:r>
            <a:endParaRPr lang="es-ES" dirty="0"/>
          </a:p>
          <a:p>
            <a:pPr algn="just"/>
            <a:r>
              <a:rPr lang="es-ES" dirty="0"/>
              <a:t> </a:t>
            </a:r>
          </a:p>
          <a:p>
            <a:pPr marL="285750" indent="-285750" algn="just">
              <a:buBlip>
                <a:blip r:embed="rId4">
                  <a:extLst>
                    <a:ext uri="{96DAC541-7B7A-43D3-8B79-37D633B846F1}">
                      <asvg:svgBlip xmlns:asvg="http://schemas.microsoft.com/office/drawing/2016/SVG/main" r:embed="rId5"/>
                    </a:ext>
                  </a:extLst>
                </a:blip>
              </a:buBlip>
            </a:pPr>
            <a:r>
              <a:rPr lang="es-ES" dirty="0"/>
              <a:t>Reconocimiento de la Dirección General del Servicio Civil para impartir en el Ministerio de Educación Pública las especialidades </a:t>
            </a:r>
            <a:r>
              <a:rPr lang="es-ES" dirty="0" err="1"/>
              <a:t>Executive</a:t>
            </a:r>
            <a:r>
              <a:rPr lang="es-ES" dirty="0"/>
              <a:t> Secretarial Management, Secretariado Ejecutivo, Secretariado Generalista y Ejecutivo para Centros de Servicio, así como los talleres autorizados;  exploratorios, orientación tecnológica y tecnologías.</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Participación voluntaria en la modalidad dual, para que adquiera habilidades, destrezas y conocimientos que lo acrediten como un profesional en  su área atendiendo a las necesidades del sector servicios, en un ambiente real de trabajo donde logre integrar nuevos aspectos de la vida. </a:t>
            </a:r>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r>
              <a:rPr lang="es-ES" dirty="0"/>
              <a:t>Implementación de un proceso de mejoramiento continuo basado en la autoevaluación, la evaluación externa y la posible acreditación de la carrera Bachillerato y Licenciatura en Educación Comercial, para propiciar el incremento del nivel de su calidad y promueva su cultura evaluativa.</a:t>
            </a:r>
          </a:p>
          <a:p>
            <a:pPr marL="285750" indent="-285750" algn="just">
              <a:buBlip>
                <a:blip r:embed="rId4">
                  <a:extLst>
                    <a:ext uri="{96DAC541-7B7A-43D3-8B79-37D633B846F1}">
                      <asvg:svgBlip xmlns:asvg="http://schemas.microsoft.com/office/drawing/2016/SVG/main" r:embed="rId5"/>
                    </a:ext>
                  </a:extLst>
                </a:blip>
              </a:buBlip>
            </a:pPr>
            <a:endParaRPr lang="es-ES" dirty="0"/>
          </a:p>
          <a:p>
            <a:pPr marL="285750" indent="-285750" algn="just">
              <a:buBlip>
                <a:blip r:embed="rId4">
                  <a:extLst>
                    <a:ext uri="{96DAC541-7B7A-43D3-8B79-37D633B846F1}">
                      <asvg:svgBlip xmlns:asvg="http://schemas.microsoft.com/office/drawing/2016/SVG/main" r:embed="rId5"/>
                    </a:ext>
                  </a:extLst>
                </a:blip>
              </a:buBlip>
            </a:pPr>
            <a:endParaRPr lang="es-ES" dirty="0"/>
          </a:p>
          <a:p>
            <a:pPr algn="just"/>
            <a:endParaRPr lang="es-ES" dirty="0"/>
          </a:p>
          <a:p>
            <a:pPr marL="285750" indent="-285750" algn="just">
              <a:buBlip>
                <a:blip r:embed="rId4">
                  <a:extLst>
                    <a:ext uri="{96DAC541-7B7A-43D3-8B79-37D633B846F1}">
                      <asvg:svgBlip xmlns:asvg="http://schemas.microsoft.com/office/drawing/2016/SVG/main" r:embed="rId5"/>
                    </a:ext>
                  </a:extLst>
                </a:blip>
              </a:buBlip>
            </a:pPr>
            <a:endParaRPr lang="es-ES" dirty="0"/>
          </a:p>
          <a:p>
            <a:pPr algn="just"/>
            <a:endParaRPr lang="es-ES" dirty="0"/>
          </a:p>
          <a:p>
            <a:pPr algn="just"/>
            <a:endParaRPr lang="es-ES" dirty="0"/>
          </a:p>
        </p:txBody>
      </p:sp>
    </p:spTree>
    <p:extLst>
      <p:ext uri="{BB962C8B-B14F-4D97-AF65-F5344CB8AC3E}">
        <p14:creationId xmlns:p14="http://schemas.microsoft.com/office/powerpoint/2010/main" val="79179473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US" altLang="en-US" sz="1800" b="0" i="0" u="none" strike="noStrike" cap="none" normalizeH="0" baseline="0" smtClean="0">
            <a:ln>
              <a:noFill/>
            </a:ln>
            <a:effectLst/>
            <a:latin typeface="Arial" panose="020B0604020202020204" pitchFamily="34"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US" altLang="en-US" sz="1800" b="0" i="0" u="none" strike="noStrike" cap="none" normalizeH="0" baseline="0" smtClean="0">
            <a:ln>
              <a:noFill/>
            </a:ln>
            <a:effectLst/>
            <a:latin typeface="Arial" panose="020B0604020202020204" pitchFamily="34" charset="0"/>
            <a:ea typeface="Microsoft YaHei" panose="020B0503020204020204" pitchFamily="34"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Plantilla-Congreso (3)</Template>
  <TotalTime>1243</TotalTime>
  <Words>1079</Words>
  <Application>Microsoft Office PowerPoint</Application>
  <PresentationFormat>Presentación en pantalla (4:3)</PresentationFormat>
  <Paragraphs>103</Paragraphs>
  <Slides>15</Slides>
  <Notes>12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15</vt:i4>
      </vt:variant>
    </vt:vector>
  </HeadingPairs>
  <TitlesOfParts>
    <vt:vector size="21" baseType="lpstr">
      <vt:lpstr>Aharoni</vt:lpstr>
      <vt:lpstr>Arial</vt:lpstr>
      <vt:lpstr>Bauhaus 93</vt:lpstr>
      <vt:lpstr>Calibri</vt:lpstr>
      <vt:lpstr>Times New Roman</vt:lpstr>
      <vt:lpstr>1_Tema de Office</vt:lpstr>
      <vt:lpstr> La formación técnica en la educación superior universitaria costarricense:  el caso de la Escuela de Secretariado Profesional de la  Universidad Nacional.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Aplicaciones para la  gestión del expediente</dc:title>
  <dc:creator>Carolina</dc:creator>
  <cp:lastModifiedBy>Carolina</cp:lastModifiedBy>
  <cp:revision>83</cp:revision>
  <cp:lastPrinted>1601-01-01T00:00:00Z</cp:lastPrinted>
  <dcterms:created xsi:type="dcterms:W3CDTF">2019-05-22T00:14:35Z</dcterms:created>
  <dcterms:modified xsi:type="dcterms:W3CDTF">2019-08-28T05:05:30Z</dcterms:modified>
</cp:coreProperties>
</file>