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19" r:id="rId4"/>
    <p:sldId id="320" r:id="rId5"/>
    <p:sldId id="314" r:id="rId6"/>
    <p:sldId id="270" r:id="rId7"/>
    <p:sldId id="301" r:id="rId8"/>
    <p:sldId id="302" r:id="rId9"/>
    <p:sldId id="303" r:id="rId10"/>
    <p:sldId id="321" r:id="rId11"/>
    <p:sldId id="307" r:id="rId12"/>
    <p:sldId id="308" r:id="rId13"/>
    <p:sldId id="325" r:id="rId14"/>
    <p:sldId id="273" r:id="rId15"/>
    <p:sldId id="322" r:id="rId16"/>
    <p:sldId id="326" r:id="rId17"/>
    <p:sldId id="267" r:id="rId18"/>
    <p:sldId id="259" r:id="rId19"/>
    <p:sldId id="262" r:id="rId20"/>
    <p:sldId id="620" r:id="rId21"/>
    <p:sldId id="263" r:id="rId22"/>
    <p:sldId id="261" r:id="rId23"/>
    <p:sldId id="324" r:id="rId24"/>
    <p:sldId id="281" r:id="rId25"/>
    <p:sldId id="287" r:id="rId2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80"/>
    <p:restoredTop sz="94705"/>
  </p:normalViewPr>
  <p:slideViewPr>
    <p:cSldViewPr snapToGrid="0" snapToObjects="1">
      <p:cViewPr varScale="1">
        <p:scale>
          <a:sx n="108" d="100"/>
          <a:sy n="10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6856F6-B02A-441A-94E8-9C1EDE23C60A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0D48E7-0F39-4AC2-B94B-4E00EB6A1F4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dirty="0"/>
            <a:t>La eficiencia de los recursos es vital.</a:t>
          </a:r>
          <a:endParaRPr lang="en-US" sz="1600" dirty="0"/>
        </a:p>
      </dgm:t>
    </dgm:pt>
    <dgm:pt modelId="{A3E9B399-0CCB-4D75-8BE8-E1F6D14D93C5}" type="parTrans" cxnId="{6575ECD0-EB58-4009-B78C-996D5A11940D}">
      <dgm:prSet/>
      <dgm:spPr/>
      <dgm:t>
        <a:bodyPr/>
        <a:lstStyle/>
        <a:p>
          <a:endParaRPr lang="en-US"/>
        </a:p>
      </dgm:t>
    </dgm:pt>
    <dgm:pt modelId="{5367ACE3-EAAA-45DD-A804-A28A155628F3}" type="sibTrans" cxnId="{6575ECD0-EB58-4009-B78C-996D5A11940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D390D154-0F37-4070-875B-A500BD285AD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dirty="0"/>
            <a:t>Los productos se reparan, refabrican, reutilizan, desmontan u reciclan.</a:t>
          </a:r>
          <a:endParaRPr lang="en-US" sz="1600" dirty="0"/>
        </a:p>
      </dgm:t>
    </dgm:pt>
    <dgm:pt modelId="{1DC72331-033B-400C-BB39-A52529B383E3}" type="parTrans" cxnId="{79CD3083-CFE5-428E-BC76-3AEF96B117B6}">
      <dgm:prSet/>
      <dgm:spPr/>
      <dgm:t>
        <a:bodyPr/>
        <a:lstStyle/>
        <a:p>
          <a:endParaRPr lang="en-US"/>
        </a:p>
      </dgm:t>
    </dgm:pt>
    <dgm:pt modelId="{84E0E694-238F-48DD-BFC1-7B1205C4A586}" type="sibTrans" cxnId="{79CD3083-CFE5-428E-BC76-3AEF96B117B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F2BED58-CFC3-4936-BF37-5C906057724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dirty="0"/>
            <a:t>Los desechos pueden ser recursos.</a:t>
          </a:r>
          <a:endParaRPr lang="en-US" sz="1600" dirty="0"/>
        </a:p>
      </dgm:t>
    </dgm:pt>
    <dgm:pt modelId="{A3274CB4-7373-45EA-948F-6BC19FE14CCF}" type="parTrans" cxnId="{6DACC3D1-5A85-4451-99E5-CA04E05F4A02}">
      <dgm:prSet/>
      <dgm:spPr/>
      <dgm:t>
        <a:bodyPr/>
        <a:lstStyle/>
        <a:p>
          <a:endParaRPr lang="en-US"/>
        </a:p>
      </dgm:t>
    </dgm:pt>
    <dgm:pt modelId="{4E97BBB8-AEEE-4146-AD89-1842E43265A3}" type="sibTrans" cxnId="{6DACC3D1-5A85-4451-99E5-CA04E05F4A0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78F13A5-E3DF-4C02-A756-388E0D2701B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MX" sz="1600" dirty="0"/>
            <a:t>Se puede acelerar mediante tecnologías de la información y la comunicación (TIC).</a:t>
          </a:r>
          <a:endParaRPr lang="en-US" sz="1600" dirty="0"/>
        </a:p>
      </dgm:t>
    </dgm:pt>
    <dgm:pt modelId="{FE679792-5C01-41F0-8089-3F88C7889FD3}" type="parTrans" cxnId="{FE6EA48A-40F8-41DC-861D-38E4C4F0AF37}">
      <dgm:prSet/>
      <dgm:spPr/>
      <dgm:t>
        <a:bodyPr/>
        <a:lstStyle/>
        <a:p>
          <a:endParaRPr lang="en-US"/>
        </a:p>
      </dgm:t>
    </dgm:pt>
    <dgm:pt modelId="{21F97545-61AC-4518-B7FF-522533CDFA3E}" type="sibTrans" cxnId="{FE6EA48A-40F8-41DC-861D-38E4C4F0AF37}">
      <dgm:prSet/>
      <dgm:spPr/>
      <dgm:t>
        <a:bodyPr/>
        <a:lstStyle/>
        <a:p>
          <a:endParaRPr lang="en-US"/>
        </a:p>
      </dgm:t>
    </dgm:pt>
    <dgm:pt modelId="{9C429871-D2D8-4EE6-9379-643BEAD1BF70}" type="pres">
      <dgm:prSet presAssocID="{F16856F6-B02A-441A-94E8-9C1EDE23C60A}" presName="root" presStyleCnt="0">
        <dgm:presLayoutVars>
          <dgm:dir/>
          <dgm:resizeHandles val="exact"/>
        </dgm:presLayoutVars>
      </dgm:prSet>
      <dgm:spPr/>
    </dgm:pt>
    <dgm:pt modelId="{5F2E7728-92F6-4779-ABCA-5158C0947443}" type="pres">
      <dgm:prSet presAssocID="{F16856F6-B02A-441A-94E8-9C1EDE23C60A}" presName="container" presStyleCnt="0">
        <dgm:presLayoutVars>
          <dgm:dir/>
          <dgm:resizeHandles val="exact"/>
        </dgm:presLayoutVars>
      </dgm:prSet>
      <dgm:spPr/>
    </dgm:pt>
    <dgm:pt modelId="{B9261387-AA4C-4D42-94F3-35AFFDC96609}" type="pres">
      <dgm:prSet presAssocID="{A30D48E7-0F39-4AC2-B94B-4E00EB6A1F4D}" presName="compNode" presStyleCnt="0"/>
      <dgm:spPr/>
    </dgm:pt>
    <dgm:pt modelId="{5F7711C7-6EBB-4007-8747-43FD27AE8E8F}" type="pres">
      <dgm:prSet presAssocID="{A30D48E7-0F39-4AC2-B94B-4E00EB6A1F4D}" presName="iconBgRect" presStyleLbl="bgShp" presStyleIdx="0" presStyleCnt="4"/>
      <dgm:spPr/>
    </dgm:pt>
    <dgm:pt modelId="{DD9FC74F-1F03-4083-8DA0-7474E6BABBD7}" type="pres">
      <dgm:prSet presAssocID="{A30D48E7-0F39-4AC2-B94B-4E00EB6A1F4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granajes"/>
        </a:ext>
      </dgm:extLst>
    </dgm:pt>
    <dgm:pt modelId="{C5920356-0138-4BE5-9242-EA5F74E0BD69}" type="pres">
      <dgm:prSet presAssocID="{A30D48E7-0F39-4AC2-B94B-4E00EB6A1F4D}" presName="spaceRect" presStyleCnt="0"/>
      <dgm:spPr/>
    </dgm:pt>
    <dgm:pt modelId="{73A364E2-C8CC-421C-8813-1F6556B22A70}" type="pres">
      <dgm:prSet presAssocID="{A30D48E7-0F39-4AC2-B94B-4E00EB6A1F4D}" presName="textRect" presStyleLbl="revTx" presStyleIdx="0" presStyleCnt="4">
        <dgm:presLayoutVars>
          <dgm:chMax val="1"/>
          <dgm:chPref val="1"/>
        </dgm:presLayoutVars>
      </dgm:prSet>
      <dgm:spPr/>
    </dgm:pt>
    <dgm:pt modelId="{1B4DA097-8C9D-4673-9AFF-5E1834739D21}" type="pres">
      <dgm:prSet presAssocID="{5367ACE3-EAAA-45DD-A804-A28A155628F3}" presName="sibTrans" presStyleLbl="sibTrans2D1" presStyleIdx="0" presStyleCnt="0"/>
      <dgm:spPr/>
    </dgm:pt>
    <dgm:pt modelId="{6EB686FE-A643-4845-91D8-31B40ABA873C}" type="pres">
      <dgm:prSet presAssocID="{D390D154-0F37-4070-875B-A500BD285ADC}" presName="compNode" presStyleCnt="0"/>
      <dgm:spPr/>
    </dgm:pt>
    <dgm:pt modelId="{E928FE6D-F0BD-4A14-A10E-2066FA47136B}" type="pres">
      <dgm:prSet presAssocID="{D390D154-0F37-4070-875B-A500BD285ADC}" presName="iconBgRect" presStyleLbl="bgShp" presStyleIdx="1" presStyleCnt="4"/>
      <dgm:spPr/>
    </dgm:pt>
    <dgm:pt modelId="{AA458839-06BA-43E5-97E2-16BD59F5809E}" type="pres">
      <dgm:prSet presAssocID="{D390D154-0F37-4070-875B-A500BD285AD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B0870B64-862A-4E52-9869-27CDA563D457}" type="pres">
      <dgm:prSet presAssocID="{D390D154-0F37-4070-875B-A500BD285ADC}" presName="spaceRect" presStyleCnt="0"/>
      <dgm:spPr/>
    </dgm:pt>
    <dgm:pt modelId="{B5CC4849-AED6-419C-84BE-12B312BC5A9E}" type="pres">
      <dgm:prSet presAssocID="{D390D154-0F37-4070-875B-A500BD285ADC}" presName="textRect" presStyleLbl="revTx" presStyleIdx="1" presStyleCnt="4" custLinFactNeighborY="-26128">
        <dgm:presLayoutVars>
          <dgm:chMax val="1"/>
          <dgm:chPref val="1"/>
        </dgm:presLayoutVars>
      </dgm:prSet>
      <dgm:spPr/>
    </dgm:pt>
    <dgm:pt modelId="{AA8BEF52-9E50-46A2-8915-A258735892C8}" type="pres">
      <dgm:prSet presAssocID="{84E0E694-238F-48DD-BFC1-7B1205C4A586}" presName="sibTrans" presStyleLbl="sibTrans2D1" presStyleIdx="0" presStyleCnt="0"/>
      <dgm:spPr/>
    </dgm:pt>
    <dgm:pt modelId="{FB42F8EB-A75F-4E78-A835-986359471F25}" type="pres">
      <dgm:prSet presAssocID="{6F2BED58-CFC3-4936-BF37-5C906057724A}" presName="compNode" presStyleCnt="0"/>
      <dgm:spPr/>
    </dgm:pt>
    <dgm:pt modelId="{5C526FBE-8243-46A3-8D60-38892D558E3B}" type="pres">
      <dgm:prSet presAssocID="{6F2BED58-CFC3-4936-BF37-5C906057724A}" presName="iconBgRect" presStyleLbl="bgShp" presStyleIdx="2" presStyleCnt="4"/>
      <dgm:spPr/>
    </dgm:pt>
    <dgm:pt modelId="{5A523BEE-2063-4AFF-9D03-A33654C0771E}" type="pres">
      <dgm:prSet presAssocID="{6F2BED58-CFC3-4936-BF37-5C906057724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sura"/>
        </a:ext>
      </dgm:extLst>
    </dgm:pt>
    <dgm:pt modelId="{B2A218B3-FBA9-4631-ACE9-5BCAE0C07C12}" type="pres">
      <dgm:prSet presAssocID="{6F2BED58-CFC3-4936-BF37-5C906057724A}" presName="spaceRect" presStyleCnt="0"/>
      <dgm:spPr/>
    </dgm:pt>
    <dgm:pt modelId="{60D3FB9F-4D34-4983-807A-1128F0249845}" type="pres">
      <dgm:prSet presAssocID="{6F2BED58-CFC3-4936-BF37-5C906057724A}" presName="textRect" presStyleLbl="revTx" presStyleIdx="2" presStyleCnt="4">
        <dgm:presLayoutVars>
          <dgm:chMax val="1"/>
          <dgm:chPref val="1"/>
        </dgm:presLayoutVars>
      </dgm:prSet>
      <dgm:spPr/>
    </dgm:pt>
    <dgm:pt modelId="{8669858E-C768-4455-AA6C-C076F6919C11}" type="pres">
      <dgm:prSet presAssocID="{4E97BBB8-AEEE-4146-AD89-1842E43265A3}" presName="sibTrans" presStyleLbl="sibTrans2D1" presStyleIdx="0" presStyleCnt="0"/>
      <dgm:spPr/>
    </dgm:pt>
    <dgm:pt modelId="{3562FF99-24EE-469B-8FED-BDE3E13193ED}" type="pres">
      <dgm:prSet presAssocID="{078F13A5-E3DF-4C02-A756-388E0D2701BF}" presName="compNode" presStyleCnt="0"/>
      <dgm:spPr/>
    </dgm:pt>
    <dgm:pt modelId="{25CB76A0-0CD3-49D8-A574-D702434FA69D}" type="pres">
      <dgm:prSet presAssocID="{078F13A5-E3DF-4C02-A756-388E0D2701BF}" presName="iconBgRect" presStyleLbl="bgShp" presStyleIdx="3" presStyleCnt="4"/>
      <dgm:spPr/>
    </dgm:pt>
    <dgm:pt modelId="{69618157-7B7D-4483-B1E0-E2CB8A9B1A36}" type="pres">
      <dgm:prSet presAssocID="{078F13A5-E3DF-4C02-A756-388E0D2701B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065EA5EF-ACC8-43A1-B28A-ED294B5514B7}" type="pres">
      <dgm:prSet presAssocID="{078F13A5-E3DF-4C02-A756-388E0D2701BF}" presName="spaceRect" presStyleCnt="0"/>
      <dgm:spPr/>
    </dgm:pt>
    <dgm:pt modelId="{534B313D-A004-4F98-826C-1EB51F48A360}" type="pres">
      <dgm:prSet presAssocID="{078F13A5-E3DF-4C02-A756-388E0D2701BF}" presName="textRect" presStyleLbl="revTx" presStyleIdx="3" presStyleCnt="4" custLinFactNeighborY="14697">
        <dgm:presLayoutVars>
          <dgm:chMax val="1"/>
          <dgm:chPref val="1"/>
        </dgm:presLayoutVars>
      </dgm:prSet>
      <dgm:spPr/>
    </dgm:pt>
  </dgm:ptLst>
  <dgm:cxnLst>
    <dgm:cxn modelId="{AFB56756-B1F9-4FCE-8697-E56F6586DA35}" type="presOf" srcId="{D390D154-0F37-4070-875B-A500BD285ADC}" destId="{B5CC4849-AED6-419C-84BE-12B312BC5A9E}" srcOrd="0" destOrd="0" presId="urn:microsoft.com/office/officeart/2018/2/layout/IconCircleList"/>
    <dgm:cxn modelId="{F2ACD474-C2AE-4C77-B329-A271FDEC003E}" type="presOf" srcId="{F16856F6-B02A-441A-94E8-9C1EDE23C60A}" destId="{9C429871-D2D8-4EE6-9379-643BEAD1BF70}" srcOrd="0" destOrd="0" presId="urn:microsoft.com/office/officeart/2018/2/layout/IconCircleList"/>
    <dgm:cxn modelId="{648A1583-3FB3-4EC4-A76C-A3FCFB83FBD9}" type="presOf" srcId="{078F13A5-E3DF-4C02-A756-388E0D2701BF}" destId="{534B313D-A004-4F98-826C-1EB51F48A360}" srcOrd="0" destOrd="0" presId="urn:microsoft.com/office/officeart/2018/2/layout/IconCircleList"/>
    <dgm:cxn modelId="{79CD3083-CFE5-428E-BC76-3AEF96B117B6}" srcId="{F16856F6-B02A-441A-94E8-9C1EDE23C60A}" destId="{D390D154-0F37-4070-875B-A500BD285ADC}" srcOrd="1" destOrd="0" parTransId="{1DC72331-033B-400C-BB39-A52529B383E3}" sibTransId="{84E0E694-238F-48DD-BFC1-7B1205C4A586}"/>
    <dgm:cxn modelId="{66C08489-3C5E-40D1-8380-7251586147D8}" type="presOf" srcId="{A30D48E7-0F39-4AC2-B94B-4E00EB6A1F4D}" destId="{73A364E2-C8CC-421C-8813-1F6556B22A70}" srcOrd="0" destOrd="0" presId="urn:microsoft.com/office/officeart/2018/2/layout/IconCircleList"/>
    <dgm:cxn modelId="{FE6EA48A-40F8-41DC-861D-38E4C4F0AF37}" srcId="{F16856F6-B02A-441A-94E8-9C1EDE23C60A}" destId="{078F13A5-E3DF-4C02-A756-388E0D2701BF}" srcOrd="3" destOrd="0" parTransId="{FE679792-5C01-41F0-8089-3F88C7889FD3}" sibTransId="{21F97545-61AC-4518-B7FF-522533CDFA3E}"/>
    <dgm:cxn modelId="{2147C9A2-0269-4B5B-9737-3E4513DA8AB2}" type="presOf" srcId="{4E97BBB8-AEEE-4146-AD89-1842E43265A3}" destId="{8669858E-C768-4455-AA6C-C076F6919C11}" srcOrd="0" destOrd="0" presId="urn:microsoft.com/office/officeart/2018/2/layout/IconCircleList"/>
    <dgm:cxn modelId="{9B9018CA-09F9-4911-87C2-716A29F39BD7}" type="presOf" srcId="{6F2BED58-CFC3-4936-BF37-5C906057724A}" destId="{60D3FB9F-4D34-4983-807A-1128F0249845}" srcOrd="0" destOrd="0" presId="urn:microsoft.com/office/officeart/2018/2/layout/IconCircleList"/>
    <dgm:cxn modelId="{6575ECD0-EB58-4009-B78C-996D5A11940D}" srcId="{F16856F6-B02A-441A-94E8-9C1EDE23C60A}" destId="{A30D48E7-0F39-4AC2-B94B-4E00EB6A1F4D}" srcOrd="0" destOrd="0" parTransId="{A3E9B399-0CCB-4D75-8BE8-E1F6D14D93C5}" sibTransId="{5367ACE3-EAAA-45DD-A804-A28A155628F3}"/>
    <dgm:cxn modelId="{6DACC3D1-5A85-4451-99E5-CA04E05F4A02}" srcId="{F16856F6-B02A-441A-94E8-9C1EDE23C60A}" destId="{6F2BED58-CFC3-4936-BF37-5C906057724A}" srcOrd="2" destOrd="0" parTransId="{A3274CB4-7373-45EA-948F-6BC19FE14CCF}" sibTransId="{4E97BBB8-AEEE-4146-AD89-1842E43265A3}"/>
    <dgm:cxn modelId="{8D04F6DA-3229-414D-88D3-C6DADCC2C8C7}" type="presOf" srcId="{84E0E694-238F-48DD-BFC1-7B1205C4A586}" destId="{AA8BEF52-9E50-46A2-8915-A258735892C8}" srcOrd="0" destOrd="0" presId="urn:microsoft.com/office/officeart/2018/2/layout/IconCircleList"/>
    <dgm:cxn modelId="{BB815EDE-ECC9-4458-8471-2A2A5A8D0606}" type="presOf" srcId="{5367ACE3-EAAA-45DD-A804-A28A155628F3}" destId="{1B4DA097-8C9D-4673-9AFF-5E1834739D21}" srcOrd="0" destOrd="0" presId="urn:microsoft.com/office/officeart/2018/2/layout/IconCircleList"/>
    <dgm:cxn modelId="{80491B27-0A1D-47E5-88FE-476B1796F5AA}" type="presParOf" srcId="{9C429871-D2D8-4EE6-9379-643BEAD1BF70}" destId="{5F2E7728-92F6-4779-ABCA-5158C0947443}" srcOrd="0" destOrd="0" presId="urn:microsoft.com/office/officeart/2018/2/layout/IconCircleList"/>
    <dgm:cxn modelId="{248F8BF8-B96A-4B21-9660-74E0A7E1A848}" type="presParOf" srcId="{5F2E7728-92F6-4779-ABCA-5158C0947443}" destId="{B9261387-AA4C-4D42-94F3-35AFFDC96609}" srcOrd="0" destOrd="0" presId="urn:microsoft.com/office/officeart/2018/2/layout/IconCircleList"/>
    <dgm:cxn modelId="{AECF66F5-527E-43B7-A40D-A10824216036}" type="presParOf" srcId="{B9261387-AA4C-4D42-94F3-35AFFDC96609}" destId="{5F7711C7-6EBB-4007-8747-43FD27AE8E8F}" srcOrd="0" destOrd="0" presId="urn:microsoft.com/office/officeart/2018/2/layout/IconCircleList"/>
    <dgm:cxn modelId="{02713F1D-7B6D-4037-AC2C-20D5709C3D45}" type="presParOf" srcId="{B9261387-AA4C-4D42-94F3-35AFFDC96609}" destId="{DD9FC74F-1F03-4083-8DA0-7474E6BABBD7}" srcOrd="1" destOrd="0" presId="urn:microsoft.com/office/officeart/2018/2/layout/IconCircleList"/>
    <dgm:cxn modelId="{529A8354-6C35-45FA-B162-321AD31CCFC9}" type="presParOf" srcId="{B9261387-AA4C-4D42-94F3-35AFFDC96609}" destId="{C5920356-0138-4BE5-9242-EA5F74E0BD69}" srcOrd="2" destOrd="0" presId="urn:microsoft.com/office/officeart/2018/2/layout/IconCircleList"/>
    <dgm:cxn modelId="{41F961AE-0508-4CBE-9FC8-F9432D4D2BF5}" type="presParOf" srcId="{B9261387-AA4C-4D42-94F3-35AFFDC96609}" destId="{73A364E2-C8CC-421C-8813-1F6556B22A70}" srcOrd="3" destOrd="0" presId="urn:microsoft.com/office/officeart/2018/2/layout/IconCircleList"/>
    <dgm:cxn modelId="{FFA29158-420C-4C43-AE6B-F219715062F8}" type="presParOf" srcId="{5F2E7728-92F6-4779-ABCA-5158C0947443}" destId="{1B4DA097-8C9D-4673-9AFF-5E1834739D21}" srcOrd="1" destOrd="0" presId="urn:microsoft.com/office/officeart/2018/2/layout/IconCircleList"/>
    <dgm:cxn modelId="{A5BFC8F7-B0D1-41D6-B095-D7D2EA250972}" type="presParOf" srcId="{5F2E7728-92F6-4779-ABCA-5158C0947443}" destId="{6EB686FE-A643-4845-91D8-31B40ABA873C}" srcOrd="2" destOrd="0" presId="urn:microsoft.com/office/officeart/2018/2/layout/IconCircleList"/>
    <dgm:cxn modelId="{9AD550E7-ED9B-47C0-AEB0-FC0984092B82}" type="presParOf" srcId="{6EB686FE-A643-4845-91D8-31B40ABA873C}" destId="{E928FE6D-F0BD-4A14-A10E-2066FA47136B}" srcOrd="0" destOrd="0" presId="urn:microsoft.com/office/officeart/2018/2/layout/IconCircleList"/>
    <dgm:cxn modelId="{266CF7C8-972C-4770-B57A-27806BD9DF0E}" type="presParOf" srcId="{6EB686FE-A643-4845-91D8-31B40ABA873C}" destId="{AA458839-06BA-43E5-97E2-16BD59F5809E}" srcOrd="1" destOrd="0" presId="urn:microsoft.com/office/officeart/2018/2/layout/IconCircleList"/>
    <dgm:cxn modelId="{A00E29B8-6C8B-49CC-8A4D-9434DC35B9A3}" type="presParOf" srcId="{6EB686FE-A643-4845-91D8-31B40ABA873C}" destId="{B0870B64-862A-4E52-9869-27CDA563D457}" srcOrd="2" destOrd="0" presId="urn:microsoft.com/office/officeart/2018/2/layout/IconCircleList"/>
    <dgm:cxn modelId="{024BEF9E-1DBF-4A52-A91E-90F649F7FDAA}" type="presParOf" srcId="{6EB686FE-A643-4845-91D8-31B40ABA873C}" destId="{B5CC4849-AED6-419C-84BE-12B312BC5A9E}" srcOrd="3" destOrd="0" presId="urn:microsoft.com/office/officeart/2018/2/layout/IconCircleList"/>
    <dgm:cxn modelId="{D0B08697-3C62-4055-9644-D951C279D95A}" type="presParOf" srcId="{5F2E7728-92F6-4779-ABCA-5158C0947443}" destId="{AA8BEF52-9E50-46A2-8915-A258735892C8}" srcOrd="3" destOrd="0" presId="urn:microsoft.com/office/officeart/2018/2/layout/IconCircleList"/>
    <dgm:cxn modelId="{78A5F498-04EC-40FF-9468-7EE5B0E402BC}" type="presParOf" srcId="{5F2E7728-92F6-4779-ABCA-5158C0947443}" destId="{FB42F8EB-A75F-4E78-A835-986359471F25}" srcOrd="4" destOrd="0" presId="urn:microsoft.com/office/officeart/2018/2/layout/IconCircleList"/>
    <dgm:cxn modelId="{BFDD36F7-9F22-4068-9924-A7766DD300DE}" type="presParOf" srcId="{FB42F8EB-A75F-4E78-A835-986359471F25}" destId="{5C526FBE-8243-46A3-8D60-38892D558E3B}" srcOrd="0" destOrd="0" presId="urn:microsoft.com/office/officeart/2018/2/layout/IconCircleList"/>
    <dgm:cxn modelId="{4C34087B-1EDF-4499-85A3-A6FAB4A55566}" type="presParOf" srcId="{FB42F8EB-A75F-4E78-A835-986359471F25}" destId="{5A523BEE-2063-4AFF-9D03-A33654C0771E}" srcOrd="1" destOrd="0" presId="urn:microsoft.com/office/officeart/2018/2/layout/IconCircleList"/>
    <dgm:cxn modelId="{A7F0358C-62D8-4260-9FAE-0D5FBD63EA88}" type="presParOf" srcId="{FB42F8EB-A75F-4E78-A835-986359471F25}" destId="{B2A218B3-FBA9-4631-ACE9-5BCAE0C07C12}" srcOrd="2" destOrd="0" presId="urn:microsoft.com/office/officeart/2018/2/layout/IconCircleList"/>
    <dgm:cxn modelId="{FB3A6C51-643B-4B05-9559-83E320114297}" type="presParOf" srcId="{FB42F8EB-A75F-4E78-A835-986359471F25}" destId="{60D3FB9F-4D34-4983-807A-1128F0249845}" srcOrd="3" destOrd="0" presId="urn:microsoft.com/office/officeart/2018/2/layout/IconCircleList"/>
    <dgm:cxn modelId="{599BEADD-8086-4F0B-87B0-FFC308E6BDFA}" type="presParOf" srcId="{5F2E7728-92F6-4779-ABCA-5158C0947443}" destId="{8669858E-C768-4455-AA6C-C076F6919C11}" srcOrd="5" destOrd="0" presId="urn:microsoft.com/office/officeart/2018/2/layout/IconCircleList"/>
    <dgm:cxn modelId="{8C60CC23-D357-42F2-8927-CF5041C741A7}" type="presParOf" srcId="{5F2E7728-92F6-4779-ABCA-5158C0947443}" destId="{3562FF99-24EE-469B-8FED-BDE3E13193ED}" srcOrd="6" destOrd="0" presId="urn:microsoft.com/office/officeart/2018/2/layout/IconCircleList"/>
    <dgm:cxn modelId="{218A6E30-44CD-47D2-9D29-6A81B80977CB}" type="presParOf" srcId="{3562FF99-24EE-469B-8FED-BDE3E13193ED}" destId="{25CB76A0-0CD3-49D8-A574-D702434FA69D}" srcOrd="0" destOrd="0" presId="urn:microsoft.com/office/officeart/2018/2/layout/IconCircleList"/>
    <dgm:cxn modelId="{D2CDA437-1C04-4F55-A2BE-27B25298D053}" type="presParOf" srcId="{3562FF99-24EE-469B-8FED-BDE3E13193ED}" destId="{69618157-7B7D-4483-B1E0-E2CB8A9B1A36}" srcOrd="1" destOrd="0" presId="urn:microsoft.com/office/officeart/2018/2/layout/IconCircleList"/>
    <dgm:cxn modelId="{6F6B795D-C18E-4356-999C-2ECF89212CA4}" type="presParOf" srcId="{3562FF99-24EE-469B-8FED-BDE3E13193ED}" destId="{065EA5EF-ACC8-43A1-B28A-ED294B5514B7}" srcOrd="2" destOrd="0" presId="urn:microsoft.com/office/officeart/2018/2/layout/IconCircleList"/>
    <dgm:cxn modelId="{DF3F505E-F194-4994-9EDA-34F701239CE1}" type="presParOf" srcId="{3562FF99-24EE-469B-8FED-BDE3E13193ED}" destId="{534B313D-A004-4F98-826C-1EB51F48A36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9B3ED9-F23F-4721-8295-59A6CD3D4005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R"/>
        </a:p>
      </dgm:t>
    </dgm:pt>
    <dgm:pt modelId="{AC3A4E09-3E2F-4812-8848-24F7FF3C6B67}">
      <dgm:prSet phldrT="[Texto]" custT="1"/>
      <dgm:spPr/>
      <dgm:t>
        <a:bodyPr/>
        <a:lstStyle/>
        <a:p>
          <a:r>
            <a:rPr lang="es-CR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Bioeconomía como estrategia de desarrollo territorial rural</a:t>
          </a:r>
        </a:p>
      </dgm:t>
    </dgm:pt>
    <dgm:pt modelId="{F55E8915-C1D7-4DF0-AB7A-CD4413259BD8}" type="parTrans" cxnId="{A0B8410F-0E07-49DE-9DDB-99F61DF57CC1}">
      <dgm:prSet/>
      <dgm:spPr/>
      <dgm:t>
        <a:bodyPr/>
        <a:lstStyle/>
        <a:p>
          <a:endParaRPr lang="es-CR" sz="1000" b="0"/>
        </a:p>
      </dgm:t>
    </dgm:pt>
    <dgm:pt modelId="{8753424A-32FE-4105-8995-B76BB78AFF47}" type="sibTrans" cxnId="{A0B8410F-0E07-49DE-9DDB-99F61DF57CC1}">
      <dgm:prSet/>
      <dgm:spPr/>
      <dgm:t>
        <a:bodyPr/>
        <a:lstStyle/>
        <a:p>
          <a:endParaRPr lang="es-CR" sz="1000" b="0"/>
        </a:p>
      </dgm:t>
    </dgm:pt>
    <dgm:pt modelId="{064F6367-3916-49A7-A15B-B509A83886EC}" type="asst">
      <dgm:prSet phldrT="[Texto]" custT="1"/>
      <dgm:spPr/>
      <dgm:t>
        <a:bodyPr/>
        <a:lstStyle/>
        <a:p>
          <a:r>
            <a:rPr lang="es-CR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Aprovechamiento sostenible del Stock de recursos biológicos en territorios rurales</a:t>
          </a:r>
        </a:p>
      </dgm:t>
    </dgm:pt>
    <dgm:pt modelId="{BE4B5209-4228-4496-BD67-A4BD85C489F3}" type="parTrans" cxnId="{19D7FC16-2C15-46DA-B47A-F47566A3B420}">
      <dgm:prSet/>
      <dgm:spPr/>
      <dgm:t>
        <a:bodyPr/>
        <a:lstStyle/>
        <a:p>
          <a:endParaRPr lang="es-CR" sz="1000" b="0"/>
        </a:p>
      </dgm:t>
    </dgm:pt>
    <dgm:pt modelId="{93C50471-0BDE-459C-AEA6-04EEDE5E7AC7}" type="sibTrans" cxnId="{19D7FC16-2C15-46DA-B47A-F47566A3B420}">
      <dgm:prSet/>
      <dgm:spPr/>
      <dgm:t>
        <a:bodyPr/>
        <a:lstStyle/>
        <a:p>
          <a:endParaRPr lang="es-CR" sz="1000" b="0"/>
        </a:p>
      </dgm:t>
    </dgm:pt>
    <dgm:pt modelId="{31290F54-7D08-4CF8-8AB9-4A3FAA262E66}">
      <dgm:prSet phldrT="[Texto]" custT="1"/>
      <dgm:spPr/>
      <dgm:t>
        <a:bodyPr/>
        <a:lstStyle/>
        <a:p>
          <a:r>
            <a:rPr lang="es-CR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Generación bioproductos con alto componente de valor agregado</a:t>
          </a:r>
        </a:p>
      </dgm:t>
    </dgm:pt>
    <dgm:pt modelId="{5B866860-EF87-4614-A184-A091DB52469D}" type="parTrans" cxnId="{405377FD-7988-43C9-ADD7-86C4C607E37A}">
      <dgm:prSet/>
      <dgm:spPr/>
      <dgm:t>
        <a:bodyPr/>
        <a:lstStyle/>
        <a:p>
          <a:endParaRPr lang="es-CR" sz="1000" b="0"/>
        </a:p>
      </dgm:t>
    </dgm:pt>
    <dgm:pt modelId="{4F09355A-B712-42F5-8647-C2C7554B236B}" type="sibTrans" cxnId="{405377FD-7988-43C9-ADD7-86C4C607E37A}">
      <dgm:prSet/>
      <dgm:spPr/>
      <dgm:t>
        <a:bodyPr/>
        <a:lstStyle/>
        <a:p>
          <a:endParaRPr lang="es-CR" sz="1000" b="0"/>
        </a:p>
      </dgm:t>
    </dgm:pt>
    <dgm:pt modelId="{BCE82690-D6D7-4461-8BAB-275CA10AE826}">
      <dgm:prSet phldrT="[Texto]" custT="1"/>
      <dgm:spPr/>
      <dgm:t>
        <a:bodyPr/>
        <a:lstStyle/>
        <a:p>
          <a:r>
            <a:rPr lang="es-CR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Revalorización de desechos y nuevos encadenamientos productivos</a:t>
          </a:r>
        </a:p>
      </dgm:t>
    </dgm:pt>
    <dgm:pt modelId="{201CE914-D100-4F5D-82D9-AF4B91849B1A}" type="parTrans" cxnId="{4CC0113D-2795-4C8B-8294-717FA34B6EBF}">
      <dgm:prSet/>
      <dgm:spPr/>
      <dgm:t>
        <a:bodyPr/>
        <a:lstStyle/>
        <a:p>
          <a:endParaRPr lang="es-CR" sz="1000" b="0"/>
        </a:p>
      </dgm:t>
    </dgm:pt>
    <dgm:pt modelId="{E29A4FB8-1BA6-469B-8708-3D01A45BAC94}" type="sibTrans" cxnId="{4CC0113D-2795-4C8B-8294-717FA34B6EBF}">
      <dgm:prSet/>
      <dgm:spPr/>
      <dgm:t>
        <a:bodyPr/>
        <a:lstStyle/>
        <a:p>
          <a:endParaRPr lang="es-CR" sz="1000" b="0"/>
        </a:p>
      </dgm:t>
    </dgm:pt>
    <dgm:pt modelId="{5BB3932B-1EA5-4570-A823-0C13915B80AC}">
      <dgm:prSet phldrT="[Texto]" custT="1"/>
      <dgm:spPr/>
      <dgm:t>
        <a:bodyPr/>
        <a:lstStyle/>
        <a:p>
          <a:r>
            <a:rPr lang="es-CR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Nuevas oportunidades de empleo, autoempleo y comercialización</a:t>
          </a:r>
        </a:p>
      </dgm:t>
    </dgm:pt>
    <dgm:pt modelId="{EAB114BF-9CD3-44D0-A24C-4720BB331E1F}" type="parTrans" cxnId="{861EB9F4-9975-4DCE-A9F3-EAC6F4726D57}">
      <dgm:prSet/>
      <dgm:spPr/>
      <dgm:t>
        <a:bodyPr/>
        <a:lstStyle/>
        <a:p>
          <a:endParaRPr lang="es-CR" sz="1000" b="0"/>
        </a:p>
      </dgm:t>
    </dgm:pt>
    <dgm:pt modelId="{7CAF411D-1BE3-4305-9D72-263046E82ABF}" type="sibTrans" cxnId="{861EB9F4-9975-4DCE-A9F3-EAC6F4726D57}">
      <dgm:prSet/>
      <dgm:spPr/>
      <dgm:t>
        <a:bodyPr/>
        <a:lstStyle/>
        <a:p>
          <a:endParaRPr lang="es-CR" sz="1000" b="0"/>
        </a:p>
      </dgm:t>
    </dgm:pt>
    <dgm:pt modelId="{470420B0-A2F9-4C9F-9C8B-2459B85179CE}" type="pres">
      <dgm:prSet presAssocID="{C19B3ED9-F23F-4721-8295-59A6CD3D40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492DC96-3A15-4093-AD48-99D895282454}" type="pres">
      <dgm:prSet presAssocID="{AC3A4E09-3E2F-4812-8848-24F7FF3C6B67}" presName="hierRoot1" presStyleCnt="0">
        <dgm:presLayoutVars>
          <dgm:hierBranch val="init"/>
        </dgm:presLayoutVars>
      </dgm:prSet>
      <dgm:spPr/>
    </dgm:pt>
    <dgm:pt modelId="{B26FEF7C-112B-4C4C-A8C3-857B1C85F86E}" type="pres">
      <dgm:prSet presAssocID="{AC3A4E09-3E2F-4812-8848-24F7FF3C6B67}" presName="rootComposite1" presStyleCnt="0"/>
      <dgm:spPr/>
    </dgm:pt>
    <dgm:pt modelId="{E7AEA535-1FE4-4C48-A94D-2CD9FFE8D982}" type="pres">
      <dgm:prSet presAssocID="{AC3A4E09-3E2F-4812-8848-24F7FF3C6B67}" presName="rootText1" presStyleLbl="node0" presStyleIdx="0" presStyleCnt="1">
        <dgm:presLayoutVars>
          <dgm:chPref val="3"/>
        </dgm:presLayoutVars>
      </dgm:prSet>
      <dgm:spPr/>
    </dgm:pt>
    <dgm:pt modelId="{CB3A7201-3E1B-42D6-A97A-ACAB97BEF49C}" type="pres">
      <dgm:prSet presAssocID="{AC3A4E09-3E2F-4812-8848-24F7FF3C6B67}" presName="rootConnector1" presStyleLbl="node1" presStyleIdx="0" presStyleCnt="0"/>
      <dgm:spPr/>
    </dgm:pt>
    <dgm:pt modelId="{CB233F41-1F5B-4153-90DC-24D27E357306}" type="pres">
      <dgm:prSet presAssocID="{AC3A4E09-3E2F-4812-8848-24F7FF3C6B67}" presName="hierChild2" presStyleCnt="0"/>
      <dgm:spPr/>
    </dgm:pt>
    <dgm:pt modelId="{DB95506B-7231-46B3-AEB5-A08914D788E1}" type="pres">
      <dgm:prSet presAssocID="{5B866860-EF87-4614-A184-A091DB52469D}" presName="Name37" presStyleLbl="parChTrans1D2" presStyleIdx="0" presStyleCnt="4"/>
      <dgm:spPr/>
    </dgm:pt>
    <dgm:pt modelId="{2CC2994B-9AD3-4F07-9008-00C70C083BA7}" type="pres">
      <dgm:prSet presAssocID="{31290F54-7D08-4CF8-8AB9-4A3FAA262E66}" presName="hierRoot2" presStyleCnt="0">
        <dgm:presLayoutVars>
          <dgm:hierBranch val="init"/>
        </dgm:presLayoutVars>
      </dgm:prSet>
      <dgm:spPr/>
    </dgm:pt>
    <dgm:pt modelId="{75FE5A74-D7B0-4CE1-ACD3-84E2EE4AF4DB}" type="pres">
      <dgm:prSet presAssocID="{31290F54-7D08-4CF8-8AB9-4A3FAA262E66}" presName="rootComposite" presStyleCnt="0"/>
      <dgm:spPr/>
    </dgm:pt>
    <dgm:pt modelId="{75D24F4D-2A2A-4EF2-A254-20E05BFE9814}" type="pres">
      <dgm:prSet presAssocID="{31290F54-7D08-4CF8-8AB9-4A3FAA262E66}" presName="rootText" presStyleLbl="node2" presStyleIdx="0" presStyleCnt="3">
        <dgm:presLayoutVars>
          <dgm:chPref val="3"/>
        </dgm:presLayoutVars>
      </dgm:prSet>
      <dgm:spPr/>
    </dgm:pt>
    <dgm:pt modelId="{024995CE-91B3-43E1-A944-77FD879E0EEA}" type="pres">
      <dgm:prSet presAssocID="{31290F54-7D08-4CF8-8AB9-4A3FAA262E66}" presName="rootConnector" presStyleLbl="node2" presStyleIdx="0" presStyleCnt="3"/>
      <dgm:spPr/>
    </dgm:pt>
    <dgm:pt modelId="{9EFE28BE-8DF6-44A5-89F1-4EB3619C70EE}" type="pres">
      <dgm:prSet presAssocID="{31290F54-7D08-4CF8-8AB9-4A3FAA262E66}" presName="hierChild4" presStyleCnt="0"/>
      <dgm:spPr/>
    </dgm:pt>
    <dgm:pt modelId="{CAEAE2F2-41D8-4730-8418-EA684F5C2B51}" type="pres">
      <dgm:prSet presAssocID="{31290F54-7D08-4CF8-8AB9-4A3FAA262E66}" presName="hierChild5" presStyleCnt="0"/>
      <dgm:spPr/>
    </dgm:pt>
    <dgm:pt modelId="{8A04FBDE-1581-44C4-B16B-4C9D4737F2D7}" type="pres">
      <dgm:prSet presAssocID="{201CE914-D100-4F5D-82D9-AF4B91849B1A}" presName="Name37" presStyleLbl="parChTrans1D2" presStyleIdx="1" presStyleCnt="4"/>
      <dgm:spPr/>
    </dgm:pt>
    <dgm:pt modelId="{AEFE00B5-644A-42CC-A8D4-480EF5E942A8}" type="pres">
      <dgm:prSet presAssocID="{BCE82690-D6D7-4461-8BAB-275CA10AE826}" presName="hierRoot2" presStyleCnt="0">
        <dgm:presLayoutVars>
          <dgm:hierBranch val="init"/>
        </dgm:presLayoutVars>
      </dgm:prSet>
      <dgm:spPr/>
    </dgm:pt>
    <dgm:pt modelId="{B19D4605-03D7-4B83-9D1C-E88A66804755}" type="pres">
      <dgm:prSet presAssocID="{BCE82690-D6D7-4461-8BAB-275CA10AE826}" presName="rootComposite" presStyleCnt="0"/>
      <dgm:spPr/>
    </dgm:pt>
    <dgm:pt modelId="{B59656AF-93EF-4E28-8018-C78D4308EFB7}" type="pres">
      <dgm:prSet presAssocID="{BCE82690-D6D7-4461-8BAB-275CA10AE826}" presName="rootText" presStyleLbl="node2" presStyleIdx="1" presStyleCnt="3">
        <dgm:presLayoutVars>
          <dgm:chPref val="3"/>
        </dgm:presLayoutVars>
      </dgm:prSet>
      <dgm:spPr/>
    </dgm:pt>
    <dgm:pt modelId="{C14ACDE5-CF4E-4A48-B07B-F62D70A7C801}" type="pres">
      <dgm:prSet presAssocID="{BCE82690-D6D7-4461-8BAB-275CA10AE826}" presName="rootConnector" presStyleLbl="node2" presStyleIdx="1" presStyleCnt="3"/>
      <dgm:spPr/>
    </dgm:pt>
    <dgm:pt modelId="{3C2B9CF3-C7BB-48EC-A1C0-A47FAABD5F22}" type="pres">
      <dgm:prSet presAssocID="{BCE82690-D6D7-4461-8BAB-275CA10AE826}" presName="hierChild4" presStyleCnt="0"/>
      <dgm:spPr/>
    </dgm:pt>
    <dgm:pt modelId="{FB1A580D-2A47-4EB0-A78D-A483837A4646}" type="pres">
      <dgm:prSet presAssocID="{BCE82690-D6D7-4461-8BAB-275CA10AE826}" presName="hierChild5" presStyleCnt="0"/>
      <dgm:spPr/>
    </dgm:pt>
    <dgm:pt modelId="{9FF73940-5E51-4769-BC7B-1324B8797EF0}" type="pres">
      <dgm:prSet presAssocID="{EAB114BF-9CD3-44D0-A24C-4720BB331E1F}" presName="Name37" presStyleLbl="parChTrans1D2" presStyleIdx="2" presStyleCnt="4"/>
      <dgm:spPr/>
    </dgm:pt>
    <dgm:pt modelId="{DCD6DD27-3609-47EF-B18B-D365A7F38F38}" type="pres">
      <dgm:prSet presAssocID="{5BB3932B-1EA5-4570-A823-0C13915B80AC}" presName="hierRoot2" presStyleCnt="0">
        <dgm:presLayoutVars>
          <dgm:hierBranch val="init"/>
        </dgm:presLayoutVars>
      </dgm:prSet>
      <dgm:spPr/>
    </dgm:pt>
    <dgm:pt modelId="{7F53C6BA-C844-4E03-AFE4-12F6190FE1D2}" type="pres">
      <dgm:prSet presAssocID="{5BB3932B-1EA5-4570-A823-0C13915B80AC}" presName="rootComposite" presStyleCnt="0"/>
      <dgm:spPr/>
    </dgm:pt>
    <dgm:pt modelId="{70B1158A-0C8D-4D86-8FCF-E37D64C9FA7A}" type="pres">
      <dgm:prSet presAssocID="{5BB3932B-1EA5-4570-A823-0C13915B80AC}" presName="rootText" presStyleLbl="node2" presStyleIdx="2" presStyleCnt="3">
        <dgm:presLayoutVars>
          <dgm:chPref val="3"/>
        </dgm:presLayoutVars>
      </dgm:prSet>
      <dgm:spPr/>
    </dgm:pt>
    <dgm:pt modelId="{5D33B1FD-CD88-4C2F-97C4-448C1F1573CB}" type="pres">
      <dgm:prSet presAssocID="{5BB3932B-1EA5-4570-A823-0C13915B80AC}" presName="rootConnector" presStyleLbl="node2" presStyleIdx="2" presStyleCnt="3"/>
      <dgm:spPr/>
    </dgm:pt>
    <dgm:pt modelId="{A7C4DC5F-5990-4D7C-8F2E-ABCEEB70E8F5}" type="pres">
      <dgm:prSet presAssocID="{5BB3932B-1EA5-4570-A823-0C13915B80AC}" presName="hierChild4" presStyleCnt="0"/>
      <dgm:spPr/>
    </dgm:pt>
    <dgm:pt modelId="{573AECCC-CC69-4CB0-8046-89B655873866}" type="pres">
      <dgm:prSet presAssocID="{5BB3932B-1EA5-4570-A823-0C13915B80AC}" presName="hierChild5" presStyleCnt="0"/>
      <dgm:spPr/>
    </dgm:pt>
    <dgm:pt modelId="{0607D21B-773F-4774-B212-3714C6EDB220}" type="pres">
      <dgm:prSet presAssocID="{AC3A4E09-3E2F-4812-8848-24F7FF3C6B67}" presName="hierChild3" presStyleCnt="0"/>
      <dgm:spPr/>
    </dgm:pt>
    <dgm:pt modelId="{FA09AA67-CAB2-4434-9A90-0474008DD66F}" type="pres">
      <dgm:prSet presAssocID="{BE4B5209-4228-4496-BD67-A4BD85C489F3}" presName="Name111" presStyleLbl="parChTrans1D2" presStyleIdx="3" presStyleCnt="4"/>
      <dgm:spPr/>
    </dgm:pt>
    <dgm:pt modelId="{8F81B982-9262-4297-84F0-D4D98EC074EB}" type="pres">
      <dgm:prSet presAssocID="{064F6367-3916-49A7-A15B-B509A83886EC}" presName="hierRoot3" presStyleCnt="0">
        <dgm:presLayoutVars>
          <dgm:hierBranch val="init"/>
        </dgm:presLayoutVars>
      </dgm:prSet>
      <dgm:spPr/>
    </dgm:pt>
    <dgm:pt modelId="{BBDAC5C6-6459-4FC2-96C3-2BFCE0813A0F}" type="pres">
      <dgm:prSet presAssocID="{064F6367-3916-49A7-A15B-B509A83886EC}" presName="rootComposite3" presStyleCnt="0"/>
      <dgm:spPr/>
    </dgm:pt>
    <dgm:pt modelId="{723D69C7-E3A1-41DF-B962-B0C51C5DA665}" type="pres">
      <dgm:prSet presAssocID="{064F6367-3916-49A7-A15B-B509A83886EC}" presName="rootText3" presStyleLbl="asst1" presStyleIdx="0" presStyleCnt="1">
        <dgm:presLayoutVars>
          <dgm:chPref val="3"/>
        </dgm:presLayoutVars>
      </dgm:prSet>
      <dgm:spPr/>
    </dgm:pt>
    <dgm:pt modelId="{3866A22D-8E12-4B1E-A198-50E3AFD9F74A}" type="pres">
      <dgm:prSet presAssocID="{064F6367-3916-49A7-A15B-B509A83886EC}" presName="rootConnector3" presStyleLbl="asst1" presStyleIdx="0" presStyleCnt="1"/>
      <dgm:spPr/>
    </dgm:pt>
    <dgm:pt modelId="{AD453A70-AEA2-4A35-BBBF-0D81191FC634}" type="pres">
      <dgm:prSet presAssocID="{064F6367-3916-49A7-A15B-B509A83886EC}" presName="hierChild6" presStyleCnt="0"/>
      <dgm:spPr/>
    </dgm:pt>
    <dgm:pt modelId="{D5C54263-9870-446B-8CC8-8A2FA0620F2B}" type="pres">
      <dgm:prSet presAssocID="{064F6367-3916-49A7-A15B-B509A83886EC}" presName="hierChild7" presStyleCnt="0"/>
      <dgm:spPr/>
    </dgm:pt>
  </dgm:ptLst>
  <dgm:cxnLst>
    <dgm:cxn modelId="{655F2F03-426D-4533-BE53-8D1E4C0AB1A7}" type="presOf" srcId="{BCE82690-D6D7-4461-8BAB-275CA10AE826}" destId="{C14ACDE5-CF4E-4A48-B07B-F62D70A7C801}" srcOrd="1" destOrd="0" presId="urn:microsoft.com/office/officeart/2005/8/layout/orgChart1"/>
    <dgm:cxn modelId="{A0B8410F-0E07-49DE-9DDB-99F61DF57CC1}" srcId="{C19B3ED9-F23F-4721-8295-59A6CD3D4005}" destId="{AC3A4E09-3E2F-4812-8848-24F7FF3C6B67}" srcOrd="0" destOrd="0" parTransId="{F55E8915-C1D7-4DF0-AB7A-CD4413259BD8}" sibTransId="{8753424A-32FE-4105-8995-B76BB78AFF47}"/>
    <dgm:cxn modelId="{19D7FC16-2C15-46DA-B47A-F47566A3B420}" srcId="{AC3A4E09-3E2F-4812-8848-24F7FF3C6B67}" destId="{064F6367-3916-49A7-A15B-B509A83886EC}" srcOrd="0" destOrd="0" parTransId="{BE4B5209-4228-4496-BD67-A4BD85C489F3}" sibTransId="{93C50471-0BDE-459C-AEA6-04EEDE5E7AC7}"/>
    <dgm:cxn modelId="{4CC0113D-2795-4C8B-8294-717FA34B6EBF}" srcId="{AC3A4E09-3E2F-4812-8848-24F7FF3C6B67}" destId="{BCE82690-D6D7-4461-8BAB-275CA10AE826}" srcOrd="2" destOrd="0" parTransId="{201CE914-D100-4F5D-82D9-AF4B91849B1A}" sibTransId="{E29A4FB8-1BA6-469B-8708-3D01A45BAC94}"/>
    <dgm:cxn modelId="{8B95C340-D8EB-4685-9B7E-DFB66DC8F8F4}" type="presOf" srcId="{C19B3ED9-F23F-4721-8295-59A6CD3D4005}" destId="{470420B0-A2F9-4C9F-9C8B-2459B85179CE}" srcOrd="0" destOrd="0" presId="urn:microsoft.com/office/officeart/2005/8/layout/orgChart1"/>
    <dgm:cxn modelId="{7E0A4050-0AE3-4644-9E4E-180F49C7AFF2}" type="presOf" srcId="{5B866860-EF87-4614-A184-A091DB52469D}" destId="{DB95506B-7231-46B3-AEB5-A08914D788E1}" srcOrd="0" destOrd="0" presId="urn:microsoft.com/office/officeart/2005/8/layout/orgChart1"/>
    <dgm:cxn modelId="{42B1076A-563E-4190-825F-FAEBD12EF070}" type="presOf" srcId="{064F6367-3916-49A7-A15B-B509A83886EC}" destId="{723D69C7-E3A1-41DF-B962-B0C51C5DA665}" srcOrd="0" destOrd="0" presId="urn:microsoft.com/office/officeart/2005/8/layout/orgChart1"/>
    <dgm:cxn modelId="{DA930F77-7C88-455C-930A-3CD2FC79049A}" type="presOf" srcId="{AC3A4E09-3E2F-4812-8848-24F7FF3C6B67}" destId="{E7AEA535-1FE4-4C48-A94D-2CD9FFE8D982}" srcOrd="0" destOrd="0" presId="urn:microsoft.com/office/officeart/2005/8/layout/orgChart1"/>
    <dgm:cxn modelId="{2C02D778-8CEC-4D7C-BDE3-9525EFED2F4D}" type="presOf" srcId="{5BB3932B-1EA5-4570-A823-0C13915B80AC}" destId="{5D33B1FD-CD88-4C2F-97C4-448C1F1573CB}" srcOrd="1" destOrd="0" presId="urn:microsoft.com/office/officeart/2005/8/layout/orgChart1"/>
    <dgm:cxn modelId="{3840BA80-6080-4166-9025-E31709BCF285}" type="presOf" srcId="{EAB114BF-9CD3-44D0-A24C-4720BB331E1F}" destId="{9FF73940-5E51-4769-BC7B-1324B8797EF0}" srcOrd="0" destOrd="0" presId="urn:microsoft.com/office/officeart/2005/8/layout/orgChart1"/>
    <dgm:cxn modelId="{5E19D085-2995-4F10-A0CB-B743F0F029DF}" type="presOf" srcId="{201CE914-D100-4F5D-82D9-AF4B91849B1A}" destId="{8A04FBDE-1581-44C4-B16B-4C9D4737F2D7}" srcOrd="0" destOrd="0" presId="urn:microsoft.com/office/officeart/2005/8/layout/orgChart1"/>
    <dgm:cxn modelId="{B8922B91-444A-4AFC-97ED-CDCB4547A51C}" type="presOf" srcId="{31290F54-7D08-4CF8-8AB9-4A3FAA262E66}" destId="{75D24F4D-2A2A-4EF2-A254-20E05BFE9814}" srcOrd="0" destOrd="0" presId="urn:microsoft.com/office/officeart/2005/8/layout/orgChart1"/>
    <dgm:cxn modelId="{A71F61B3-F729-438E-AD15-14BA88650377}" type="presOf" srcId="{BE4B5209-4228-4496-BD67-A4BD85C489F3}" destId="{FA09AA67-CAB2-4434-9A90-0474008DD66F}" srcOrd="0" destOrd="0" presId="urn:microsoft.com/office/officeart/2005/8/layout/orgChart1"/>
    <dgm:cxn modelId="{D181C8C7-8D61-4898-AB75-E5DA532F2CC0}" type="presOf" srcId="{BCE82690-D6D7-4461-8BAB-275CA10AE826}" destId="{B59656AF-93EF-4E28-8018-C78D4308EFB7}" srcOrd="0" destOrd="0" presId="urn:microsoft.com/office/officeart/2005/8/layout/orgChart1"/>
    <dgm:cxn modelId="{CA58A0D1-4EB7-48C8-9E96-BF822B2BA969}" type="presOf" srcId="{31290F54-7D08-4CF8-8AB9-4A3FAA262E66}" destId="{024995CE-91B3-43E1-A944-77FD879E0EEA}" srcOrd="1" destOrd="0" presId="urn:microsoft.com/office/officeart/2005/8/layout/orgChart1"/>
    <dgm:cxn modelId="{906667D4-1E87-4A90-ABFF-EFA2D8DF1BC8}" type="presOf" srcId="{AC3A4E09-3E2F-4812-8848-24F7FF3C6B67}" destId="{CB3A7201-3E1B-42D6-A97A-ACAB97BEF49C}" srcOrd="1" destOrd="0" presId="urn:microsoft.com/office/officeart/2005/8/layout/orgChart1"/>
    <dgm:cxn modelId="{33D719D9-E068-4031-9AF3-19801F02C764}" type="presOf" srcId="{5BB3932B-1EA5-4570-A823-0C13915B80AC}" destId="{70B1158A-0C8D-4D86-8FCF-E37D64C9FA7A}" srcOrd="0" destOrd="0" presId="urn:microsoft.com/office/officeart/2005/8/layout/orgChart1"/>
    <dgm:cxn modelId="{B0D8E2D9-C3FE-4041-9E38-358AFA06452D}" type="presOf" srcId="{064F6367-3916-49A7-A15B-B509A83886EC}" destId="{3866A22D-8E12-4B1E-A198-50E3AFD9F74A}" srcOrd="1" destOrd="0" presId="urn:microsoft.com/office/officeart/2005/8/layout/orgChart1"/>
    <dgm:cxn modelId="{861EB9F4-9975-4DCE-A9F3-EAC6F4726D57}" srcId="{AC3A4E09-3E2F-4812-8848-24F7FF3C6B67}" destId="{5BB3932B-1EA5-4570-A823-0C13915B80AC}" srcOrd="3" destOrd="0" parTransId="{EAB114BF-9CD3-44D0-A24C-4720BB331E1F}" sibTransId="{7CAF411D-1BE3-4305-9D72-263046E82ABF}"/>
    <dgm:cxn modelId="{405377FD-7988-43C9-ADD7-86C4C607E37A}" srcId="{AC3A4E09-3E2F-4812-8848-24F7FF3C6B67}" destId="{31290F54-7D08-4CF8-8AB9-4A3FAA262E66}" srcOrd="1" destOrd="0" parTransId="{5B866860-EF87-4614-A184-A091DB52469D}" sibTransId="{4F09355A-B712-42F5-8647-C2C7554B236B}"/>
    <dgm:cxn modelId="{991213D2-C221-4354-948B-682AD6BAAFA5}" type="presParOf" srcId="{470420B0-A2F9-4C9F-9C8B-2459B85179CE}" destId="{C492DC96-3A15-4093-AD48-99D895282454}" srcOrd="0" destOrd="0" presId="urn:microsoft.com/office/officeart/2005/8/layout/orgChart1"/>
    <dgm:cxn modelId="{0EB80303-F3EC-48A4-B4F4-4E80648AECD5}" type="presParOf" srcId="{C492DC96-3A15-4093-AD48-99D895282454}" destId="{B26FEF7C-112B-4C4C-A8C3-857B1C85F86E}" srcOrd="0" destOrd="0" presId="urn:microsoft.com/office/officeart/2005/8/layout/orgChart1"/>
    <dgm:cxn modelId="{22A0BD80-51E3-435A-8CD8-606D17E01F19}" type="presParOf" srcId="{B26FEF7C-112B-4C4C-A8C3-857B1C85F86E}" destId="{E7AEA535-1FE4-4C48-A94D-2CD9FFE8D982}" srcOrd="0" destOrd="0" presId="urn:microsoft.com/office/officeart/2005/8/layout/orgChart1"/>
    <dgm:cxn modelId="{7B3CEED6-65A5-41CE-A5B8-21CEEE334083}" type="presParOf" srcId="{B26FEF7C-112B-4C4C-A8C3-857B1C85F86E}" destId="{CB3A7201-3E1B-42D6-A97A-ACAB97BEF49C}" srcOrd="1" destOrd="0" presId="urn:microsoft.com/office/officeart/2005/8/layout/orgChart1"/>
    <dgm:cxn modelId="{BF1092E0-C322-404B-847D-59FA9348B2D9}" type="presParOf" srcId="{C492DC96-3A15-4093-AD48-99D895282454}" destId="{CB233F41-1F5B-4153-90DC-24D27E357306}" srcOrd="1" destOrd="0" presId="urn:microsoft.com/office/officeart/2005/8/layout/orgChart1"/>
    <dgm:cxn modelId="{5428CA5E-C87B-4DFA-8534-EBEED50392D9}" type="presParOf" srcId="{CB233F41-1F5B-4153-90DC-24D27E357306}" destId="{DB95506B-7231-46B3-AEB5-A08914D788E1}" srcOrd="0" destOrd="0" presId="urn:microsoft.com/office/officeart/2005/8/layout/orgChart1"/>
    <dgm:cxn modelId="{6DE3F9A3-F167-4C99-AC41-80C5153AAADE}" type="presParOf" srcId="{CB233F41-1F5B-4153-90DC-24D27E357306}" destId="{2CC2994B-9AD3-4F07-9008-00C70C083BA7}" srcOrd="1" destOrd="0" presId="urn:microsoft.com/office/officeart/2005/8/layout/orgChart1"/>
    <dgm:cxn modelId="{72DEE79C-7431-4473-93BF-ED289DECF1AE}" type="presParOf" srcId="{2CC2994B-9AD3-4F07-9008-00C70C083BA7}" destId="{75FE5A74-D7B0-4CE1-ACD3-84E2EE4AF4DB}" srcOrd="0" destOrd="0" presId="urn:microsoft.com/office/officeart/2005/8/layout/orgChart1"/>
    <dgm:cxn modelId="{DFB7A7C4-AD08-40CF-B960-BF27214FDB91}" type="presParOf" srcId="{75FE5A74-D7B0-4CE1-ACD3-84E2EE4AF4DB}" destId="{75D24F4D-2A2A-4EF2-A254-20E05BFE9814}" srcOrd="0" destOrd="0" presId="urn:microsoft.com/office/officeart/2005/8/layout/orgChart1"/>
    <dgm:cxn modelId="{8C755508-1ED1-483B-B01F-E9EE48CA9BAF}" type="presParOf" srcId="{75FE5A74-D7B0-4CE1-ACD3-84E2EE4AF4DB}" destId="{024995CE-91B3-43E1-A944-77FD879E0EEA}" srcOrd="1" destOrd="0" presId="urn:microsoft.com/office/officeart/2005/8/layout/orgChart1"/>
    <dgm:cxn modelId="{1DED3FC7-75DA-48F2-B626-E2A848071477}" type="presParOf" srcId="{2CC2994B-9AD3-4F07-9008-00C70C083BA7}" destId="{9EFE28BE-8DF6-44A5-89F1-4EB3619C70EE}" srcOrd="1" destOrd="0" presId="urn:microsoft.com/office/officeart/2005/8/layout/orgChart1"/>
    <dgm:cxn modelId="{A03E2784-07A2-426D-B7D0-D8592001B685}" type="presParOf" srcId="{2CC2994B-9AD3-4F07-9008-00C70C083BA7}" destId="{CAEAE2F2-41D8-4730-8418-EA684F5C2B51}" srcOrd="2" destOrd="0" presId="urn:microsoft.com/office/officeart/2005/8/layout/orgChart1"/>
    <dgm:cxn modelId="{9E2AB788-736C-4F37-9A69-92B48316560A}" type="presParOf" srcId="{CB233F41-1F5B-4153-90DC-24D27E357306}" destId="{8A04FBDE-1581-44C4-B16B-4C9D4737F2D7}" srcOrd="2" destOrd="0" presId="urn:microsoft.com/office/officeart/2005/8/layout/orgChart1"/>
    <dgm:cxn modelId="{ADE636AD-B0EF-4ACF-BBC0-0609A79DBB91}" type="presParOf" srcId="{CB233F41-1F5B-4153-90DC-24D27E357306}" destId="{AEFE00B5-644A-42CC-A8D4-480EF5E942A8}" srcOrd="3" destOrd="0" presId="urn:microsoft.com/office/officeart/2005/8/layout/orgChart1"/>
    <dgm:cxn modelId="{92625F22-3DDC-4E26-8F23-79702E953921}" type="presParOf" srcId="{AEFE00B5-644A-42CC-A8D4-480EF5E942A8}" destId="{B19D4605-03D7-4B83-9D1C-E88A66804755}" srcOrd="0" destOrd="0" presId="urn:microsoft.com/office/officeart/2005/8/layout/orgChart1"/>
    <dgm:cxn modelId="{687765E8-9DE9-43F9-9DB6-8F86F3B08266}" type="presParOf" srcId="{B19D4605-03D7-4B83-9D1C-E88A66804755}" destId="{B59656AF-93EF-4E28-8018-C78D4308EFB7}" srcOrd="0" destOrd="0" presId="urn:microsoft.com/office/officeart/2005/8/layout/orgChart1"/>
    <dgm:cxn modelId="{2AB73539-7FEE-4CE3-B352-A0EBED33468D}" type="presParOf" srcId="{B19D4605-03D7-4B83-9D1C-E88A66804755}" destId="{C14ACDE5-CF4E-4A48-B07B-F62D70A7C801}" srcOrd="1" destOrd="0" presId="urn:microsoft.com/office/officeart/2005/8/layout/orgChart1"/>
    <dgm:cxn modelId="{59903C69-B41A-4743-96A0-C20E01AD6500}" type="presParOf" srcId="{AEFE00B5-644A-42CC-A8D4-480EF5E942A8}" destId="{3C2B9CF3-C7BB-48EC-A1C0-A47FAABD5F22}" srcOrd="1" destOrd="0" presId="urn:microsoft.com/office/officeart/2005/8/layout/orgChart1"/>
    <dgm:cxn modelId="{CD64364B-699B-4A56-8DD0-554E5B9E8B15}" type="presParOf" srcId="{AEFE00B5-644A-42CC-A8D4-480EF5E942A8}" destId="{FB1A580D-2A47-4EB0-A78D-A483837A4646}" srcOrd="2" destOrd="0" presId="urn:microsoft.com/office/officeart/2005/8/layout/orgChart1"/>
    <dgm:cxn modelId="{F77F9641-D68A-4D41-A113-294A4CEDC4D8}" type="presParOf" srcId="{CB233F41-1F5B-4153-90DC-24D27E357306}" destId="{9FF73940-5E51-4769-BC7B-1324B8797EF0}" srcOrd="4" destOrd="0" presId="urn:microsoft.com/office/officeart/2005/8/layout/orgChart1"/>
    <dgm:cxn modelId="{BFC1FB39-5D83-4BD1-AEDD-6EE503236A56}" type="presParOf" srcId="{CB233F41-1F5B-4153-90DC-24D27E357306}" destId="{DCD6DD27-3609-47EF-B18B-D365A7F38F38}" srcOrd="5" destOrd="0" presId="urn:microsoft.com/office/officeart/2005/8/layout/orgChart1"/>
    <dgm:cxn modelId="{91CCC8FC-C5F4-48B5-B734-2D30A381CDCC}" type="presParOf" srcId="{DCD6DD27-3609-47EF-B18B-D365A7F38F38}" destId="{7F53C6BA-C844-4E03-AFE4-12F6190FE1D2}" srcOrd="0" destOrd="0" presId="urn:microsoft.com/office/officeart/2005/8/layout/orgChart1"/>
    <dgm:cxn modelId="{6BF60622-82F9-4381-9738-798D3F7C745B}" type="presParOf" srcId="{7F53C6BA-C844-4E03-AFE4-12F6190FE1D2}" destId="{70B1158A-0C8D-4D86-8FCF-E37D64C9FA7A}" srcOrd="0" destOrd="0" presId="urn:microsoft.com/office/officeart/2005/8/layout/orgChart1"/>
    <dgm:cxn modelId="{84F76C34-EE48-4F8F-A674-7EDEAFF2F861}" type="presParOf" srcId="{7F53C6BA-C844-4E03-AFE4-12F6190FE1D2}" destId="{5D33B1FD-CD88-4C2F-97C4-448C1F1573CB}" srcOrd="1" destOrd="0" presId="urn:microsoft.com/office/officeart/2005/8/layout/orgChart1"/>
    <dgm:cxn modelId="{BAF62B74-D71E-4C2C-A6D7-9EA31F89B575}" type="presParOf" srcId="{DCD6DD27-3609-47EF-B18B-D365A7F38F38}" destId="{A7C4DC5F-5990-4D7C-8F2E-ABCEEB70E8F5}" srcOrd="1" destOrd="0" presId="urn:microsoft.com/office/officeart/2005/8/layout/orgChart1"/>
    <dgm:cxn modelId="{B70EBF68-E93E-43EC-943C-5AD5210C7969}" type="presParOf" srcId="{DCD6DD27-3609-47EF-B18B-D365A7F38F38}" destId="{573AECCC-CC69-4CB0-8046-89B655873866}" srcOrd="2" destOrd="0" presId="urn:microsoft.com/office/officeart/2005/8/layout/orgChart1"/>
    <dgm:cxn modelId="{C0980AAC-E502-417C-A163-C891BABC51BC}" type="presParOf" srcId="{C492DC96-3A15-4093-AD48-99D895282454}" destId="{0607D21B-773F-4774-B212-3714C6EDB220}" srcOrd="2" destOrd="0" presId="urn:microsoft.com/office/officeart/2005/8/layout/orgChart1"/>
    <dgm:cxn modelId="{4210692B-7588-49AD-9D30-ED6B0FDA77AE}" type="presParOf" srcId="{0607D21B-773F-4774-B212-3714C6EDB220}" destId="{FA09AA67-CAB2-4434-9A90-0474008DD66F}" srcOrd="0" destOrd="0" presId="urn:microsoft.com/office/officeart/2005/8/layout/orgChart1"/>
    <dgm:cxn modelId="{C6988770-00B8-4CCE-9561-0B6FC451F394}" type="presParOf" srcId="{0607D21B-773F-4774-B212-3714C6EDB220}" destId="{8F81B982-9262-4297-84F0-D4D98EC074EB}" srcOrd="1" destOrd="0" presId="urn:microsoft.com/office/officeart/2005/8/layout/orgChart1"/>
    <dgm:cxn modelId="{9B013BA2-57CD-4697-BEC7-89517D4CD10B}" type="presParOf" srcId="{8F81B982-9262-4297-84F0-D4D98EC074EB}" destId="{BBDAC5C6-6459-4FC2-96C3-2BFCE0813A0F}" srcOrd="0" destOrd="0" presId="urn:microsoft.com/office/officeart/2005/8/layout/orgChart1"/>
    <dgm:cxn modelId="{DA7BDECB-E911-42B1-9CFF-829E9B31D8D1}" type="presParOf" srcId="{BBDAC5C6-6459-4FC2-96C3-2BFCE0813A0F}" destId="{723D69C7-E3A1-41DF-B962-B0C51C5DA665}" srcOrd="0" destOrd="0" presId="urn:microsoft.com/office/officeart/2005/8/layout/orgChart1"/>
    <dgm:cxn modelId="{727DE5EA-0105-4468-99C0-93CF8FEBE026}" type="presParOf" srcId="{BBDAC5C6-6459-4FC2-96C3-2BFCE0813A0F}" destId="{3866A22D-8E12-4B1E-A198-50E3AFD9F74A}" srcOrd="1" destOrd="0" presId="urn:microsoft.com/office/officeart/2005/8/layout/orgChart1"/>
    <dgm:cxn modelId="{3047E918-A17A-4555-923E-30A27FE5D70C}" type="presParOf" srcId="{8F81B982-9262-4297-84F0-D4D98EC074EB}" destId="{AD453A70-AEA2-4A35-BBBF-0D81191FC634}" srcOrd="1" destOrd="0" presId="urn:microsoft.com/office/officeart/2005/8/layout/orgChart1"/>
    <dgm:cxn modelId="{C8E5A3E6-C236-40BE-85C2-C5C83DB0A4A6}" type="presParOf" srcId="{8F81B982-9262-4297-84F0-D4D98EC074EB}" destId="{D5C54263-9870-446B-8CC8-8A2FA0620F2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7711C7-6EBB-4007-8747-43FD27AE8E8F}">
      <dsp:nvSpPr>
        <dsp:cNvPr id="0" name=""/>
        <dsp:cNvSpPr/>
      </dsp:nvSpPr>
      <dsp:spPr>
        <a:xfrm>
          <a:off x="81380" y="575685"/>
          <a:ext cx="727132" cy="72713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9FC74F-1F03-4083-8DA0-7474E6BABBD7}">
      <dsp:nvSpPr>
        <dsp:cNvPr id="0" name=""/>
        <dsp:cNvSpPr/>
      </dsp:nvSpPr>
      <dsp:spPr>
        <a:xfrm>
          <a:off x="234078" y="728383"/>
          <a:ext cx="421736" cy="42173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364E2-C8CC-421C-8813-1F6556B22A70}">
      <dsp:nvSpPr>
        <dsp:cNvPr id="0" name=""/>
        <dsp:cNvSpPr/>
      </dsp:nvSpPr>
      <dsp:spPr>
        <a:xfrm>
          <a:off x="964327" y="575685"/>
          <a:ext cx="1713954" cy="727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La eficiencia de los recursos es vital.</a:t>
          </a:r>
          <a:endParaRPr lang="en-US" sz="1600" kern="1200" dirty="0"/>
        </a:p>
      </dsp:txBody>
      <dsp:txXfrm>
        <a:off x="964327" y="575685"/>
        <a:ext cx="1713954" cy="727132"/>
      </dsp:txXfrm>
    </dsp:sp>
    <dsp:sp modelId="{E928FE6D-F0BD-4A14-A10E-2066FA47136B}">
      <dsp:nvSpPr>
        <dsp:cNvPr id="0" name=""/>
        <dsp:cNvSpPr/>
      </dsp:nvSpPr>
      <dsp:spPr>
        <a:xfrm>
          <a:off x="2976925" y="575685"/>
          <a:ext cx="727132" cy="72713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58839-06BA-43E5-97E2-16BD59F5809E}">
      <dsp:nvSpPr>
        <dsp:cNvPr id="0" name=""/>
        <dsp:cNvSpPr/>
      </dsp:nvSpPr>
      <dsp:spPr>
        <a:xfrm>
          <a:off x="3129623" y="728383"/>
          <a:ext cx="421736" cy="42173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C4849-AED6-419C-84BE-12B312BC5A9E}">
      <dsp:nvSpPr>
        <dsp:cNvPr id="0" name=""/>
        <dsp:cNvSpPr/>
      </dsp:nvSpPr>
      <dsp:spPr>
        <a:xfrm>
          <a:off x="3859871" y="385700"/>
          <a:ext cx="1713954" cy="727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Los productos se reparan, refabrican, reutilizan, desmontan u reciclan.</a:t>
          </a:r>
          <a:endParaRPr lang="en-US" sz="1600" kern="1200" dirty="0"/>
        </a:p>
      </dsp:txBody>
      <dsp:txXfrm>
        <a:off x="3859871" y="385700"/>
        <a:ext cx="1713954" cy="727132"/>
      </dsp:txXfrm>
    </dsp:sp>
    <dsp:sp modelId="{5C526FBE-8243-46A3-8D60-38892D558E3B}">
      <dsp:nvSpPr>
        <dsp:cNvPr id="0" name=""/>
        <dsp:cNvSpPr/>
      </dsp:nvSpPr>
      <dsp:spPr>
        <a:xfrm>
          <a:off x="81380" y="1836502"/>
          <a:ext cx="727132" cy="72713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523BEE-2063-4AFF-9D03-A33654C0771E}">
      <dsp:nvSpPr>
        <dsp:cNvPr id="0" name=""/>
        <dsp:cNvSpPr/>
      </dsp:nvSpPr>
      <dsp:spPr>
        <a:xfrm>
          <a:off x="234078" y="1989200"/>
          <a:ext cx="421736" cy="42173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3FB9F-4D34-4983-807A-1128F0249845}">
      <dsp:nvSpPr>
        <dsp:cNvPr id="0" name=""/>
        <dsp:cNvSpPr/>
      </dsp:nvSpPr>
      <dsp:spPr>
        <a:xfrm>
          <a:off x="964327" y="1836502"/>
          <a:ext cx="1713954" cy="727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Los desechos pueden ser recursos.</a:t>
          </a:r>
          <a:endParaRPr lang="en-US" sz="1600" kern="1200" dirty="0"/>
        </a:p>
      </dsp:txBody>
      <dsp:txXfrm>
        <a:off x="964327" y="1836502"/>
        <a:ext cx="1713954" cy="727132"/>
      </dsp:txXfrm>
    </dsp:sp>
    <dsp:sp modelId="{25CB76A0-0CD3-49D8-A574-D702434FA69D}">
      <dsp:nvSpPr>
        <dsp:cNvPr id="0" name=""/>
        <dsp:cNvSpPr/>
      </dsp:nvSpPr>
      <dsp:spPr>
        <a:xfrm>
          <a:off x="2976925" y="1836502"/>
          <a:ext cx="727132" cy="72713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618157-7B7D-4483-B1E0-E2CB8A9B1A36}">
      <dsp:nvSpPr>
        <dsp:cNvPr id="0" name=""/>
        <dsp:cNvSpPr/>
      </dsp:nvSpPr>
      <dsp:spPr>
        <a:xfrm>
          <a:off x="3129623" y="1989200"/>
          <a:ext cx="421736" cy="42173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4B313D-A004-4F98-826C-1EB51F48A360}">
      <dsp:nvSpPr>
        <dsp:cNvPr id="0" name=""/>
        <dsp:cNvSpPr/>
      </dsp:nvSpPr>
      <dsp:spPr>
        <a:xfrm>
          <a:off x="3859871" y="1943369"/>
          <a:ext cx="1713954" cy="7271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Se puede acelerar mediante tecnologías de la información y la comunicación (TIC).</a:t>
          </a:r>
          <a:endParaRPr lang="en-US" sz="1600" kern="1200" dirty="0"/>
        </a:p>
      </dsp:txBody>
      <dsp:txXfrm>
        <a:off x="3859871" y="1943369"/>
        <a:ext cx="1713954" cy="727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9AA67-CAB2-4434-9A90-0474008DD66F}">
      <dsp:nvSpPr>
        <dsp:cNvPr id="0" name=""/>
        <dsp:cNvSpPr/>
      </dsp:nvSpPr>
      <dsp:spPr>
        <a:xfrm>
          <a:off x="4699514" y="1335429"/>
          <a:ext cx="279861" cy="1226062"/>
        </a:xfrm>
        <a:custGeom>
          <a:avLst/>
          <a:gdLst/>
          <a:ahLst/>
          <a:cxnLst/>
          <a:rect l="0" t="0" r="0" b="0"/>
          <a:pathLst>
            <a:path>
              <a:moveTo>
                <a:pt x="279861" y="0"/>
              </a:moveTo>
              <a:lnTo>
                <a:pt x="279861" y="1226062"/>
              </a:lnTo>
              <a:lnTo>
                <a:pt x="0" y="12260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73940-5E51-4769-BC7B-1324B8797EF0}">
      <dsp:nvSpPr>
        <dsp:cNvPr id="0" name=""/>
        <dsp:cNvSpPr/>
      </dsp:nvSpPr>
      <dsp:spPr>
        <a:xfrm>
          <a:off x="4979376" y="1335429"/>
          <a:ext cx="3225076" cy="2452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2262"/>
              </a:lnTo>
              <a:lnTo>
                <a:pt x="3225076" y="2172262"/>
              </a:lnTo>
              <a:lnTo>
                <a:pt x="3225076" y="24521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4FBDE-1581-44C4-B16B-4C9D4737F2D7}">
      <dsp:nvSpPr>
        <dsp:cNvPr id="0" name=""/>
        <dsp:cNvSpPr/>
      </dsp:nvSpPr>
      <dsp:spPr>
        <a:xfrm>
          <a:off x="4933656" y="1335429"/>
          <a:ext cx="91440" cy="24521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21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95506B-7231-46B3-AEB5-A08914D788E1}">
      <dsp:nvSpPr>
        <dsp:cNvPr id="0" name=""/>
        <dsp:cNvSpPr/>
      </dsp:nvSpPr>
      <dsp:spPr>
        <a:xfrm>
          <a:off x="1754300" y="1335429"/>
          <a:ext cx="3225076" cy="2452124"/>
        </a:xfrm>
        <a:custGeom>
          <a:avLst/>
          <a:gdLst/>
          <a:ahLst/>
          <a:cxnLst/>
          <a:rect l="0" t="0" r="0" b="0"/>
          <a:pathLst>
            <a:path>
              <a:moveTo>
                <a:pt x="3225076" y="0"/>
              </a:moveTo>
              <a:lnTo>
                <a:pt x="3225076" y="2172262"/>
              </a:lnTo>
              <a:lnTo>
                <a:pt x="0" y="2172262"/>
              </a:lnTo>
              <a:lnTo>
                <a:pt x="0" y="24521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EA535-1FE4-4C48-A94D-2CD9FFE8D982}">
      <dsp:nvSpPr>
        <dsp:cNvPr id="0" name=""/>
        <dsp:cNvSpPr/>
      </dsp:nvSpPr>
      <dsp:spPr>
        <a:xfrm>
          <a:off x="3646700" y="2753"/>
          <a:ext cx="2665352" cy="1332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Bioeconomía como estrategia de desarrollo territorial rural</a:t>
          </a:r>
        </a:p>
      </dsp:txBody>
      <dsp:txXfrm>
        <a:off x="3646700" y="2753"/>
        <a:ext cx="2665352" cy="1332676"/>
      </dsp:txXfrm>
    </dsp:sp>
    <dsp:sp modelId="{75D24F4D-2A2A-4EF2-A254-20E05BFE9814}">
      <dsp:nvSpPr>
        <dsp:cNvPr id="0" name=""/>
        <dsp:cNvSpPr/>
      </dsp:nvSpPr>
      <dsp:spPr>
        <a:xfrm>
          <a:off x="421624" y="3787554"/>
          <a:ext cx="2665352" cy="1332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Generación bioproductos con alto componente de valor agregado</a:t>
          </a:r>
        </a:p>
      </dsp:txBody>
      <dsp:txXfrm>
        <a:off x="421624" y="3787554"/>
        <a:ext cx="2665352" cy="1332676"/>
      </dsp:txXfrm>
    </dsp:sp>
    <dsp:sp modelId="{B59656AF-93EF-4E28-8018-C78D4308EFB7}">
      <dsp:nvSpPr>
        <dsp:cNvPr id="0" name=""/>
        <dsp:cNvSpPr/>
      </dsp:nvSpPr>
      <dsp:spPr>
        <a:xfrm>
          <a:off x="3646700" y="3787554"/>
          <a:ext cx="2665352" cy="1332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Revalorización de desechos y nuevos encadenamientos productivos</a:t>
          </a:r>
        </a:p>
      </dsp:txBody>
      <dsp:txXfrm>
        <a:off x="3646700" y="3787554"/>
        <a:ext cx="2665352" cy="1332676"/>
      </dsp:txXfrm>
    </dsp:sp>
    <dsp:sp modelId="{70B1158A-0C8D-4D86-8FCF-E37D64C9FA7A}">
      <dsp:nvSpPr>
        <dsp:cNvPr id="0" name=""/>
        <dsp:cNvSpPr/>
      </dsp:nvSpPr>
      <dsp:spPr>
        <a:xfrm>
          <a:off x="6871776" y="3787554"/>
          <a:ext cx="2665352" cy="1332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Nuevas oportunidades de empleo, autoempleo y comercialización</a:t>
          </a:r>
        </a:p>
      </dsp:txBody>
      <dsp:txXfrm>
        <a:off x="6871776" y="3787554"/>
        <a:ext cx="2665352" cy="1332676"/>
      </dsp:txXfrm>
    </dsp:sp>
    <dsp:sp modelId="{723D69C7-E3A1-41DF-B962-B0C51C5DA665}">
      <dsp:nvSpPr>
        <dsp:cNvPr id="0" name=""/>
        <dsp:cNvSpPr/>
      </dsp:nvSpPr>
      <dsp:spPr>
        <a:xfrm>
          <a:off x="2034162" y="1895153"/>
          <a:ext cx="2665352" cy="13326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Aprovechamiento sostenible del Stock de recursos biológicos en territorios rurales</a:t>
          </a:r>
        </a:p>
      </dsp:txBody>
      <dsp:txXfrm>
        <a:off x="2034162" y="1895153"/>
        <a:ext cx="2665352" cy="1332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E36D34-BF94-8642-B9AC-AE7F7DE4C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4281C1-7A1C-D44C-9F8B-611974B520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9D2AA1-4EA3-2F46-8164-1D3FFF670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0FC47D-C033-9C42-9D4A-2D0A8EAA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05ADF5-D850-2543-88A2-835E3F86E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8121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EF2444-AAE0-2B46-8C3E-69C675BB5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3D56237-6EE2-AA45-9103-B18EEFD52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B94990-EE40-BF4E-B9DA-A89E6AFB9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92F23-7E7C-B546-AFD9-3395376F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75C6B5-60D8-D646-907C-EE232C336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42416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87D2549-C4DD-4C43-96CE-1D0BF09F98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3DED59B-D5BB-F34F-84A4-30EFEB32A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F4E570-3E69-674A-9CA8-CCF750272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D15125-F4D7-F948-953D-FB011DE94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185B1C-03B9-C140-84FF-9093536D5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7000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Imagen"/>
          <p:cNvSpPr>
            <a:spLocks noGrp="1"/>
          </p:cNvSpPr>
          <p:nvPr>
            <p:ph type="pic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/>
          </a:p>
        </p:txBody>
      </p:sp>
      <p:sp>
        <p:nvSpPr>
          <p:cNvPr id="76" name="Texto del título"/>
          <p:cNvSpPr txBox="1">
            <a:spLocks noGrp="1"/>
          </p:cNvSpPr>
          <p:nvPr>
            <p:ph type="title"/>
          </p:nvPr>
        </p:nvSpPr>
        <p:spPr>
          <a:xfrm>
            <a:off x="619126" y="428625"/>
            <a:ext cx="4762500" cy="1303734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7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619126" y="1982392"/>
            <a:ext cx="4762500" cy="4259461"/>
          </a:xfrm>
          <a:prstGeom prst="rect">
            <a:avLst/>
          </a:prstGeom>
        </p:spPr>
        <p:txBody>
          <a:bodyPr/>
          <a:lstStyle>
            <a:lvl1pPr marL="276810" indent="-276810">
              <a:spcBef>
                <a:spcPts val="2250"/>
              </a:spcBef>
              <a:defRPr sz="2109"/>
            </a:lvl1pPr>
            <a:lvl2pPr marL="553621" indent="-276810">
              <a:spcBef>
                <a:spcPts val="2250"/>
              </a:spcBef>
              <a:defRPr sz="2109"/>
            </a:lvl2pPr>
            <a:lvl3pPr marL="830431" indent="-276810">
              <a:spcBef>
                <a:spcPts val="2250"/>
              </a:spcBef>
              <a:defRPr sz="2109"/>
            </a:lvl3pPr>
            <a:lvl4pPr marL="1107242" indent="-276810">
              <a:spcBef>
                <a:spcPts val="2250"/>
              </a:spcBef>
              <a:defRPr sz="2109"/>
            </a:lvl4pPr>
            <a:lvl5pPr marL="1384052" indent="-276810">
              <a:spcBef>
                <a:spcPts val="2250"/>
              </a:spcBef>
              <a:defRPr sz="2109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" name="Número de diapositiva">
            <a:extLst>
              <a:ext uri="{FF2B5EF4-FFF2-40B4-BE49-F238E27FC236}">
                <a16:creationId xmlns:a16="http://schemas.microsoft.com/office/drawing/2014/main" id="{AE014C13-A46B-7741-87C5-FCEA8330058D}"/>
              </a:ext>
            </a:extLst>
          </p:cNvPr>
          <p:cNvSpPr txBox="1"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CB2C828E-2756-1345-B662-7D35D12E7FA5}" type="slidenum">
              <a:rPr lang="es-CR" altLang="es-CR"/>
              <a:pPr/>
              <a:t>‹Nº›</a:t>
            </a:fld>
            <a:endParaRPr lang="es-CR" altLang="es-CR"/>
          </a:p>
        </p:txBody>
      </p:sp>
    </p:spTree>
    <p:extLst>
      <p:ext uri="{BB962C8B-B14F-4D97-AF65-F5344CB8AC3E}">
        <p14:creationId xmlns:p14="http://schemas.microsoft.com/office/powerpoint/2010/main" val="42668613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10723" y="1258529"/>
            <a:ext cx="4939471" cy="971240"/>
          </a:xfrm>
        </p:spPr>
        <p:txBody>
          <a:bodyPr anchor="b"/>
          <a:lstStyle>
            <a:lvl1pPr marL="0" indent="0" algn="ctr">
              <a:buNone/>
              <a:defRPr sz="2400" b="1">
                <a:ln>
                  <a:solidFill>
                    <a:srgbClr val="19374B"/>
                  </a:solidFill>
                </a:ln>
                <a:solidFill>
                  <a:srgbClr val="1937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910723" y="2359586"/>
            <a:ext cx="4939471" cy="350043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243484" y="1258529"/>
            <a:ext cx="4963797" cy="971240"/>
          </a:xfrm>
        </p:spPr>
        <p:txBody>
          <a:bodyPr anchor="b"/>
          <a:lstStyle>
            <a:lvl1pPr marL="0" indent="0" algn="ctr">
              <a:buNone/>
              <a:defRPr sz="2400" b="1">
                <a:ln>
                  <a:solidFill>
                    <a:srgbClr val="19374B"/>
                  </a:solidFill>
                </a:ln>
                <a:solidFill>
                  <a:srgbClr val="1937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243484" y="2359586"/>
            <a:ext cx="4963797" cy="350043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14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FDADE8-D94F-564F-9F49-09738590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0F98E3-AB09-714A-9153-4E9DF0C04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522E69-9EFE-474B-9E22-2D9A9655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EBFDD3-16D2-8944-822B-736DC2C79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73B5A8-6389-E746-860F-E8EF5F30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971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3DBD97-44FC-674F-8A6A-9555E02E5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2E956D-C5FB-D747-95A5-A8D5F8F4B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F0F379-438A-554A-807C-A26A1180A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860E7D-335F-D249-8707-EC9364937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0EBC68-BC6C-F541-B124-4F2C0124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3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514A77-51D9-CC43-A589-D76642F5C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C0734C-774E-6542-9F36-5FE8F90180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5ECA57-7CAF-9644-AFC1-59F35D84F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FEBCBF-0983-DB41-8CB8-48150807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F70232-A781-8749-8000-6557DC65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53E6F3-B949-4943-BCE5-2907D29F8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331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356E58-BBF4-814C-B60C-45D908645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86256E-EF86-6D4B-9CEA-7DA5DB570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B41BC5-DAD5-9A46-8EB8-08E485696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95DA471-613B-7342-A3ED-2FAD78F687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FB176B4-4747-BF48-9DC0-D8E663CB5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1B8F607-954F-5E47-8988-B5104D691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A29A723-FAF6-C64E-845F-D90B4125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5A9A50E-A84A-A042-A94C-2E2EBC49E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7970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95490-F9C8-544D-9602-095FD24CD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D3820B-5057-D149-8D67-ADCE78456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77A4C7-C182-2F4C-922D-A24728E2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78DC431-60F8-594C-8605-AD852F7F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490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4618F89-DBAC-934E-A7F1-34C185164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2E91621-CEAF-534E-9D73-409E4A92C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C86235-95EE-9148-AE43-C8A6970A9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9682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B2783-E21D-5440-A05A-B30179FE6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C943B9-5551-BB45-B0FC-C68049029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6193EE-36A5-CA4A-A1EA-05EADB4F0C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438817-E527-2E42-B885-6B26651AE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6EDB93-CA7C-9949-90D3-6840DAD3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CDDA26-1ED1-3546-B34E-58B093CB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6520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2F8BCD-DBB0-134F-AAF5-1D25E9DA9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14C1AD7-6D77-1F4E-820A-30E23A5628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037F779-CD6A-ED44-BD56-18E4EAB2B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5B23CFE-A30D-1E48-990B-AB6713919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3C43DFE-6665-EC40-A4C7-504FD5987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69F6F6-F2CA-D340-B227-36675D79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5541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51BF403-6E08-A748-9018-7D06B0574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1E7E10-BC41-0A4B-A989-2D5B29C97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3F8761-7F62-1249-BF36-3D85E22BE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F5871-AE67-9346-988C-5B085CC7A7C0}" type="datetimeFigureOut">
              <a:rPr lang="es-CR" smtClean="0"/>
              <a:t>11/11/20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AB1B37-74C6-7446-BC66-72B94F0F0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6A8248-FAC5-6E4E-816E-CD26C063E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DF8D4-F20E-3342-9734-AFBACFEF3E5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1519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B6940AB6-6242-0D48-8164-226443BA8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55"/>
          <a:stretch/>
        </p:blipFill>
        <p:spPr>
          <a:xfrm>
            <a:off x="-73891" y="-161652"/>
            <a:ext cx="12310344" cy="701965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E4DBF16-2722-A448-8255-D361FA5B2A88}"/>
              </a:ext>
            </a:extLst>
          </p:cNvPr>
          <p:cNvSpPr txBox="1"/>
          <p:nvPr/>
        </p:nvSpPr>
        <p:spPr>
          <a:xfrm>
            <a:off x="6248580" y="2147844"/>
            <a:ext cx="5310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R" sz="4800" dirty="0"/>
              <a:t>Bioeconomía y retos del desarrollo</a:t>
            </a:r>
            <a:endParaRPr lang="es-CR" sz="4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11AA9F4-AA55-D84C-B609-B3EF48E97A32}"/>
              </a:ext>
            </a:extLst>
          </p:cNvPr>
          <p:cNvSpPr txBox="1"/>
          <p:nvPr/>
        </p:nvSpPr>
        <p:spPr>
          <a:xfrm>
            <a:off x="8376672" y="4040962"/>
            <a:ext cx="318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400" i="1" dirty="0">
                <a:latin typeface="Arial" panose="020B0604020202020204" pitchFamily="34" charset="0"/>
                <a:cs typeface="Arial" panose="020B0604020202020204" pitchFamily="34" charset="0"/>
              </a:rPr>
              <a:t>Olman Segura Bonilla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02CCFAE-D72C-2D4F-9008-9BF7971DDED6}"/>
              </a:ext>
            </a:extLst>
          </p:cNvPr>
          <p:cNvSpPr txBox="1"/>
          <p:nvPr/>
        </p:nvSpPr>
        <p:spPr>
          <a:xfrm>
            <a:off x="9048329" y="4820930"/>
            <a:ext cx="2510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de noviembre de 2020</a:t>
            </a:r>
          </a:p>
        </p:txBody>
      </p:sp>
      <p:pic>
        <p:nvPicPr>
          <p:cNvPr id="8" name="Google Shape;123;p11" descr="Imagen que contiene dibujo, tabla&#10;&#10;Descripción generada automáticamente">
            <a:extLst>
              <a:ext uri="{FF2B5EF4-FFF2-40B4-BE49-F238E27FC236}">
                <a16:creationId xmlns:a16="http://schemas.microsoft.com/office/drawing/2014/main" id="{E8C03A9D-0A70-B340-9FC2-D05B0D2044E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43067" y="5537835"/>
            <a:ext cx="1915886" cy="87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175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2D93389-DEEF-044F-BE7F-5039218485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3487" y="1678438"/>
            <a:ext cx="5778579" cy="4628017"/>
          </a:xfrm>
        </p:spPr>
        <p:txBody>
          <a:bodyPr>
            <a:noAutofit/>
          </a:bodyPr>
          <a:lstStyle/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Las innovaciones se generan mediante </a:t>
            </a:r>
            <a:r>
              <a:rPr lang="es-CR" sz="2200" dirty="0">
                <a:solidFill>
                  <a:srgbClr val="FF0000"/>
                </a:solidFill>
                <a:cs typeface="Arial" panose="020B0604020202020204" pitchFamily="34" charset="0"/>
              </a:rPr>
              <a:t>nuevo conocimiento</a:t>
            </a:r>
            <a:endParaRPr lang="es-CR" sz="2200" dirty="0">
              <a:cs typeface="Arial" panose="020B0604020202020204" pitchFamily="34" charset="0"/>
            </a:endParaRP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Adquirido a través de </a:t>
            </a:r>
            <a:r>
              <a:rPr lang="es-CR" sz="2200" dirty="0">
                <a:solidFill>
                  <a:srgbClr val="FF0000"/>
                </a:solidFill>
                <a:cs typeface="Arial" panose="020B0604020202020204" pitchFamily="34" charset="0"/>
              </a:rPr>
              <a:t>procesos de aprendizaje </a:t>
            </a:r>
            <a:endParaRPr lang="es-CR" sz="2200" dirty="0">
              <a:cs typeface="Arial" panose="020B0604020202020204" pitchFamily="34" charset="0"/>
            </a:endParaRP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Proveniente de </a:t>
            </a:r>
            <a:r>
              <a:rPr lang="es-CR" sz="2200" dirty="0">
                <a:solidFill>
                  <a:srgbClr val="FF0000"/>
                </a:solidFill>
                <a:cs typeface="Arial" panose="020B0604020202020204" pitchFamily="34" charset="0"/>
              </a:rPr>
              <a:t>conocimiento tácito o codificado</a:t>
            </a:r>
            <a:r>
              <a:rPr lang="es-CR" sz="2200" dirty="0">
                <a:cs typeface="Arial" panose="020B0604020202020204" pitchFamily="34" charset="0"/>
              </a:rPr>
              <a:t>, </a:t>
            </a: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Mediante procesos continuos y acumulativos e </a:t>
            </a:r>
            <a:r>
              <a:rPr lang="es-CR" sz="2200" dirty="0">
                <a:solidFill>
                  <a:srgbClr val="FF0000"/>
                </a:solidFill>
                <a:cs typeface="Arial" panose="020B0604020202020204" pitchFamily="34" charset="0"/>
              </a:rPr>
              <a:t>interacciones de organizaciones y personas</a:t>
            </a:r>
            <a:r>
              <a:rPr lang="es-CR" sz="2200" dirty="0">
                <a:cs typeface="Arial" panose="020B0604020202020204" pitchFamily="34" charset="0"/>
              </a:rPr>
              <a:t>.  </a:t>
            </a: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lang="es-CR" sz="2200" dirty="0">
              <a:cs typeface="Arial" panose="020B0604020202020204" pitchFamily="34" charset="0"/>
            </a:endParaRP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Estos principios aplican mediante </a:t>
            </a:r>
            <a:r>
              <a:rPr lang="es-CR" sz="2200" dirty="0">
                <a:solidFill>
                  <a:srgbClr val="FF0000"/>
                </a:solidFill>
                <a:cs typeface="Arial" panose="020B0604020202020204" pitchFamily="34" charset="0"/>
              </a:rPr>
              <a:t>Sistemas de Innovación  </a:t>
            </a:r>
            <a:r>
              <a:rPr lang="es-CR" sz="2200" dirty="0">
                <a:cs typeface="Arial" panose="020B0604020202020204" pitchFamily="34" charset="0"/>
              </a:rPr>
              <a:t>para la transformación de un paradigma a otro</a:t>
            </a:r>
          </a:p>
          <a:p>
            <a:pPr marL="457200" indent="-457200" defTabSz="30217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196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s-CR" sz="2200" dirty="0">
                <a:cs typeface="Arial" panose="020B0604020202020204" pitchFamily="34" charset="0"/>
              </a:rPr>
              <a:t>La economía de la innovación es la predominante en este siglo XXI.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CD44E5F9-6C16-624D-9225-45A955682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741" r="22920"/>
          <a:stretch/>
        </p:blipFill>
        <p:spPr>
          <a:xfrm>
            <a:off x="7420708" y="1452804"/>
            <a:ext cx="3931504" cy="4416183"/>
          </a:xfrm>
          <a:prstGeom prst="rect">
            <a:avLst/>
          </a:prstGeom>
        </p:spPr>
      </p:pic>
      <p:sp>
        <p:nvSpPr>
          <p:cNvPr id="8" name="Título 3">
            <a:extLst>
              <a:ext uri="{FF2B5EF4-FFF2-40B4-BE49-F238E27FC236}">
                <a16:creationId xmlns:a16="http://schemas.microsoft.com/office/drawing/2014/main" id="{DA5EA29F-6A3A-804C-959E-64AA37D9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158" y="82061"/>
            <a:ext cx="10515599" cy="1325563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 defTabSz="914400"/>
            <a:r>
              <a:rPr lang="en-US" sz="4400" b="1" dirty="0" err="1">
                <a:solidFill>
                  <a:schemeClr val="bg1"/>
                </a:solidFill>
              </a:rPr>
              <a:t>Economía</a:t>
            </a:r>
            <a:r>
              <a:rPr lang="en-US" sz="4400" b="1" dirty="0">
                <a:solidFill>
                  <a:schemeClr val="bg1"/>
                </a:solidFill>
              </a:rPr>
              <a:t> de la </a:t>
            </a:r>
            <a:r>
              <a:rPr lang="en-US" sz="4400" b="1" dirty="0" err="1">
                <a:solidFill>
                  <a:schemeClr val="bg1"/>
                </a:solidFill>
              </a:rPr>
              <a:t>Innovación</a:t>
            </a:r>
            <a:r>
              <a:rPr lang="en-US" sz="4400" b="1" dirty="0">
                <a:solidFill>
                  <a:schemeClr val="bg1"/>
                </a:solidFill>
              </a:rPr>
              <a:t> o del </a:t>
            </a:r>
            <a:r>
              <a:rPr lang="en-US" sz="4400" b="1" dirty="0" err="1">
                <a:solidFill>
                  <a:schemeClr val="bg1"/>
                </a:solidFill>
              </a:rPr>
              <a:t>Conocimiento</a:t>
            </a:r>
            <a:r>
              <a:rPr lang="en-US" sz="4400" b="1" dirty="0">
                <a:solidFill>
                  <a:schemeClr val="bg1"/>
                </a:solidFill>
              </a:rPr>
              <a:t>:</a:t>
            </a:r>
            <a:br>
              <a:rPr lang="en-US" sz="4400" b="1" dirty="0">
                <a:solidFill>
                  <a:schemeClr val="bg1"/>
                </a:solidFill>
              </a:rPr>
            </a:br>
            <a:r>
              <a:rPr lang="en-US" sz="4000" b="1" i="1" dirty="0" err="1">
                <a:solidFill>
                  <a:schemeClr val="bg1"/>
                </a:solidFill>
              </a:rPr>
              <a:t>Aprendizaje</a:t>
            </a:r>
            <a:r>
              <a:rPr lang="en-US" sz="4000" b="1" i="1" dirty="0">
                <a:solidFill>
                  <a:schemeClr val="bg1"/>
                </a:solidFill>
              </a:rPr>
              <a:t>, </a:t>
            </a:r>
            <a:r>
              <a:rPr lang="en-US" sz="4000" b="1" i="1" dirty="0" err="1">
                <a:solidFill>
                  <a:schemeClr val="bg1"/>
                </a:solidFill>
              </a:rPr>
              <a:t>conocimiento</a:t>
            </a:r>
            <a:r>
              <a:rPr lang="en-US" sz="4000" b="1" i="1" dirty="0">
                <a:solidFill>
                  <a:schemeClr val="bg1"/>
                </a:solidFill>
              </a:rPr>
              <a:t> e </a:t>
            </a:r>
            <a:r>
              <a:rPr lang="en-US" sz="4000" b="1" i="1" dirty="0" err="1">
                <a:solidFill>
                  <a:schemeClr val="bg1"/>
                </a:solidFill>
              </a:rPr>
              <a:t>innovación</a:t>
            </a:r>
            <a:r>
              <a:rPr lang="en-US" sz="4000" b="1" i="1" dirty="0">
                <a:solidFill>
                  <a:schemeClr val="bg1"/>
                </a:solidFill>
              </a:rPr>
              <a:t>. 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29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texto">
            <a:extLst>
              <a:ext uri="{FF2B5EF4-FFF2-40B4-BE49-F238E27FC236}">
                <a16:creationId xmlns:a16="http://schemas.microsoft.com/office/drawing/2014/main" id="{A34C10A8-7658-4D4D-A6FB-9752246F4C0F}"/>
              </a:ext>
            </a:extLst>
          </p:cNvPr>
          <p:cNvSpPr txBox="1">
            <a:spLocks/>
          </p:cNvSpPr>
          <p:nvPr/>
        </p:nvSpPr>
        <p:spPr>
          <a:xfrm>
            <a:off x="5329238" y="388938"/>
            <a:ext cx="5999822" cy="1039812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es-PE" sz="2621" b="1" dirty="0">
                <a:solidFill>
                  <a:schemeClr val="bg1"/>
                </a:solidFill>
              </a:rPr>
              <a:t>¿Qué es un Sistema de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s-PE" sz="2621" b="1" dirty="0">
                <a:solidFill>
                  <a:schemeClr val="bg1"/>
                </a:solidFill>
              </a:rPr>
              <a:t>Innovación Sostenible (SIS)?</a:t>
            </a:r>
            <a:r>
              <a:rPr lang="es-PE" sz="2621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28674" name="3 Marcador de contenido">
            <a:extLst>
              <a:ext uri="{FF2B5EF4-FFF2-40B4-BE49-F238E27FC236}">
                <a16:creationId xmlns:a16="http://schemas.microsoft.com/office/drawing/2014/main" id="{61476CE7-4A0D-F043-8D92-CC006C4BD4B8}"/>
              </a:ext>
            </a:extLst>
          </p:cNvPr>
          <p:cNvSpPr txBox="1">
            <a:spLocks/>
          </p:cNvSpPr>
          <p:nvPr/>
        </p:nvSpPr>
        <p:spPr bwMode="auto">
          <a:xfrm>
            <a:off x="5711946" y="1579562"/>
            <a:ext cx="5331176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PE" altLang="es-CR" sz="2400" dirty="0"/>
              <a:t>“esta constituido por los elementos e inter-relaciones humanas, sociales y de la naturaleza que interactúan en la producción, difusión y uso de nuevo y económicamente util conocimiento.”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endParaRPr lang="es-PE" altLang="es-CR" sz="2400" dirty="0"/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PE" altLang="es-CR" sz="2400" dirty="0"/>
              <a:t>En otras palabras, los SIS están constituidos por los SNI integrando de manera ampliada las relaciones del sistema con el ecosistema de recursos naturales y ambiente.  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</a:pPr>
            <a:r>
              <a:rPr lang="es-PE" altLang="es-CR" sz="1800" dirty="0"/>
              <a:t>Fuente:  Segura, (2000).  B.-A.Lundvall and Johnson (2001)</a:t>
            </a:r>
          </a:p>
        </p:txBody>
      </p:sp>
      <p:pic>
        <p:nvPicPr>
          <p:cNvPr id="28675" name="Picture 2" descr="D:\Users\DGI\Desktop\networking-1380x770.jpg">
            <a:extLst>
              <a:ext uri="{FF2B5EF4-FFF2-40B4-BE49-F238E27FC236}">
                <a16:creationId xmlns:a16="http://schemas.microsoft.com/office/drawing/2014/main" id="{B5CBF00B-34E9-3246-AA73-6F40C59D1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4" t="195" r="53497"/>
          <a:stretch>
            <a:fillRect/>
          </a:stretch>
        </p:blipFill>
        <p:spPr bwMode="auto">
          <a:xfrm>
            <a:off x="1148878" y="704026"/>
            <a:ext cx="3673475" cy="584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584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FDAE5C-C2C9-234C-B80C-4E6737900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98425"/>
            <a:ext cx="8229600" cy="806450"/>
          </a:xfrm>
          <a:solidFill>
            <a:schemeClr val="accent5">
              <a:lumMod val="75000"/>
            </a:schemeClr>
          </a:solidFill>
        </p:spPr>
        <p:txBody>
          <a:bodyPr anchor="ctr">
            <a:noAutofit/>
          </a:bodyPr>
          <a:lstStyle/>
          <a:p>
            <a:pPr algn="ctr" eaLnBrk="1" hangingPunct="1">
              <a:defRPr/>
            </a:pPr>
            <a:r>
              <a:rPr lang="es-ES_tradnl" sz="3600" b="1" dirty="0">
                <a:solidFill>
                  <a:schemeClr val="bg1"/>
                </a:solidFill>
              </a:rPr>
              <a:t>Sistema de Innovación Sostenible</a:t>
            </a:r>
          </a:p>
        </p:txBody>
      </p:sp>
      <p:grpSp>
        <p:nvGrpSpPr>
          <p:cNvPr id="27650" name="Agrupar 6">
            <a:extLst>
              <a:ext uri="{FF2B5EF4-FFF2-40B4-BE49-F238E27FC236}">
                <a16:creationId xmlns:a16="http://schemas.microsoft.com/office/drawing/2014/main" id="{C01A91F6-C1C7-5D43-8A9A-DCDC1788BF67}"/>
              </a:ext>
            </a:extLst>
          </p:cNvPr>
          <p:cNvGrpSpPr>
            <a:grpSpLocks/>
          </p:cNvGrpSpPr>
          <p:nvPr/>
        </p:nvGrpSpPr>
        <p:grpSpPr bwMode="auto">
          <a:xfrm>
            <a:off x="2493818" y="968376"/>
            <a:ext cx="6958940" cy="5775325"/>
            <a:chOff x="0" y="0"/>
            <a:chExt cx="8423239" cy="6735030"/>
          </a:xfrm>
        </p:grpSpPr>
        <p:sp>
          <p:nvSpPr>
            <p:cNvPr id="27651" name="Rectángulo 8">
              <a:extLst>
                <a:ext uri="{FF2B5EF4-FFF2-40B4-BE49-F238E27FC236}">
                  <a16:creationId xmlns:a16="http://schemas.microsoft.com/office/drawing/2014/main" id="{707F62E8-41FA-B440-96DD-AE65AD18C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423239" cy="6735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898" tIns="74898" rIns="74898" bIns="7489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90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 </a:t>
              </a:r>
              <a:endParaRPr lang="es-ES_tradnl" altLang="es-CR" sz="9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2" name="Elipse 9">
              <a:extLst>
                <a:ext uri="{FF2B5EF4-FFF2-40B4-BE49-F238E27FC236}">
                  <a16:creationId xmlns:a16="http://schemas.microsoft.com/office/drawing/2014/main" id="{B831D3B0-5FC5-C34D-9DD1-5819C4ED4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423239" cy="3829492"/>
            </a:xfrm>
            <a:prstGeom prst="ellipse">
              <a:avLst/>
            </a:prstGeom>
            <a:noFill/>
            <a:ln w="38100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74898" rIns="74898" bIns="74898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900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 </a:t>
              </a:r>
              <a:endParaRPr lang="es-ES_tradnl" altLang="es-CR" sz="90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3" name="Elipse 10">
              <a:extLst>
                <a:ext uri="{FF2B5EF4-FFF2-40B4-BE49-F238E27FC236}">
                  <a16:creationId xmlns:a16="http://schemas.microsoft.com/office/drawing/2014/main" id="{1B0B8379-5768-6F4D-B7C6-F0BE9D074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1795" y="99970"/>
              <a:ext cx="2731345" cy="860855"/>
            </a:xfrm>
            <a:prstGeom prst="ellipse">
              <a:avLst/>
            </a:prstGeom>
            <a:noFill/>
            <a:ln w="28575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1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Sistema Educativo</a:t>
              </a:r>
              <a:endParaRPr lang="es-ES_tradnl" altLang="es-CR" sz="11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4" name="Elipse 11">
              <a:extLst>
                <a:ext uri="{FF2B5EF4-FFF2-40B4-BE49-F238E27FC236}">
                  <a16:creationId xmlns:a16="http://schemas.microsoft.com/office/drawing/2014/main" id="{4C32B146-2126-2941-9831-4445C9DF7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0182" y="1081571"/>
              <a:ext cx="2901876" cy="760092"/>
            </a:xfrm>
            <a:prstGeom prst="ellipse">
              <a:avLst/>
            </a:prstGeom>
            <a:noFill/>
            <a:ln w="28575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2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Marco institucional</a:t>
              </a:r>
              <a:endParaRPr lang="es-ES_tradnl" altLang="es-CR" sz="36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5" name="Elipse 12">
              <a:extLst>
                <a:ext uri="{FF2B5EF4-FFF2-40B4-BE49-F238E27FC236}">
                  <a16:creationId xmlns:a16="http://schemas.microsoft.com/office/drawing/2014/main" id="{1BE755EC-ACC5-BA47-819E-55D2FFA70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878" y="2393732"/>
              <a:ext cx="3001138" cy="847895"/>
            </a:xfrm>
            <a:prstGeom prst="ellipse">
              <a:avLst/>
            </a:prstGeom>
            <a:noFill/>
            <a:ln w="28575">
              <a:solidFill>
                <a:srgbClr val="31538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0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Relación humanos/naturaleza</a:t>
              </a:r>
              <a:endParaRPr lang="es-ES_tradnl" altLang="es-CR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6" name="Elipse 13">
              <a:extLst>
                <a:ext uri="{FF2B5EF4-FFF2-40B4-BE49-F238E27FC236}">
                  <a16:creationId xmlns:a16="http://schemas.microsoft.com/office/drawing/2014/main" id="{DE759F38-2325-DB4A-A6EE-F18508C33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778" y="1084862"/>
              <a:ext cx="2903248" cy="753480"/>
            </a:xfrm>
            <a:prstGeom prst="ellipse">
              <a:avLst/>
            </a:prstGeom>
            <a:noFill/>
            <a:ln w="28575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0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Estructura productiva</a:t>
              </a:r>
              <a:endParaRPr lang="es-ES_tradnl" altLang="es-CR" sz="10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57" name="Elipse 14">
              <a:extLst>
                <a:ext uri="{FF2B5EF4-FFF2-40B4-BE49-F238E27FC236}">
                  <a16:creationId xmlns:a16="http://schemas.microsoft.com/office/drawing/2014/main" id="{0A4C9F0F-631D-AF4D-9D9F-1EDB15C90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101" y="2496640"/>
              <a:ext cx="2699917" cy="654631"/>
            </a:xfrm>
            <a:prstGeom prst="ellipse">
              <a:avLst/>
            </a:prstGeom>
            <a:noFill/>
            <a:ln w="28575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3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Políticas</a:t>
              </a:r>
              <a:endParaRPr lang="es-ES_tradnl" altLang="es-CR" sz="19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7658" name="Conector recto de flecha 15">
              <a:extLst>
                <a:ext uri="{FF2B5EF4-FFF2-40B4-BE49-F238E27FC236}">
                  <a16:creationId xmlns:a16="http://schemas.microsoft.com/office/drawing/2014/main" id="{29490881-2209-4941-80CF-DB17178FE8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1386" y="1865703"/>
              <a:ext cx="747059" cy="63177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59" name="Conector recto de flecha 16">
              <a:extLst>
                <a:ext uri="{FF2B5EF4-FFF2-40B4-BE49-F238E27FC236}">
                  <a16:creationId xmlns:a16="http://schemas.microsoft.com/office/drawing/2014/main" id="{F37E807F-B000-6F4A-93E0-7801442DB0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6613059" y="1838640"/>
              <a:ext cx="702143" cy="52665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0" name="Conector recto de flecha 17">
              <a:extLst>
                <a:ext uri="{FF2B5EF4-FFF2-40B4-BE49-F238E27FC236}">
                  <a16:creationId xmlns:a16="http://schemas.microsoft.com/office/drawing/2014/main" id="{1799BFDB-0BA7-F746-9A8D-B2D9DD0E97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54128" y="575027"/>
              <a:ext cx="1097279" cy="50233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1" name="Conector recto de flecha 18">
              <a:extLst>
                <a:ext uri="{FF2B5EF4-FFF2-40B4-BE49-F238E27FC236}">
                  <a16:creationId xmlns:a16="http://schemas.microsoft.com/office/drawing/2014/main" id="{88004DA9-581B-8B40-AED6-A6F555D29F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1685594" y="573206"/>
              <a:ext cx="1025334" cy="504153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2" name="Conector recto de flecha 19">
              <a:extLst>
                <a:ext uri="{FF2B5EF4-FFF2-40B4-BE49-F238E27FC236}">
                  <a16:creationId xmlns:a16="http://schemas.microsoft.com/office/drawing/2014/main" id="{2FFD659B-9D25-A34D-8726-05EEF241B3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471851" y="2819680"/>
              <a:ext cx="1253643" cy="16499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3" name="Conector recto de flecha 20">
              <a:extLst>
                <a:ext uri="{FF2B5EF4-FFF2-40B4-BE49-F238E27FC236}">
                  <a16:creationId xmlns:a16="http://schemas.microsoft.com/office/drawing/2014/main" id="{8B65B918-C0A6-A14A-82EC-07A9CD4D38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125431" y="1084595"/>
              <a:ext cx="940961" cy="138582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4" name="Conector recto de flecha 21">
              <a:extLst>
                <a:ext uri="{FF2B5EF4-FFF2-40B4-BE49-F238E27FC236}">
                  <a16:creationId xmlns:a16="http://schemas.microsoft.com/office/drawing/2014/main" id="{95293BB7-CF7F-EC4E-96E2-E8870D4709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11619" y="1084595"/>
              <a:ext cx="828339" cy="136226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5" name="Conector recto de flecha 22">
              <a:extLst>
                <a:ext uri="{FF2B5EF4-FFF2-40B4-BE49-F238E27FC236}">
                  <a16:creationId xmlns:a16="http://schemas.microsoft.com/office/drawing/2014/main" id="{C1477070-4D3B-4641-A17C-0CD32DE834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125432" y="1526908"/>
              <a:ext cx="1758338" cy="91994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6" name="Conector recto de flecha 23">
              <a:extLst>
                <a:ext uri="{FF2B5EF4-FFF2-40B4-BE49-F238E27FC236}">
                  <a16:creationId xmlns:a16="http://schemas.microsoft.com/office/drawing/2014/main" id="{093C6D85-0CB1-FC42-A27C-69C62742D7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274577" y="1498133"/>
              <a:ext cx="1819419" cy="102290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7" name="Conector recto de flecha 24">
              <a:extLst>
                <a:ext uri="{FF2B5EF4-FFF2-40B4-BE49-F238E27FC236}">
                  <a16:creationId xmlns:a16="http://schemas.microsoft.com/office/drawing/2014/main" id="{45DC9A66-7B4F-0B4A-A8CC-B0F1278CA7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174224" y="1409487"/>
              <a:ext cx="1804779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8" name="Elipse 25">
              <a:extLst>
                <a:ext uri="{FF2B5EF4-FFF2-40B4-BE49-F238E27FC236}">
                  <a16:creationId xmlns:a16="http://schemas.microsoft.com/office/drawing/2014/main" id="{7062906A-BE21-2F46-B8EB-229B666C5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751" y="4243262"/>
              <a:ext cx="2836565" cy="1054253"/>
            </a:xfrm>
            <a:prstGeom prst="ellipse">
              <a:avLst/>
            </a:prstGeom>
            <a:noFill/>
            <a:ln w="38100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2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Aprendizaje directo e indirecto</a:t>
              </a:r>
              <a:endParaRPr lang="es-ES_tradnl" altLang="es-CR" sz="12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669" name="Elipse 26">
              <a:extLst>
                <a:ext uri="{FF2B5EF4-FFF2-40B4-BE49-F238E27FC236}">
                  <a16:creationId xmlns:a16="http://schemas.microsoft.com/office/drawing/2014/main" id="{00CF4372-DE7B-CD49-978B-DE14CE031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5751" y="5823398"/>
              <a:ext cx="2701066" cy="911632"/>
            </a:xfrm>
            <a:prstGeom prst="ellipse">
              <a:avLst/>
            </a:prstGeom>
            <a:noFill/>
            <a:ln w="38100">
              <a:solidFill>
                <a:srgbClr val="31538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898" tIns="37439" rIns="74898" bIns="37439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s-CR" altLang="es-CR" sz="1800" b="1">
                  <a:solidFill>
                    <a:srgbClr val="000000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Innovación</a:t>
              </a:r>
              <a:endParaRPr lang="es-ES_tradnl" altLang="es-CR" sz="1800" b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7670" name="Conector recto de flecha 27">
              <a:extLst>
                <a:ext uri="{FF2B5EF4-FFF2-40B4-BE49-F238E27FC236}">
                  <a16:creationId xmlns:a16="http://schemas.microsoft.com/office/drawing/2014/main" id="{918428AB-F64D-744E-9037-4F06851ACA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74375" y="3851871"/>
              <a:ext cx="9910" cy="39139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71" name="Conector recto de flecha 28">
              <a:extLst>
                <a:ext uri="{FF2B5EF4-FFF2-40B4-BE49-F238E27FC236}">
                  <a16:creationId xmlns:a16="http://schemas.microsoft.com/office/drawing/2014/main" id="{2363032F-36DF-7A47-97CE-417084E270B7}"/>
                </a:ext>
              </a:extLst>
            </p:cNvPr>
            <p:cNvCxnSpPr>
              <a:cxnSpLocks noChangeShapeType="1"/>
              <a:endCxn id="27669" idx="0"/>
            </p:cNvCxnSpPr>
            <p:nvPr/>
          </p:nvCxnSpPr>
          <p:spPr bwMode="auto">
            <a:xfrm flipH="1">
              <a:off x="4156285" y="5297514"/>
              <a:ext cx="27999" cy="52588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miter lim="800000"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677230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B501581-87CD-4A65-8019-CF283AC53C76}"/>
              </a:ext>
            </a:extLst>
          </p:cNvPr>
          <p:cNvSpPr txBox="1"/>
          <p:nvPr/>
        </p:nvSpPr>
        <p:spPr>
          <a:xfrm>
            <a:off x="147485" y="640081"/>
            <a:ext cx="3881006" cy="3681976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ova" panose="020B0504020202020204" pitchFamily="34" charset="0"/>
                <a:ea typeface="+mj-ea"/>
                <a:cs typeface="+mj-cs"/>
              </a:rPr>
              <a:t>Desarrollo Sostenible</a:t>
            </a:r>
          </a:p>
        </p:txBody>
      </p:sp>
      <p:pic>
        <p:nvPicPr>
          <p:cNvPr id="3" name="image3.jpg" descr="Imagen relacionada">
            <a:extLst>
              <a:ext uri="{FF2B5EF4-FFF2-40B4-BE49-F238E27FC236}">
                <a16:creationId xmlns:a16="http://schemas.microsoft.com/office/drawing/2014/main" id="{6A16ACBF-3BEB-489D-AD04-2534BD6E0EB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" r="701"/>
          <a:stretch/>
        </p:blipFill>
        <p:spPr>
          <a:xfrm>
            <a:off x="4654297" y="10"/>
            <a:ext cx="7537704" cy="685799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58B2D2F-DB9D-4939-8E8D-647E17C40A08}"/>
              </a:ext>
            </a:extLst>
          </p:cNvPr>
          <p:cNvSpPr txBox="1"/>
          <p:nvPr/>
        </p:nvSpPr>
        <p:spPr>
          <a:xfrm>
            <a:off x="4654297" y="6172201"/>
            <a:ext cx="7537704" cy="685799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s-MX" sz="1400" dirty="0">
                <a:solidFill>
                  <a:srgbClr val="FFFFFF"/>
                </a:solidFill>
              </a:rPr>
              <a:t>Fuente: </a:t>
            </a:r>
            <a:r>
              <a:rPr lang="es-MX" sz="1400" dirty="0" err="1">
                <a:solidFill>
                  <a:srgbClr val="FFFFFF"/>
                </a:solidFill>
              </a:rPr>
              <a:t>EnerGea</a:t>
            </a:r>
            <a:endParaRPr lang="es-CR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41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685092" y="335803"/>
            <a:ext cx="4939471" cy="971240"/>
          </a:xfrm>
          <a:solidFill>
            <a:schemeClr val="accent1"/>
          </a:solidFill>
        </p:spPr>
        <p:txBody>
          <a:bodyPr anchor="ctr">
            <a:normAutofit/>
          </a:bodyPr>
          <a:lstStyle/>
          <a:p>
            <a:r>
              <a:rPr lang="es-ES_tradnl" sz="2800" dirty="0">
                <a:solidFill>
                  <a:schemeClr val="bg1"/>
                </a:solidFill>
              </a:rPr>
              <a:t>Crecimiento económico y desarrollo tradicional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910723" y="1871004"/>
            <a:ext cx="4939471" cy="3989022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/>
              <a:t>Economía basada en combustibles fósiles.</a:t>
            </a:r>
          </a:p>
          <a:p>
            <a:r>
              <a:rPr lang="es-ES_tradnl" dirty="0"/>
              <a:t>Economía emisora de carbono y gases efecto invernadero.</a:t>
            </a:r>
          </a:p>
          <a:p>
            <a:r>
              <a:rPr lang="es-ES_tradnl" dirty="0"/>
              <a:t>Economía de descarte y basura.</a:t>
            </a:r>
          </a:p>
          <a:p>
            <a:r>
              <a:rPr lang="es-ES_tradnl" dirty="0"/>
              <a:t>Tecnologías tradicionales.</a:t>
            </a:r>
          </a:p>
          <a:p>
            <a:r>
              <a:rPr lang="es-ES_tradnl" dirty="0"/>
              <a:t>Educación tradicional.</a:t>
            </a:r>
          </a:p>
          <a:p>
            <a:r>
              <a:rPr lang="es-ES_tradnl" dirty="0"/>
              <a:t>Sistema financiero tradicional</a:t>
            </a:r>
          </a:p>
          <a:p>
            <a:r>
              <a:rPr lang="es-ES_tradnl" dirty="0"/>
              <a:t>Sistema de Innovación.</a:t>
            </a:r>
          </a:p>
          <a:p>
            <a:r>
              <a:rPr lang="es-ES_tradnl" dirty="0"/>
              <a:t>Innovaciones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"/>
          </p:nvPr>
        </p:nvSpPr>
        <p:spPr>
          <a:xfrm>
            <a:off x="6437101" y="336816"/>
            <a:ext cx="4963797" cy="971240"/>
          </a:xfrm>
          <a:solidFill>
            <a:schemeClr val="accent1"/>
          </a:solidFill>
          <a:ln>
            <a:noFill/>
          </a:ln>
        </p:spPr>
        <p:txBody>
          <a:bodyPr anchor="ctr">
            <a:normAutofit/>
          </a:bodyPr>
          <a:lstStyle/>
          <a:p>
            <a:r>
              <a:rPr lang="es-ES_tradnl" sz="3200" dirty="0">
                <a:solidFill>
                  <a:schemeClr val="bg1"/>
                </a:solidFill>
              </a:rPr>
              <a:t>Desarrollo Sostenible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4"/>
          </p:nvPr>
        </p:nvSpPr>
        <p:spPr>
          <a:xfrm>
            <a:off x="6243484" y="1871004"/>
            <a:ext cx="5137279" cy="3989021"/>
          </a:xfrm>
        </p:spPr>
        <p:txBody>
          <a:bodyPr>
            <a:normAutofit fontScale="85000" lnSpcReduction="20000"/>
          </a:bodyPr>
          <a:lstStyle/>
          <a:p>
            <a:r>
              <a:rPr lang="es-ES_tradnl" dirty="0"/>
              <a:t>Economía basada en energías alternativas.</a:t>
            </a:r>
          </a:p>
          <a:p>
            <a:r>
              <a:rPr lang="es-ES_tradnl" dirty="0"/>
              <a:t>Economía carbono neutral.</a:t>
            </a:r>
          </a:p>
          <a:p>
            <a:r>
              <a:rPr lang="es-ES_tradnl" dirty="0"/>
              <a:t>Economía con gestión integrada de residuos.</a:t>
            </a:r>
          </a:p>
          <a:p>
            <a:r>
              <a:rPr lang="es-ES_tradnl" dirty="0"/>
              <a:t>Tecnologías más limpias.</a:t>
            </a:r>
          </a:p>
          <a:p>
            <a:r>
              <a:rPr lang="es-ES_tradnl" dirty="0"/>
              <a:t>Educación para la Sostenibilidad.</a:t>
            </a:r>
          </a:p>
          <a:p>
            <a:r>
              <a:rPr lang="es-ES_tradnl" dirty="0"/>
              <a:t>Sistema financiero con apoyo a iniciativas empresariales “verdes”.</a:t>
            </a:r>
          </a:p>
          <a:p>
            <a:r>
              <a:rPr lang="es-ES_tradnl" dirty="0"/>
              <a:t>Sistema Sostenible de innovación</a:t>
            </a:r>
          </a:p>
          <a:p>
            <a:r>
              <a:rPr lang="es-ES_tradnl" dirty="0"/>
              <a:t>Eco-innovaciones</a:t>
            </a:r>
          </a:p>
        </p:txBody>
      </p:sp>
    </p:spTree>
    <p:extLst>
      <p:ext uri="{BB962C8B-B14F-4D97-AF65-F5344CB8AC3E}">
        <p14:creationId xmlns:p14="http://schemas.microsoft.com/office/powerpoint/2010/main" val="2226814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Eco-innovaciones">
            <a:extLst>
              <a:ext uri="{FF2B5EF4-FFF2-40B4-BE49-F238E27FC236}">
                <a16:creationId xmlns:a16="http://schemas.microsoft.com/office/drawing/2014/main" id="{E6CA8B96-109A-6C4E-800E-E09FF06C7F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51906" y="81036"/>
            <a:ext cx="9393382" cy="796834"/>
          </a:xfrm>
          <a:solidFill>
            <a:schemeClr val="accent1"/>
          </a:solidFill>
          <a:effectLst>
            <a:reflection stA="50000" endPos="40000" dir="5400000" sy="-100000" algn="bl" rotWithShape="0"/>
          </a:effectLst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defTabSz="537463">
              <a:defRPr sz="3772" spc="603"/>
            </a:lvl1pPr>
          </a:lstStyle>
          <a:p>
            <a:pPr algn="ctr">
              <a:defRPr/>
            </a:pPr>
            <a:r>
              <a:rPr sz="4000" b="1" dirty="0">
                <a:solidFill>
                  <a:schemeClr val="bg1"/>
                </a:solidFill>
              </a:rPr>
              <a:t>Eco-innovaciones</a:t>
            </a:r>
          </a:p>
        </p:txBody>
      </p:sp>
      <p:sp>
        <p:nvSpPr>
          <p:cNvPr id="29698" name="“las eco-innovaciones son todo tipo de medidas de actores relevantes  (firmas, politicos, sindicatos, asociaciones, iglesias, hogares privados) que:…">
            <a:extLst>
              <a:ext uri="{FF2B5EF4-FFF2-40B4-BE49-F238E27FC236}">
                <a16:creationId xmlns:a16="http://schemas.microsoft.com/office/drawing/2014/main" id="{94A9A0DC-5391-9648-AA7D-136544AE640B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235075" y="903289"/>
            <a:ext cx="9726002" cy="2793999"/>
          </a:xfrm>
        </p:spPr>
        <p:txBody>
          <a:bodyPr>
            <a:normAutofit/>
          </a:bodyPr>
          <a:lstStyle/>
          <a:p>
            <a:pPr marL="242888" indent="-242888" defTabSz="360363">
              <a:spcBef>
                <a:spcPts val="1975"/>
              </a:spcBef>
            </a:pPr>
            <a:r>
              <a:rPr lang="es-CR" altLang="es-CR" sz="2400" dirty="0"/>
              <a:t>“las </a:t>
            </a:r>
            <a:r>
              <a:rPr lang="es-CR" altLang="es-CR" sz="2400" dirty="0">
                <a:latin typeface="Avenir Book Oblique" panose="02000503020000020003" pitchFamily="2" charset="0"/>
                <a:ea typeface="Avenir Book Oblique" panose="02000503020000020003" pitchFamily="2" charset="0"/>
                <a:cs typeface="Avenir Book Oblique" panose="02000503020000020003" pitchFamily="2" charset="0"/>
                <a:sym typeface="Avenir Book Oblique" panose="02000503020000020003" pitchFamily="2" charset="0"/>
              </a:rPr>
              <a:t>eco-innovaciones son todo tipo de medidas de actores relevantes  (firmas, politic</a:t>
            </a:r>
            <a:r>
              <a:rPr lang="es-ES" altLang="es-CR" sz="2400" dirty="0">
                <a:latin typeface="Avenir Book Oblique" panose="02000503020000020003" pitchFamily="2" charset="0"/>
                <a:ea typeface="Avenir Book Oblique" panose="02000503020000020003" pitchFamily="2" charset="0"/>
                <a:cs typeface="Avenir Book Oblique" panose="02000503020000020003" pitchFamily="2" charset="0"/>
                <a:sym typeface="Avenir Book Oblique" panose="02000503020000020003" pitchFamily="2" charset="0"/>
              </a:rPr>
              <a:t>o</a:t>
            </a:r>
            <a:r>
              <a:rPr lang="es-CR" altLang="es-CR" sz="2400" dirty="0">
                <a:latin typeface="Avenir Book Oblique" panose="02000503020000020003" pitchFamily="2" charset="0"/>
                <a:ea typeface="Avenir Book Oblique" panose="02000503020000020003" pitchFamily="2" charset="0"/>
                <a:cs typeface="Avenir Book Oblique" panose="02000503020000020003" pitchFamily="2" charset="0"/>
                <a:sym typeface="Avenir Book Oblique" panose="02000503020000020003" pitchFamily="2" charset="0"/>
              </a:rPr>
              <a:t>s, sindicatos, asociaciones, iglesias, hogares privados) que</a:t>
            </a:r>
            <a:r>
              <a:rPr lang="es-ES" altLang="es-CR" sz="2400" dirty="0">
                <a:latin typeface="Avenir Book Oblique" panose="02000503020000020003" pitchFamily="2" charset="0"/>
                <a:ea typeface="Avenir Book Oblique" panose="02000503020000020003" pitchFamily="2" charset="0"/>
                <a:cs typeface="Avenir Book Oblique" panose="02000503020000020003" pitchFamily="2" charset="0"/>
                <a:sym typeface="Avenir Book Oblique" panose="02000503020000020003" pitchFamily="2" charset="0"/>
              </a:rPr>
              <a:t> </a:t>
            </a:r>
          </a:p>
          <a:p>
            <a:pPr marL="242888" indent="-242888" defTabSz="360363">
              <a:spcBef>
                <a:spcPts val="1975"/>
              </a:spcBef>
            </a:pPr>
            <a:r>
              <a:rPr lang="es-CR" altLang="es-CR" sz="2400" dirty="0"/>
              <a:t>desarrollan nuevas ideas, comportamientos, productos y procesos, y los aplican o introducen para contribuir a la reducción de los impactos ambientales negativos o para alcanzar objetivos ecológicamente específicos.”  </a:t>
            </a:r>
            <a:r>
              <a:rPr lang="es-CR" altLang="es-CR" sz="2400" dirty="0">
                <a:sym typeface="Avenir Light" panose="020B0402020203020204" pitchFamily="34" charset="77"/>
              </a:rPr>
              <a:t>(Rennings, K., 1998; Segura, 2000)</a:t>
            </a:r>
          </a:p>
        </p:txBody>
      </p:sp>
      <p:pic>
        <p:nvPicPr>
          <p:cNvPr id="29699" name="bulb.jpg" descr="bulb.jpg">
            <a:extLst>
              <a:ext uri="{FF2B5EF4-FFF2-40B4-BE49-F238E27FC236}">
                <a16:creationId xmlns:a16="http://schemas.microsoft.com/office/drawing/2014/main" id="{C3640316-77C3-C24A-95EB-7B4B01215B7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65"/>
          <a:stretch>
            <a:fillRect/>
          </a:stretch>
        </p:blipFill>
        <p:spPr bwMode="auto">
          <a:xfrm>
            <a:off x="1524000" y="3697288"/>
            <a:ext cx="9144000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063540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68E7A9F-9CC6-4353-9A08-DDD19E27FF75}"/>
              </a:ext>
            </a:extLst>
          </p:cNvPr>
          <p:cNvSpPr txBox="1"/>
          <p:nvPr/>
        </p:nvSpPr>
        <p:spPr>
          <a:xfrm>
            <a:off x="1781307" y="337716"/>
            <a:ext cx="8502703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  <a:latin typeface="Arial Nova" panose="020B0504020202020204" pitchFamily="34" charset="0"/>
              </a:rPr>
              <a:t>Economía circular</a:t>
            </a:r>
            <a:endParaRPr lang="es-CR" b="1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4B75752-FD9A-4154-9A76-1ECC5076066A}"/>
              </a:ext>
            </a:extLst>
          </p:cNvPr>
          <p:cNvCxnSpPr/>
          <p:nvPr/>
        </p:nvCxnSpPr>
        <p:spPr>
          <a:xfrm>
            <a:off x="5992837" y="1237957"/>
            <a:ext cx="0" cy="54723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F3B2371-505D-4EBD-8634-00D750B0BC42}"/>
              </a:ext>
            </a:extLst>
          </p:cNvPr>
          <p:cNvSpPr txBox="1"/>
          <p:nvPr/>
        </p:nvSpPr>
        <p:spPr>
          <a:xfrm>
            <a:off x="337629" y="1564670"/>
            <a:ext cx="53457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>
                <a:latin typeface="Arial Nova" panose="020B0504020202020204" pitchFamily="34" charset="0"/>
              </a:rPr>
              <a:t>“Se concibe como un ciclo de desarrollo positivo y continuo que preserva y mejora el capital natural, optimiza el rendimiento de los recursos, y minimiza los riesgos el sistema al gestionar con rigor las reservas finitas y los flujos renovables”.</a:t>
            </a:r>
          </a:p>
          <a:p>
            <a:endParaRPr lang="es-MX" sz="2000" dirty="0">
              <a:latin typeface="Arial Nova" panose="020B0504020202020204" pitchFamily="34" charset="0"/>
            </a:endParaRPr>
          </a:p>
          <a:p>
            <a:r>
              <a:rPr lang="es-MX" sz="2000" dirty="0">
                <a:latin typeface="Arial Nova" panose="020B0504020202020204" pitchFamily="34" charset="0"/>
              </a:rPr>
              <a:t>Espaliat, 2017.</a:t>
            </a:r>
            <a:endParaRPr lang="es-CR" sz="2000" dirty="0">
              <a:latin typeface="Arial Nova" panose="020B0504020202020204" pitchFamily="34" charset="0"/>
            </a:endParaRPr>
          </a:p>
        </p:txBody>
      </p:sp>
      <p:pic>
        <p:nvPicPr>
          <p:cNvPr id="13314" name="Picture 2" descr="Expertos en sostenibilidad aseguran que “el desarrollo de la economía  circular también generará puestos de trabajo” | EL BOLETIN">
            <a:extLst>
              <a:ext uri="{FF2B5EF4-FFF2-40B4-BE49-F238E27FC236}">
                <a16:creationId xmlns:a16="http://schemas.microsoft.com/office/drawing/2014/main" id="{157DB2B0-49EC-D346-93EE-B92A04935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14" y="3813908"/>
            <a:ext cx="5002550" cy="281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316" name="CuadroTexto 5">
            <a:extLst>
              <a:ext uri="{FF2B5EF4-FFF2-40B4-BE49-F238E27FC236}">
                <a16:creationId xmlns:a16="http://schemas.microsoft.com/office/drawing/2014/main" id="{2CB86AC3-0B43-4E4D-8C24-220427B3A7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214966"/>
              </p:ext>
            </p:extLst>
          </p:nvPr>
        </p:nvGraphicFramePr>
        <p:xfrm>
          <a:off x="6302329" y="1831392"/>
          <a:ext cx="5655207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0337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economía circular ventajas">
            <a:extLst>
              <a:ext uri="{FF2B5EF4-FFF2-40B4-BE49-F238E27FC236}">
                <a16:creationId xmlns:a16="http://schemas.microsoft.com/office/drawing/2014/main" id="{6B3BF5E5-7D23-4AFA-B96A-5DF8515FB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127" y="3160492"/>
            <a:ext cx="9335745" cy="266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A5AD1F8-A7E8-46CB-824C-3A8D971C2D18}"/>
              </a:ext>
            </a:extLst>
          </p:cNvPr>
          <p:cNvSpPr txBox="1"/>
          <p:nvPr/>
        </p:nvSpPr>
        <p:spPr>
          <a:xfrm>
            <a:off x="2899195" y="271036"/>
            <a:ext cx="6393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latin typeface="Arial Nova" panose="020B0504020202020204" pitchFamily="34" charset="0"/>
              </a:rPr>
              <a:t>Aplicaciones de la economía circular</a:t>
            </a:r>
            <a:endParaRPr lang="es-CR" sz="2800" b="1" dirty="0">
              <a:latin typeface="Arial Nova" panose="020B0504020202020204" pitchFamily="34" charset="0"/>
            </a:endParaRP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DCE0763-FE58-46EB-97D2-7C6E4F98796A}"/>
              </a:ext>
            </a:extLst>
          </p:cNvPr>
          <p:cNvCxnSpPr/>
          <p:nvPr/>
        </p:nvCxnSpPr>
        <p:spPr>
          <a:xfrm>
            <a:off x="2546252" y="1434905"/>
            <a:ext cx="69353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FFA02C4D-A7BC-4B0B-8FE5-D8F0D7F34500}"/>
              </a:ext>
            </a:extLst>
          </p:cNvPr>
          <p:cNvCxnSpPr/>
          <p:nvPr/>
        </p:nvCxnSpPr>
        <p:spPr>
          <a:xfrm>
            <a:off x="2546252" y="1434905"/>
            <a:ext cx="0" cy="576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BC63EA8-996F-4F3D-BD0F-BB8B18322086}"/>
              </a:ext>
            </a:extLst>
          </p:cNvPr>
          <p:cNvCxnSpPr/>
          <p:nvPr/>
        </p:nvCxnSpPr>
        <p:spPr>
          <a:xfrm>
            <a:off x="9479280" y="1434904"/>
            <a:ext cx="0" cy="576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8714CAEE-8943-42F8-A3BC-B539FFCEE415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6000" y="794256"/>
            <a:ext cx="0" cy="1217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A99CCB6-77B4-40B5-A189-5946A8155DA8}"/>
              </a:ext>
            </a:extLst>
          </p:cNvPr>
          <p:cNvSpPr txBox="1"/>
          <p:nvPr/>
        </p:nvSpPr>
        <p:spPr>
          <a:xfrm>
            <a:off x="1264587" y="2011680"/>
            <a:ext cx="2563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dirty="0">
                <a:latin typeface="Arial Nova" panose="020B0504020202020204" pitchFamily="34" charset="0"/>
              </a:rPr>
              <a:t>Prolongar la vida útil </a:t>
            </a:r>
          </a:p>
          <a:p>
            <a:pPr algn="ctr"/>
            <a:r>
              <a:rPr lang="es-MX" sz="2000" dirty="0">
                <a:latin typeface="Arial Nova" panose="020B0504020202020204" pitchFamily="34" charset="0"/>
              </a:rPr>
              <a:t>de los productos</a:t>
            </a:r>
            <a:endParaRPr lang="es-CR" sz="2000" dirty="0">
              <a:latin typeface="Arial Nova" panose="020B05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585D8F2-ECC6-4778-832E-121D26E62DC0}"/>
              </a:ext>
            </a:extLst>
          </p:cNvPr>
          <p:cNvSpPr txBox="1"/>
          <p:nvPr/>
        </p:nvSpPr>
        <p:spPr>
          <a:xfrm>
            <a:off x="4544905" y="2011678"/>
            <a:ext cx="3102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dirty="0">
                <a:latin typeface="Arial Nova" panose="020B0504020202020204" pitchFamily="34" charset="0"/>
              </a:rPr>
              <a:t>Programas de prevención</a:t>
            </a:r>
          </a:p>
          <a:p>
            <a:pPr algn="ctr"/>
            <a:r>
              <a:rPr lang="es-MX" sz="2000" dirty="0">
                <a:latin typeface="Arial Nova" panose="020B0504020202020204" pitchFamily="34" charset="0"/>
              </a:rPr>
              <a:t>de residuos</a:t>
            </a:r>
            <a:endParaRPr lang="es-CR" sz="2000" dirty="0">
              <a:latin typeface="Arial Nova" panose="020B05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42552EB-37AC-4BCF-BEBA-15A59AE4D4B7}"/>
              </a:ext>
            </a:extLst>
          </p:cNvPr>
          <p:cNvSpPr txBox="1"/>
          <p:nvPr/>
        </p:nvSpPr>
        <p:spPr>
          <a:xfrm>
            <a:off x="8180318" y="2011678"/>
            <a:ext cx="26037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dirty="0">
                <a:latin typeface="Arial Nova" panose="020B0504020202020204" pitchFamily="34" charset="0"/>
              </a:rPr>
              <a:t>Modelos innovadores</a:t>
            </a:r>
          </a:p>
          <a:p>
            <a:pPr algn="ctr"/>
            <a:r>
              <a:rPr lang="es-MX" sz="2000" dirty="0">
                <a:latin typeface="Arial Nova" panose="020B0504020202020204" pitchFamily="34" charset="0"/>
              </a:rPr>
              <a:t>de negocio</a:t>
            </a:r>
            <a:endParaRPr lang="es-CR" sz="20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9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4F7E2-7FDE-8244-847F-7578E3C72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387"/>
            <a:ext cx="10515600" cy="854075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s-CR" b="1" dirty="0">
                <a:solidFill>
                  <a:schemeClr val="bg1"/>
                </a:solidFill>
              </a:rPr>
              <a:t>Bioeconomía: </a:t>
            </a:r>
            <a:r>
              <a:rPr lang="es-CR" sz="3600" b="1" dirty="0">
                <a:solidFill>
                  <a:schemeClr val="bg1"/>
                </a:solidFill>
              </a:rPr>
              <a:t>un concepto en construcción</a:t>
            </a:r>
            <a:endParaRPr lang="es-CR" b="1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444536-C327-F042-AB37-191E9570C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891" y="1207476"/>
            <a:ext cx="11115303" cy="5335827"/>
          </a:xfrm>
        </p:spPr>
        <p:txBody>
          <a:bodyPr>
            <a:normAutofit lnSpcReduction="10000"/>
          </a:bodyPr>
          <a:lstStyle/>
          <a:p>
            <a:r>
              <a:rPr lang="es-CR" dirty="0"/>
              <a:t>En la concepción europea, la discusión conceptual de la bioeconomía ha evolucionado en un paradigma complejo: </a:t>
            </a:r>
          </a:p>
          <a:p>
            <a:pPr lvl="1"/>
            <a:r>
              <a:rPr lang="es-CR" dirty="0"/>
              <a:t>incorpora no solo el análisis desde la perspectiva de la producción, </a:t>
            </a:r>
          </a:p>
          <a:p>
            <a:pPr lvl="1"/>
            <a:r>
              <a:rPr lang="es-CR" dirty="0"/>
              <a:t>sino también desde el tratamiento de los desechos, </a:t>
            </a:r>
          </a:p>
          <a:p>
            <a:pPr lvl="1"/>
            <a:r>
              <a:rPr lang="es-CR" dirty="0"/>
              <a:t>y lo que ocurre al final del ciclo de vida de los productos. </a:t>
            </a:r>
          </a:p>
          <a:p>
            <a:r>
              <a:rPr lang="es-CR" dirty="0"/>
              <a:t>Se da, de esta forma, un fuerte impulso a los temas de economía circular (Therond, Duru, Roger-Estrade y Richard, 2017), </a:t>
            </a:r>
          </a:p>
          <a:p>
            <a:pPr lvl="1"/>
            <a:r>
              <a:rPr lang="es-CR" dirty="0"/>
              <a:t>en donde la recuperación de energía a través de procesos como el reciclaje y la incineración se convierte en un tema de discusión importante (European Environmental Agency, 2016). </a:t>
            </a:r>
          </a:p>
          <a:p>
            <a:r>
              <a:rPr lang="es-CR" dirty="0"/>
              <a:t>D'Amato </a:t>
            </a:r>
            <a:r>
              <a:rPr lang="es-CR" i="1" dirty="0"/>
              <a:t>et al.</a:t>
            </a:r>
            <a:r>
              <a:rPr lang="es-CR" dirty="0"/>
              <a:t> (2019), identifican algunos ámbitos de articulación potencial, a través de los cuales la bioeconomía, la economía circular y la economía pueden contribuir con la sostenibilidad de los ecosistemas y brindar opciones de desarrollo y crecimiento económico </a:t>
            </a:r>
          </a:p>
        </p:txBody>
      </p:sp>
    </p:spTree>
    <p:extLst>
      <p:ext uri="{BB962C8B-B14F-4D97-AF65-F5344CB8AC3E}">
        <p14:creationId xmlns:p14="http://schemas.microsoft.com/office/powerpoint/2010/main" val="3111766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83CD6BB-AE63-F44F-8415-EA88BD2E88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033" y="1230466"/>
            <a:ext cx="8042030" cy="5685692"/>
          </a:xfrm>
          <a:prstGeom prst="rect">
            <a:avLst/>
          </a:prstGeom>
          <a:noFill/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0064223-C7EC-5148-94E7-5A8F736E86EB}"/>
              </a:ext>
            </a:extLst>
          </p:cNvPr>
          <p:cNvSpPr txBox="1"/>
          <p:nvPr/>
        </p:nvSpPr>
        <p:spPr>
          <a:xfrm>
            <a:off x="10492154" y="4108937"/>
            <a:ext cx="16998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b="1" i="1" dirty="0"/>
              <a:t>Fuente:</a:t>
            </a:r>
            <a:r>
              <a:rPr lang="es-CR" sz="1600" dirty="0"/>
              <a:t> Elaboración propia: Adaptado del idioma inglés y basado en D'Amato </a:t>
            </a:r>
            <a:r>
              <a:rPr lang="es-CR" sz="1600" i="1" dirty="0"/>
              <a:t>et al.</a:t>
            </a:r>
            <a:r>
              <a:rPr lang="es-CR" sz="1600" dirty="0"/>
              <a:t> (2017). 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5345ED8-0E60-A84A-87CD-25096F471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s-CR" sz="4000" b="1" dirty="0">
                <a:solidFill>
                  <a:schemeClr val="bg1"/>
                </a:solidFill>
              </a:rPr>
              <a:t>Superposiciones entre los conceptos de bioeconomía, economía circular y economía verde</a:t>
            </a:r>
            <a:r>
              <a:rPr lang="es-CR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390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E4862-BC14-DA4F-8903-0523284C4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dirty="0"/>
              <a:t>Bioeconomía y retos del desarrollo.</a:t>
            </a:r>
            <a:br>
              <a:rPr lang="es-CR" dirty="0"/>
            </a:br>
            <a:r>
              <a:rPr lang="es-CR" dirty="0"/>
              <a:t>Contenido: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54150B-7A22-EC42-890D-67FE505F1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034" y="1825625"/>
            <a:ext cx="10118766" cy="4351338"/>
          </a:xfrm>
        </p:spPr>
        <p:txBody>
          <a:bodyPr/>
          <a:lstStyle/>
          <a:p>
            <a:r>
              <a:rPr lang="es-CR" dirty="0"/>
              <a:t>Breve historia de los paradigmas económicos</a:t>
            </a:r>
          </a:p>
          <a:p>
            <a:r>
              <a:rPr lang="es-CR" dirty="0"/>
              <a:t>La innovación</a:t>
            </a:r>
          </a:p>
          <a:p>
            <a:r>
              <a:rPr lang="es-CR" dirty="0"/>
              <a:t>La economía de la innovación</a:t>
            </a:r>
          </a:p>
          <a:p>
            <a:r>
              <a:rPr lang="es-CR" dirty="0"/>
              <a:t>El desarrollo sostenible y la economía circular</a:t>
            </a:r>
          </a:p>
          <a:p>
            <a:r>
              <a:rPr lang="es-CR" dirty="0"/>
              <a:t>La bioeconomía: un concepto en construcción</a:t>
            </a:r>
          </a:p>
          <a:p>
            <a:r>
              <a:rPr lang="es-CR" dirty="0"/>
              <a:t>Biotecnología un mundo de oportunidades</a:t>
            </a:r>
          </a:p>
          <a:p>
            <a:r>
              <a:rPr lang="es-CR"/>
              <a:t>Reflexiones finales</a:t>
            </a:r>
            <a:endParaRPr lang="es-CR" dirty="0"/>
          </a:p>
          <a:p>
            <a:endParaRPr lang="es-CR" dirty="0"/>
          </a:p>
          <a:p>
            <a:endParaRPr lang="es-CR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23176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2DE30B-BE50-4A71-8466-EC2C7AA1D7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80704" y="424756"/>
            <a:ext cx="10027722" cy="92416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ts val="7140"/>
              </a:lnSpc>
            </a:pPr>
            <a:r>
              <a:rPr lang="es-ES" b="1" spc="-300" dirty="0">
                <a:solidFill>
                  <a:schemeClr val="bg1"/>
                </a:solidFill>
                <a:latin typeface="Gotham Black Regular" panose="02000603030000020004" pitchFamily="2" charset="77"/>
              </a:rPr>
              <a:t>¿Qué es la Bioeconomía?</a:t>
            </a:r>
            <a:endParaRPr lang="es-ES_tradnl" sz="4400" b="1" spc="-300" dirty="0">
              <a:solidFill>
                <a:schemeClr val="bg1"/>
              </a:solidFill>
              <a:latin typeface="Gotham Black Regular" panose="02000603030000020004" pitchFamily="2" charset="77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ED893A-771A-40C6-8C65-23E39DD40F8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98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s-ES" sz="3600" dirty="0">
                <a:latin typeface="Gotham Medium Regular" panose="02000603030000020004" pitchFamily="2" charset="77"/>
              </a:rPr>
              <a:t>“Bioeconomía es la producción, utilización y conservación de recursos biológicos, incluyendo los conocimientos, la ciencia, la tecnología y la innovación relacionados, para proporcionar información, productos, procesos y servicios en todos los sectores económicos, con el propósito de avanzar hacia una economía sostenible” </a:t>
            </a:r>
          </a:p>
          <a:p>
            <a:pPr marL="0" indent="0" algn="r">
              <a:buNone/>
            </a:pPr>
            <a:r>
              <a:rPr lang="es-ES" sz="2000" dirty="0">
                <a:latin typeface="Gotham Medium Regular" panose="02000603030000020004" pitchFamily="2" charset="77"/>
              </a:rPr>
              <a:t>Comunicado de la Segunda Cumbre Mundial de Bioeconomía, </a:t>
            </a:r>
            <a:r>
              <a:rPr lang="es-ES" sz="2000" dirty="0" err="1">
                <a:latin typeface="Gotham Medium Regular" panose="02000603030000020004" pitchFamily="2" charset="77"/>
              </a:rPr>
              <a:t>Berlin</a:t>
            </a:r>
            <a:r>
              <a:rPr lang="es-ES" sz="2000" dirty="0">
                <a:latin typeface="Gotham Medium Regular" panose="02000603030000020004" pitchFamily="2" charset="77"/>
              </a:rPr>
              <a:t>, 20 de abril de 2018</a:t>
            </a:r>
            <a:endParaRPr lang="es-ES_tradnl" sz="2000" dirty="0">
              <a:latin typeface="Gotham Medium Regular" panose="02000603030000020004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7236CE6-E614-4F5A-A8BA-AF07F38916AA}"/>
              </a:ext>
            </a:extLst>
          </p:cNvPr>
          <p:cNvSpPr/>
          <p:nvPr/>
        </p:nvSpPr>
        <p:spPr>
          <a:xfrm>
            <a:off x="0" y="1492582"/>
            <a:ext cx="5086350" cy="45719"/>
          </a:xfrm>
          <a:prstGeom prst="rect">
            <a:avLst/>
          </a:prstGeom>
          <a:solidFill>
            <a:srgbClr val="009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17180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9F9A75E-FFE9-824D-AA01-244EF302A5B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78" y="1"/>
            <a:ext cx="8581292" cy="6858000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7814AEC-AFAE-A743-B3C9-E7927B4B40FB}"/>
              </a:ext>
            </a:extLst>
          </p:cNvPr>
          <p:cNvSpPr txBox="1"/>
          <p:nvPr/>
        </p:nvSpPr>
        <p:spPr>
          <a:xfrm>
            <a:off x="35168" y="457090"/>
            <a:ext cx="1711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/>
              <a:t>Figura 3:</a:t>
            </a:r>
            <a:r>
              <a:rPr lang="es-CR" dirty="0"/>
              <a:t> Impulsores de la producción y comerialización de la biomasa.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A2EBA5-E691-934C-83B6-CBA63A6E210B}"/>
              </a:ext>
            </a:extLst>
          </p:cNvPr>
          <p:cNvSpPr txBox="1"/>
          <p:nvPr/>
        </p:nvSpPr>
        <p:spPr>
          <a:xfrm>
            <a:off x="10480430" y="3892061"/>
            <a:ext cx="1711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R" sz="1400" b="1" i="1" dirty="0"/>
              <a:t>Fuente:</a:t>
            </a:r>
            <a:r>
              <a:rPr lang="es-CR" sz="1400" dirty="0"/>
              <a:t> Elaboración propia a partir de Lewandowski (2015).</a:t>
            </a:r>
          </a:p>
        </p:txBody>
      </p:sp>
    </p:spTree>
    <p:extLst>
      <p:ext uri="{BB962C8B-B14F-4D97-AF65-F5344CB8AC3E}">
        <p14:creationId xmlns:p14="http://schemas.microsoft.com/office/powerpoint/2010/main" val="911015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E6B588-D249-D24A-A1C5-1E06BA5B9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783"/>
            <a:ext cx="10515600" cy="1325563"/>
          </a:xfrm>
        </p:spPr>
        <p:txBody>
          <a:bodyPr/>
          <a:lstStyle/>
          <a:p>
            <a:pPr algn="ctr"/>
            <a:r>
              <a:rPr lang="es-CR" b="1" dirty="0"/>
              <a:t>Potencial desarrollo de la Bioeconomía en territorios rurales 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71AACE08-FF4F-CF48-9BE4-0076A04129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648313"/>
              </p:ext>
            </p:extLst>
          </p:nvPr>
        </p:nvGraphicFramePr>
        <p:xfrm>
          <a:off x="1395046" y="1477108"/>
          <a:ext cx="9958753" cy="5122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1763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494A96-5521-7F44-87C1-7046A358F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544" y="475968"/>
            <a:ext cx="10866912" cy="1085044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</a:rPr>
              <a:t>Bioeconomía: posición tecno-optimista: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25C893-CD91-254B-A752-D4D80E529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4421"/>
            <a:ext cx="10515600" cy="4707611"/>
          </a:xfrm>
        </p:spPr>
        <p:txBody>
          <a:bodyPr>
            <a:normAutofit lnSpcReduction="10000"/>
          </a:bodyPr>
          <a:lstStyle/>
          <a:p>
            <a:r>
              <a:rPr lang="es-CR" dirty="0"/>
              <a:t>Estamos frente a un nuevo paradigma tecno-económico.  Va a existir sustitución y desplazamiento de la fuerza laboral, pero también complementariedad y aumento de las capacidades humana.</a:t>
            </a:r>
          </a:p>
          <a:p>
            <a:r>
              <a:rPr lang="es-CR" dirty="0"/>
              <a:t>Otras revoluciones tecnológicas han destruido empleo pero también creado.  Schumpeter nos habla de la “destrucción creativa”.</a:t>
            </a:r>
          </a:p>
          <a:p>
            <a:r>
              <a:rPr lang="es-CR" dirty="0"/>
              <a:t>Debemos aumentar nuestro conocimiento para innovar y aumentar la imaginación económica y sociológica para anticipar el maravilloso mundo de nuevas posibilidades que se nos viene. </a:t>
            </a:r>
          </a:p>
          <a:p>
            <a:r>
              <a:rPr lang="es-CR" dirty="0"/>
              <a:t>La tecnología es un instrumento, no un destino.  Debemos utilizarla adecuadamente para beneficio de las personas. </a:t>
            </a:r>
          </a:p>
          <a:p>
            <a:r>
              <a:rPr lang="es-CR" dirty="0"/>
              <a:t>Las Universidades tienen una enorme oportunidad para incidir en el cambio hacia la bioeconomía desde todas las disciplinas.</a:t>
            </a:r>
          </a:p>
        </p:txBody>
      </p:sp>
    </p:spTree>
    <p:extLst>
      <p:ext uri="{BB962C8B-B14F-4D97-AF65-F5344CB8AC3E}">
        <p14:creationId xmlns:p14="http://schemas.microsoft.com/office/powerpoint/2010/main" val="1574835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F3B8C-F068-A947-8949-811931F2D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148" y="188914"/>
            <a:ext cx="10307781" cy="1182687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s-ES_tradnl" b="1" dirty="0">
                <a:solidFill>
                  <a:schemeClr val="bg1"/>
                </a:solidFill>
              </a:rPr>
              <a:t>Reflexiones finales:</a:t>
            </a:r>
          </a:p>
        </p:txBody>
      </p:sp>
      <p:sp>
        <p:nvSpPr>
          <p:cNvPr id="52226" name="Marcador de contenido 2">
            <a:extLst>
              <a:ext uri="{FF2B5EF4-FFF2-40B4-BE49-F238E27FC236}">
                <a16:creationId xmlns:a16="http://schemas.microsoft.com/office/drawing/2014/main" id="{F8EEDBEA-7798-E349-A158-6867AE74F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404" y="1696522"/>
            <a:ext cx="10212779" cy="4876800"/>
          </a:xfrm>
        </p:spPr>
        <p:txBody>
          <a:bodyPr>
            <a:normAutofit/>
          </a:bodyPr>
          <a:lstStyle/>
          <a:p>
            <a:pPr marL="420688" indent="-420688">
              <a:buFont typeface="Calibri Light" panose="020F0302020204030204" pitchFamily="34" charset="0"/>
              <a:buAutoNum type="arabicPeriod"/>
            </a:pPr>
            <a:r>
              <a:rPr lang="es-ES_tradnl" altLang="es-CR" sz="2400" dirty="0"/>
              <a:t>Se debe entender que un nuevo paradigma “verde” o de desarrollo de la </a:t>
            </a:r>
            <a:r>
              <a:rPr lang="es-ES_tradnl" altLang="es-CR" sz="2400" dirty="0" err="1"/>
              <a:t>bioeconomía</a:t>
            </a:r>
            <a:r>
              <a:rPr lang="es-ES_tradnl" altLang="es-CR" sz="2400" dirty="0"/>
              <a:t> tendrá presente el ”</a:t>
            </a:r>
            <a:r>
              <a:rPr lang="es-ES_tradnl" altLang="es-CR" sz="2400" dirty="0" err="1"/>
              <a:t>path</a:t>
            </a:r>
            <a:r>
              <a:rPr lang="es-ES_tradnl" altLang="es-CR" sz="2400" dirty="0"/>
              <a:t> </a:t>
            </a:r>
            <a:r>
              <a:rPr lang="es-ES_tradnl" altLang="es-CR" sz="2400" dirty="0" err="1"/>
              <a:t>dependence</a:t>
            </a:r>
            <a:r>
              <a:rPr lang="es-ES_tradnl" altLang="es-CR" sz="2400" dirty="0"/>
              <a:t>”, para construirse sobre un Sistema de Innovación Sostenible.</a:t>
            </a:r>
          </a:p>
          <a:p>
            <a:pPr marL="420688" indent="-420688">
              <a:buFont typeface="Calibri Light" panose="020F0302020204030204" pitchFamily="34" charset="0"/>
              <a:buAutoNum type="arabicPeriod"/>
            </a:pPr>
            <a:r>
              <a:rPr lang="es-ES_tradnl" altLang="es-CR" sz="2400" dirty="0"/>
              <a:t>Se debe invertir en educación, pero futurista, de calidad y que tenga vínculos con el ambiente y los recursos naturales (STEM).</a:t>
            </a:r>
          </a:p>
          <a:p>
            <a:pPr marL="420688" indent="-420688">
              <a:buFont typeface="Calibri Light" panose="020F0302020204030204" pitchFamily="34" charset="0"/>
              <a:buAutoNum type="arabicPeriod"/>
            </a:pPr>
            <a:r>
              <a:rPr lang="es-ES_tradnl" altLang="es-CR" sz="2400" dirty="0"/>
              <a:t>Considerar la economía del conocimiento, la economía circular y la </a:t>
            </a:r>
            <a:r>
              <a:rPr lang="es-ES_tradnl" altLang="es-CR" sz="2400" dirty="0" err="1"/>
              <a:t>bioeconomia</a:t>
            </a:r>
            <a:r>
              <a:rPr lang="es-ES_tradnl" altLang="es-CR" sz="2400" dirty="0"/>
              <a:t> para </a:t>
            </a:r>
          </a:p>
          <a:p>
            <a:pPr marL="877888" lvl="1" indent="-420688">
              <a:buFont typeface="Calibri Light" panose="020F0302020204030204" pitchFamily="34" charset="0"/>
              <a:buAutoNum type="arabicPeriod"/>
            </a:pPr>
            <a:r>
              <a:rPr lang="es-ES_tradnl" altLang="es-CR" dirty="0"/>
              <a:t>adaptarnos en forma permanente a los cambios en las tecnologías.</a:t>
            </a:r>
          </a:p>
          <a:p>
            <a:pPr marL="877888" lvl="1" indent="-420688">
              <a:buFont typeface="Calibri Light" panose="020F0302020204030204" pitchFamily="34" charset="0"/>
              <a:buAutoNum type="arabicPeriod"/>
            </a:pPr>
            <a:r>
              <a:rPr lang="es-ES_tradnl" altLang="es-CR" dirty="0"/>
              <a:t>gestionar el capital natural y producir eco innovaciones.  </a:t>
            </a:r>
          </a:p>
          <a:p>
            <a:pPr marL="877888" lvl="1" indent="-420688">
              <a:buFont typeface="Calibri Light" panose="020F0302020204030204" pitchFamily="34" charset="0"/>
              <a:buAutoNum type="arabicPeriod"/>
            </a:pPr>
            <a:r>
              <a:rPr lang="es-ES_tradnl" altLang="es-CR" dirty="0"/>
              <a:t>Cambiar nuestro paradigma de desarrollo y reducir el cambio climático.</a:t>
            </a:r>
          </a:p>
          <a:p>
            <a:pPr marL="877888" lvl="1" indent="-420688">
              <a:buFont typeface="Calibri Light" panose="020F0302020204030204" pitchFamily="34" charset="0"/>
              <a:buAutoNum type="arabicPeriod"/>
            </a:pPr>
            <a:r>
              <a:rPr lang="es-ES_tradnl" altLang="es-CR" dirty="0"/>
              <a:t>impulsar los emprendimientos y la innovación sobre todo para desarrollar la </a:t>
            </a:r>
            <a:r>
              <a:rPr lang="es-ES_tradnl" altLang="es-CR" dirty="0" err="1"/>
              <a:t>bioeconomía</a:t>
            </a:r>
            <a:r>
              <a:rPr lang="es-ES_tradnl" altLang="es-C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5321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Imagen 3" descr="UNA2LINE [Convertido].png">
            <a:extLst>
              <a:ext uri="{FF2B5EF4-FFF2-40B4-BE49-F238E27FC236}">
                <a16:creationId xmlns:a16="http://schemas.microsoft.com/office/drawing/2014/main" id="{5933EFBD-5F4A-B043-A3A1-4E3C64B1DC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9" y="431800"/>
            <a:ext cx="1638443" cy="133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0" name="Picture 1">
            <a:extLst>
              <a:ext uri="{FF2B5EF4-FFF2-40B4-BE49-F238E27FC236}">
                <a16:creationId xmlns:a16="http://schemas.microsoft.com/office/drawing/2014/main" id="{6D71507B-C27D-244E-A10E-80E96136D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930" y="538162"/>
            <a:ext cx="189841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Título">
            <a:extLst>
              <a:ext uri="{FF2B5EF4-FFF2-40B4-BE49-F238E27FC236}">
                <a16:creationId xmlns:a16="http://schemas.microsoft.com/office/drawing/2014/main" id="{BA09A687-7106-554A-93F4-5D8EF254081E}"/>
              </a:ext>
            </a:extLst>
          </p:cNvPr>
          <p:cNvSpPr txBox="1">
            <a:spLocks/>
          </p:cNvSpPr>
          <p:nvPr/>
        </p:nvSpPr>
        <p:spPr bwMode="auto">
          <a:xfrm>
            <a:off x="2497138" y="3055938"/>
            <a:ext cx="7548562" cy="353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b">
            <a:normAutofit fontScale="90000" lnSpcReduction="10000"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br>
              <a:rPr lang="es-PE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s-PE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PE" sz="3100" dirty="0"/>
              <a:t>Sus comentarios serán bien recibidos, escribir a:</a:t>
            </a:r>
          </a:p>
          <a:p>
            <a:pPr eaLnBrk="1" hangingPunct="1">
              <a:defRPr/>
            </a:pPr>
            <a:br>
              <a:rPr lang="es-PE" sz="3100" dirty="0"/>
            </a:br>
            <a:r>
              <a:rPr lang="es-PE" sz="27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es-PE" sz="27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PE" sz="2700" b="1" dirty="0">
                <a:solidFill>
                  <a:schemeClr val="accent5">
                    <a:lumMod val="50000"/>
                  </a:schemeClr>
                </a:solidFill>
              </a:rPr>
              <a:t>olman.segura.bonilla@una.cr</a:t>
            </a:r>
            <a:br>
              <a:rPr lang="es-PE" sz="31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s-PE" sz="31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s-PE" b="1" dirty="0">
                <a:solidFill>
                  <a:schemeClr val="accent5">
                    <a:lumMod val="50000"/>
                  </a:schemeClr>
                </a:solidFill>
              </a:rPr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268867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B79F1DF-4374-1E4D-916A-50C605ECAE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42" b="94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3022F38-27D5-A644-BA71-5C36038BA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33743" y="1845518"/>
            <a:ext cx="3852041" cy="2912391"/>
          </a:xfrm>
        </p:spPr>
        <p:txBody>
          <a:bodyPr>
            <a:normAutofit/>
          </a:bodyPr>
          <a:lstStyle/>
          <a:p>
            <a:r>
              <a:rPr lang="en-US" altLang="x-none" sz="3600" b="1" dirty="0">
                <a:solidFill>
                  <a:schemeClr val="bg1"/>
                </a:solidFill>
              </a:rPr>
              <a:t>Breve </a:t>
            </a:r>
            <a:r>
              <a:rPr lang="en-US" altLang="x-none" sz="3600" b="1" dirty="0" err="1">
                <a:solidFill>
                  <a:schemeClr val="bg1"/>
                </a:solidFill>
              </a:rPr>
              <a:t>historia</a:t>
            </a:r>
            <a:r>
              <a:rPr lang="en-US" altLang="x-none" sz="3600" b="1" dirty="0">
                <a:solidFill>
                  <a:schemeClr val="bg1"/>
                </a:solidFill>
              </a:rPr>
              <a:t> de los </a:t>
            </a:r>
            <a:br>
              <a:rPr lang="en-US" altLang="x-none" sz="3600" b="1" dirty="0">
                <a:solidFill>
                  <a:schemeClr val="bg1"/>
                </a:solidFill>
              </a:rPr>
            </a:br>
            <a:r>
              <a:rPr lang="en-US" altLang="x-none" sz="3600" b="1" dirty="0" err="1">
                <a:solidFill>
                  <a:schemeClr val="bg1"/>
                </a:solidFill>
              </a:rPr>
              <a:t>paradigmas</a:t>
            </a:r>
            <a:r>
              <a:rPr lang="en-US" altLang="x-none" sz="3600" b="1" dirty="0">
                <a:solidFill>
                  <a:schemeClr val="bg1"/>
                </a:solidFill>
              </a:rPr>
              <a:t> </a:t>
            </a:r>
            <a:br>
              <a:rPr lang="en-US" altLang="x-none" sz="3600" b="1" dirty="0">
                <a:solidFill>
                  <a:schemeClr val="bg1"/>
                </a:solidFill>
              </a:rPr>
            </a:br>
            <a:r>
              <a:rPr lang="en-US" altLang="x-none" sz="3600" b="1" dirty="0">
                <a:solidFill>
                  <a:schemeClr val="bg1"/>
                </a:solidFill>
              </a:rPr>
              <a:t>tecno-</a:t>
            </a:r>
            <a:r>
              <a:rPr lang="en-US" altLang="x-none" sz="3600" b="1" dirty="0" err="1">
                <a:solidFill>
                  <a:schemeClr val="bg1"/>
                </a:solidFill>
              </a:rPr>
              <a:t>económicos</a:t>
            </a:r>
            <a:r>
              <a:rPr lang="en-US" altLang="x-none" sz="3600" b="1" dirty="0">
                <a:solidFill>
                  <a:schemeClr val="bg1"/>
                </a:solidFill>
              </a:rPr>
              <a:t> hasta la </a:t>
            </a:r>
            <a:r>
              <a:rPr lang="en-US" altLang="x-none" sz="3600" b="1" dirty="0" err="1">
                <a:solidFill>
                  <a:schemeClr val="bg1"/>
                </a:solidFill>
              </a:rPr>
              <a:t>actualidad</a:t>
            </a:r>
            <a:r>
              <a:rPr lang="en-US" altLang="x-none" sz="3600" dirty="0"/>
              <a:t>.</a:t>
            </a:r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1215174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2264194" y="2269320"/>
            <a:ext cx="1179512" cy="500063"/>
            <a:chOff x="1030288" y="3184525"/>
            <a:chExt cx="1922463" cy="81597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030288" y="3184525"/>
              <a:ext cx="1922463" cy="650190"/>
            </a:xfrm>
            <a:custGeom>
              <a:avLst/>
              <a:gdLst>
                <a:gd name="T0" fmla="*/ 1211 w 1211"/>
                <a:gd name="T1" fmla="*/ 0 h 410"/>
                <a:gd name="T2" fmla="*/ 1035 w 1211"/>
                <a:gd name="T3" fmla="*/ 410 h 410"/>
                <a:gd name="T4" fmla="*/ 0 w 1211"/>
                <a:gd name="T5" fmla="*/ 410 h 410"/>
                <a:gd name="T6" fmla="*/ 329 w 1211"/>
                <a:gd name="T7" fmla="*/ 0 h 410"/>
                <a:gd name="T8" fmla="*/ 1211 w 1211"/>
                <a:gd name="T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1" h="410">
                  <a:moveTo>
                    <a:pt x="1211" y="0"/>
                  </a:moveTo>
                  <a:lnTo>
                    <a:pt x="1035" y="410"/>
                  </a:lnTo>
                  <a:lnTo>
                    <a:pt x="0" y="410"/>
                  </a:lnTo>
                  <a:lnTo>
                    <a:pt x="329" y="0"/>
                  </a:lnTo>
                  <a:lnTo>
                    <a:pt x="12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030288" y="3834715"/>
              <a:ext cx="1643020" cy="16578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73308" y="3184525"/>
              <a:ext cx="279443" cy="815975"/>
            </a:xfrm>
            <a:custGeom>
              <a:avLst/>
              <a:gdLst>
                <a:gd name="T0" fmla="*/ 0 w 176"/>
                <a:gd name="T1" fmla="*/ 410 h 514"/>
                <a:gd name="T2" fmla="*/ 0 w 176"/>
                <a:gd name="T3" fmla="*/ 514 h 514"/>
                <a:gd name="T4" fmla="*/ 176 w 176"/>
                <a:gd name="T5" fmla="*/ 99 h 514"/>
                <a:gd name="T6" fmla="*/ 176 w 176"/>
                <a:gd name="T7" fmla="*/ 0 h 514"/>
                <a:gd name="T8" fmla="*/ 0 w 176"/>
                <a:gd name="T9" fmla="*/ 41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514">
                  <a:moveTo>
                    <a:pt x="0" y="410"/>
                  </a:moveTo>
                  <a:lnTo>
                    <a:pt x="0" y="514"/>
                  </a:lnTo>
                  <a:lnTo>
                    <a:pt x="176" y="99"/>
                  </a:lnTo>
                  <a:lnTo>
                    <a:pt x="176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4243354" y="2797827"/>
            <a:ext cx="950912" cy="401639"/>
            <a:chOff x="2867026" y="2582863"/>
            <a:chExt cx="1628775" cy="730249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867026" y="2582863"/>
              <a:ext cx="1628775" cy="580158"/>
            </a:xfrm>
            <a:custGeom>
              <a:avLst/>
              <a:gdLst>
                <a:gd name="T0" fmla="*/ 1026 w 1026"/>
                <a:gd name="T1" fmla="*/ 0 h 365"/>
                <a:gd name="T2" fmla="*/ 1026 w 1026"/>
                <a:gd name="T3" fmla="*/ 365 h 365"/>
                <a:gd name="T4" fmla="*/ 0 w 1026"/>
                <a:gd name="T5" fmla="*/ 365 h 365"/>
                <a:gd name="T6" fmla="*/ 153 w 1026"/>
                <a:gd name="T7" fmla="*/ 0 h 365"/>
                <a:gd name="T8" fmla="*/ 1026 w 1026"/>
                <a:gd name="T9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365">
                  <a:moveTo>
                    <a:pt x="1026" y="0"/>
                  </a:moveTo>
                  <a:lnTo>
                    <a:pt x="1026" y="365"/>
                  </a:lnTo>
                  <a:lnTo>
                    <a:pt x="0" y="365"/>
                  </a:lnTo>
                  <a:lnTo>
                    <a:pt x="153" y="0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867026" y="3163021"/>
              <a:ext cx="1628775" cy="15009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8499843" y="3875735"/>
            <a:ext cx="1165225" cy="392112"/>
            <a:chOff x="6197601" y="1687513"/>
            <a:chExt cx="1900238" cy="638175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197601" y="1687513"/>
              <a:ext cx="1900238" cy="508990"/>
            </a:xfrm>
            <a:custGeom>
              <a:avLst/>
              <a:gdLst>
                <a:gd name="T0" fmla="*/ 0 w 1197"/>
                <a:gd name="T1" fmla="*/ 0 h 320"/>
                <a:gd name="T2" fmla="*/ 166 w 1197"/>
                <a:gd name="T3" fmla="*/ 320 h 320"/>
                <a:gd name="T4" fmla="*/ 1197 w 1197"/>
                <a:gd name="T5" fmla="*/ 320 h 320"/>
                <a:gd name="T6" fmla="*/ 877 w 1197"/>
                <a:gd name="T7" fmla="*/ 0 h 320"/>
                <a:gd name="T8" fmla="*/ 0 w 1197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320">
                  <a:moveTo>
                    <a:pt x="0" y="0"/>
                  </a:moveTo>
                  <a:lnTo>
                    <a:pt x="166" y="320"/>
                  </a:lnTo>
                  <a:lnTo>
                    <a:pt x="1197" y="320"/>
                  </a:lnTo>
                  <a:lnTo>
                    <a:pt x="87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461667" y="2196503"/>
              <a:ext cx="1636172" cy="12918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197601" y="1687513"/>
              <a:ext cx="264066" cy="638175"/>
            </a:xfrm>
            <a:custGeom>
              <a:avLst/>
              <a:gdLst>
                <a:gd name="T0" fmla="*/ 166 w 166"/>
                <a:gd name="T1" fmla="*/ 320 h 402"/>
                <a:gd name="T2" fmla="*/ 166 w 166"/>
                <a:gd name="T3" fmla="*/ 402 h 402"/>
                <a:gd name="T4" fmla="*/ 0 w 166"/>
                <a:gd name="T5" fmla="*/ 77 h 402"/>
                <a:gd name="T6" fmla="*/ 0 w 166"/>
                <a:gd name="T7" fmla="*/ 0 h 402"/>
                <a:gd name="T8" fmla="*/ 166 w 166"/>
                <a:gd name="T9" fmla="*/ 32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402">
                  <a:moveTo>
                    <a:pt x="166" y="320"/>
                  </a:moveTo>
                  <a:lnTo>
                    <a:pt x="166" y="402"/>
                  </a:lnTo>
                  <a:lnTo>
                    <a:pt x="0" y="77"/>
                  </a:lnTo>
                  <a:lnTo>
                    <a:pt x="0" y="0"/>
                  </a:lnTo>
                  <a:lnTo>
                    <a:pt x="166" y="3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6542456" y="3350408"/>
            <a:ext cx="1000125" cy="427039"/>
            <a:chOff x="4638676" y="2123406"/>
            <a:chExt cx="1630363" cy="695994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638676" y="2123406"/>
              <a:ext cx="1630363" cy="551103"/>
            </a:xfrm>
            <a:custGeom>
              <a:avLst/>
              <a:gdLst>
                <a:gd name="T0" fmla="*/ 0 w 1027"/>
                <a:gd name="T1" fmla="*/ 0 h 347"/>
                <a:gd name="T2" fmla="*/ 0 w 1027"/>
                <a:gd name="T3" fmla="*/ 347 h 347"/>
                <a:gd name="T4" fmla="*/ 1027 w 1027"/>
                <a:gd name="T5" fmla="*/ 347 h 347"/>
                <a:gd name="T6" fmla="*/ 869 w 1027"/>
                <a:gd name="T7" fmla="*/ 0 h 347"/>
                <a:gd name="T8" fmla="*/ 0 w 1027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347">
                  <a:moveTo>
                    <a:pt x="0" y="0"/>
                  </a:moveTo>
                  <a:lnTo>
                    <a:pt x="0" y="347"/>
                  </a:lnTo>
                  <a:lnTo>
                    <a:pt x="1027" y="347"/>
                  </a:lnTo>
                  <a:lnTo>
                    <a:pt x="8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4638676" y="2669335"/>
              <a:ext cx="1630363" cy="15006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039" tIns="28020" rIns="56039" bIns="28020"/>
            <a:lstStyle/>
            <a:p>
              <a:pPr defTabSz="747168">
                <a:defRPr/>
              </a:pPr>
              <a:endParaRPr lang="en-US" sz="1471">
                <a:solidFill>
                  <a:srgbClr val="FFFFFF"/>
                </a:solidFill>
                <a:latin typeface="Open Sans Light"/>
              </a:endParaRPr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1168370" y="219861"/>
            <a:ext cx="9935307" cy="1179511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Los </a:t>
            </a:r>
            <a:r>
              <a:rPr lang="en-US" sz="3600" b="1" dirty="0" err="1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cuatro</a:t>
            </a:r>
            <a:r>
              <a:rPr lang="en-US" sz="3600" b="1" dirty="0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paradigmas</a:t>
            </a:r>
            <a:r>
              <a:rPr lang="en-US" sz="3600" b="1" dirty="0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 o </a:t>
            </a:r>
            <a:r>
              <a:rPr lang="en-US" sz="3600" b="1" dirty="0" err="1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cuatro</a:t>
            </a:r>
            <a:r>
              <a:rPr lang="en-US" sz="3600" b="1" dirty="0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revoluciones</a:t>
            </a:r>
            <a:r>
              <a:rPr lang="en-US" sz="3600" b="1" dirty="0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+mn-lt"/>
                <a:ea typeface="Bookman Old Style" charset="0"/>
                <a:cs typeface="Bookman Old Style" charset="0"/>
              </a:rPr>
              <a:t>industriales</a:t>
            </a:r>
            <a:endParaRPr lang="en-US" sz="3600" b="1" dirty="0">
              <a:solidFill>
                <a:schemeClr val="bg1"/>
              </a:solidFill>
              <a:latin typeface="+mn-lt"/>
              <a:ea typeface="Bookman Old Style" charset="0"/>
              <a:cs typeface="Bookman Old Style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637238" y="2791059"/>
            <a:ext cx="1835047" cy="1060628"/>
          </a:xfrm>
          <a:prstGeom prst="rect">
            <a:avLst/>
          </a:prstGeom>
        </p:spPr>
        <p:txBody>
          <a:bodyPr wrap="square" lIns="56039" rIns="56039" bIns="28020">
            <a:spAutoFit/>
          </a:bodyPr>
          <a:lstStyle/>
          <a:p>
            <a:pPr algn="ctr"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I </a:t>
            </a:r>
            <a:r>
              <a:rPr lang="en-US" dirty="0" err="1">
                <a:latin typeface="Bookman Old Style" charset="0"/>
                <a:ea typeface="Bookman Old Style" charset="0"/>
                <a:cs typeface="Bookman Old Style" charset="0"/>
              </a:rPr>
              <a:t>Revolución</a:t>
            </a: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 Industrial: </a:t>
            </a:r>
          </a:p>
          <a:p>
            <a:pPr defTabSz="747168">
              <a:lnSpc>
                <a:spcPct val="89000"/>
              </a:lnSpc>
              <a:defRPr/>
            </a:pPr>
            <a:endParaRPr lang="en-US" dirty="0"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ctr"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Vapor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073494" y="3393138"/>
            <a:ext cx="1490665" cy="1307170"/>
          </a:xfrm>
          <a:prstGeom prst="rect">
            <a:avLst/>
          </a:prstGeom>
        </p:spPr>
        <p:txBody>
          <a:bodyPr wrap="square" lIns="56039" rIns="56039" bIns="28020">
            <a:spAutoFit/>
          </a:bodyPr>
          <a:lstStyle/>
          <a:p>
            <a:pPr algn="ctr"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II </a:t>
            </a:r>
            <a:r>
              <a:rPr lang="en-US" dirty="0" err="1">
                <a:latin typeface="Bookman Old Style" charset="0"/>
                <a:ea typeface="Bookman Old Style" charset="0"/>
                <a:cs typeface="Bookman Old Style" charset="0"/>
              </a:rPr>
              <a:t>Revolución</a:t>
            </a: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 Industrial: </a:t>
            </a:r>
          </a:p>
          <a:p>
            <a:pPr algn="ctr" defTabSz="747168">
              <a:lnSpc>
                <a:spcPct val="89000"/>
              </a:lnSpc>
              <a:defRPr/>
            </a:pPr>
            <a:endParaRPr lang="en-US" dirty="0"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ctr" defTabSz="747168">
              <a:lnSpc>
                <a:spcPct val="89000"/>
              </a:lnSpc>
              <a:defRPr/>
            </a:pPr>
            <a:r>
              <a:rPr lang="en-US" dirty="0" err="1">
                <a:latin typeface="Bookman Old Style" charset="0"/>
                <a:ea typeface="Bookman Old Style" charset="0"/>
                <a:cs typeface="Bookman Old Style" charset="0"/>
              </a:rPr>
              <a:t>Electricidad</a:t>
            </a:r>
            <a:endParaRPr lang="en-US" dirty="0"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344019" y="3864758"/>
            <a:ext cx="1679575" cy="1046906"/>
          </a:xfrm>
          <a:prstGeom prst="rect">
            <a:avLst/>
          </a:prstGeom>
        </p:spPr>
        <p:txBody>
          <a:bodyPr wrap="square" lIns="56039" rIns="56039" bIns="28020">
            <a:spAutoFit/>
          </a:bodyPr>
          <a:lstStyle/>
          <a:p>
            <a:pPr algn="ctr"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III </a:t>
            </a:r>
            <a:r>
              <a:rPr lang="en-US" dirty="0" err="1">
                <a:latin typeface="Bookman Old Style" charset="0"/>
                <a:ea typeface="Bookman Old Style" charset="0"/>
                <a:cs typeface="Bookman Old Style" charset="0"/>
              </a:rPr>
              <a:t>Revolución</a:t>
            </a: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 Industrial:</a:t>
            </a:r>
          </a:p>
          <a:p>
            <a:pPr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 </a:t>
            </a:r>
          </a:p>
          <a:p>
            <a:pPr algn="ctr" defTabSz="747168">
              <a:lnSpc>
                <a:spcPct val="89000"/>
              </a:lnSpc>
              <a:defRPr/>
            </a:pPr>
            <a:r>
              <a:rPr lang="en-US" sz="1700" dirty="0" err="1">
                <a:latin typeface="Bookman Old Style" charset="0"/>
                <a:ea typeface="Bookman Old Style" charset="0"/>
                <a:cs typeface="Bookman Old Style" charset="0"/>
              </a:rPr>
              <a:t>Computadoras</a:t>
            </a:r>
            <a:endParaRPr lang="en-US" sz="1700" dirty="0"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8344268" y="4310710"/>
            <a:ext cx="1917943" cy="1471574"/>
          </a:xfrm>
          <a:prstGeom prst="rect">
            <a:avLst/>
          </a:prstGeom>
        </p:spPr>
        <p:txBody>
          <a:bodyPr wrap="square" lIns="56039" rIns="56039" bIns="28020">
            <a:spAutoFit/>
          </a:bodyPr>
          <a:lstStyle/>
          <a:p>
            <a:pPr algn="ctr" defTabSz="747168">
              <a:lnSpc>
                <a:spcPct val="89000"/>
              </a:lnSpc>
              <a:defRPr/>
            </a:pP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IV </a:t>
            </a:r>
            <a:r>
              <a:rPr lang="en-US" dirty="0" err="1">
                <a:latin typeface="Bookman Old Style" charset="0"/>
                <a:ea typeface="Bookman Old Style" charset="0"/>
                <a:cs typeface="Bookman Old Style" charset="0"/>
              </a:rPr>
              <a:t>Revolución</a:t>
            </a:r>
            <a:r>
              <a:rPr lang="en-US" dirty="0">
                <a:latin typeface="Bookman Old Style" charset="0"/>
                <a:ea typeface="Bookman Old Style" charset="0"/>
                <a:cs typeface="Bookman Old Style" charset="0"/>
              </a:rPr>
              <a:t> Industrial: </a:t>
            </a:r>
          </a:p>
          <a:p>
            <a:pPr defTabSz="747168">
              <a:lnSpc>
                <a:spcPct val="89000"/>
              </a:lnSpc>
              <a:defRPr/>
            </a:pPr>
            <a:endParaRPr lang="en-US" dirty="0"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ctr" defTabSz="747168">
              <a:lnSpc>
                <a:spcPct val="89000"/>
              </a:lnSpc>
              <a:defRPr/>
            </a:pPr>
            <a:r>
              <a:rPr lang="en-US" sz="1600" dirty="0" err="1">
                <a:latin typeface="Bookman Old Style" charset="0"/>
                <a:ea typeface="Bookman Old Style" charset="0"/>
                <a:cs typeface="Bookman Old Style" charset="0"/>
              </a:rPr>
              <a:t>Comunicación</a:t>
            </a:r>
            <a:r>
              <a:rPr lang="en-US" sz="1600" dirty="0">
                <a:latin typeface="Bookman Old Style" charset="0"/>
                <a:ea typeface="Bookman Old Style" charset="0"/>
                <a:cs typeface="Bookman Old Style" charset="0"/>
              </a:rPr>
              <a:t> de las </a:t>
            </a:r>
            <a:r>
              <a:rPr lang="en-US" sz="1600" dirty="0" err="1">
                <a:latin typeface="Bookman Old Style" charset="0"/>
                <a:ea typeface="Bookman Old Style" charset="0"/>
                <a:cs typeface="Bookman Old Style" charset="0"/>
              </a:rPr>
              <a:t>máquinas</a:t>
            </a:r>
            <a:r>
              <a:rPr lang="en-US" sz="1600" dirty="0">
                <a:latin typeface="Bookman Old Style" charset="0"/>
                <a:ea typeface="Bookman Old Style" charset="0"/>
                <a:cs typeface="Bookman Old Style" charset="0"/>
              </a:rPr>
              <a:t> (y de las </a:t>
            </a:r>
            <a:r>
              <a:rPr lang="en-US" sz="1600" dirty="0" err="1">
                <a:latin typeface="Bookman Old Style" charset="0"/>
                <a:ea typeface="Bookman Old Style" charset="0"/>
                <a:cs typeface="Bookman Old Style" charset="0"/>
              </a:rPr>
              <a:t>cosas</a:t>
            </a:r>
            <a:r>
              <a:rPr lang="en-US" sz="1600" dirty="0">
                <a:latin typeface="Bookman Old Style" charset="0"/>
                <a:ea typeface="Bookman Old Style" charset="0"/>
                <a:cs typeface="Bookman Old Style" charset="0"/>
              </a:rPr>
              <a:t>)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749766" y="2615265"/>
            <a:ext cx="0" cy="300037"/>
          </a:xfrm>
          <a:prstGeom prst="straightConnector1">
            <a:avLst/>
          </a:prstGeom>
          <a:ln w="9525" cmpd="sng">
            <a:solidFill>
              <a:schemeClr val="tx1"/>
            </a:solidFill>
            <a:tailEnd type="oval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2915069" y="2101044"/>
            <a:ext cx="0" cy="333375"/>
          </a:xfrm>
          <a:prstGeom prst="straightConnector1">
            <a:avLst/>
          </a:prstGeom>
          <a:ln w="9525" cmpd="sng">
            <a:solidFill>
              <a:schemeClr val="tx1"/>
            </a:solidFill>
            <a:tailEnd type="oval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993303" y="3182136"/>
            <a:ext cx="0" cy="333375"/>
          </a:xfrm>
          <a:prstGeom prst="straightConnector1">
            <a:avLst/>
          </a:prstGeom>
          <a:ln w="9525" cmpd="sng">
            <a:solidFill>
              <a:schemeClr val="tx1"/>
            </a:solidFill>
            <a:tailEnd type="oval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9026889" y="3697939"/>
            <a:ext cx="0" cy="333375"/>
          </a:xfrm>
          <a:prstGeom prst="straightConnector1">
            <a:avLst/>
          </a:prstGeom>
          <a:ln w="9525" cmpd="sng">
            <a:solidFill>
              <a:schemeClr val="tx1"/>
            </a:solidFill>
            <a:tailEnd type="oval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Oval 7"/>
          <p:cNvSpPr>
            <a:spLocks noChangeArrowheads="1"/>
          </p:cNvSpPr>
          <p:nvPr/>
        </p:nvSpPr>
        <p:spPr bwMode="auto">
          <a:xfrm>
            <a:off x="2695994" y="1683531"/>
            <a:ext cx="406400" cy="4222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 dirty="0"/>
          </a:p>
        </p:txBody>
      </p:sp>
      <p:sp>
        <p:nvSpPr>
          <p:cNvPr id="65" name="Freeform 31"/>
          <p:cNvSpPr>
            <a:spLocks noEditPoints="1"/>
          </p:cNvSpPr>
          <p:nvPr/>
        </p:nvSpPr>
        <p:spPr bwMode="auto">
          <a:xfrm>
            <a:off x="2803945" y="1754969"/>
            <a:ext cx="190500" cy="277813"/>
          </a:xfrm>
          <a:custGeom>
            <a:avLst/>
            <a:gdLst>
              <a:gd name="T0" fmla="*/ 208 w 501"/>
              <a:gd name="T1" fmla="*/ 697 h 697"/>
              <a:gd name="T2" fmla="*/ 206 w 501"/>
              <a:gd name="T3" fmla="*/ 697 h 697"/>
              <a:gd name="T4" fmla="*/ 0 w 501"/>
              <a:gd name="T5" fmla="*/ 454 h 697"/>
              <a:gd name="T6" fmla="*/ 77 w 501"/>
              <a:gd name="T7" fmla="*/ 283 h 697"/>
              <a:gd name="T8" fmla="*/ 130 w 501"/>
              <a:gd name="T9" fmla="*/ 206 h 697"/>
              <a:gd name="T10" fmla="*/ 190 w 501"/>
              <a:gd name="T11" fmla="*/ 7 h 697"/>
              <a:gd name="T12" fmla="*/ 194 w 501"/>
              <a:gd name="T13" fmla="*/ 1 h 697"/>
              <a:gd name="T14" fmla="*/ 201 w 501"/>
              <a:gd name="T15" fmla="*/ 1 h 697"/>
              <a:gd name="T16" fmla="*/ 501 w 501"/>
              <a:gd name="T17" fmla="*/ 410 h 697"/>
              <a:gd name="T18" fmla="*/ 307 w 501"/>
              <a:gd name="T19" fmla="*/ 692 h 697"/>
              <a:gd name="T20" fmla="*/ 300 w 501"/>
              <a:gd name="T21" fmla="*/ 690 h 697"/>
              <a:gd name="T22" fmla="*/ 299 w 501"/>
              <a:gd name="T23" fmla="*/ 683 h 697"/>
              <a:gd name="T24" fmla="*/ 328 w 501"/>
              <a:gd name="T25" fmla="*/ 570 h 697"/>
              <a:gd name="T26" fmla="*/ 259 w 501"/>
              <a:gd name="T27" fmla="*/ 458 h 697"/>
              <a:gd name="T28" fmla="*/ 209 w 501"/>
              <a:gd name="T29" fmla="*/ 546 h 697"/>
              <a:gd name="T30" fmla="*/ 177 w 501"/>
              <a:gd name="T31" fmla="*/ 611 h 697"/>
              <a:gd name="T32" fmla="*/ 213 w 501"/>
              <a:gd name="T33" fmla="*/ 685 h 697"/>
              <a:gd name="T34" fmla="*/ 215 w 501"/>
              <a:gd name="T35" fmla="*/ 690 h 697"/>
              <a:gd name="T36" fmla="*/ 208 w 501"/>
              <a:gd name="T37" fmla="*/ 697 h 697"/>
              <a:gd name="T38" fmla="*/ 208 w 501"/>
              <a:gd name="T39" fmla="*/ 697 h 697"/>
              <a:gd name="T40" fmla="*/ 203 w 501"/>
              <a:gd name="T41" fmla="*/ 19 h 697"/>
              <a:gd name="T42" fmla="*/ 143 w 501"/>
              <a:gd name="T43" fmla="*/ 213 h 697"/>
              <a:gd name="T44" fmla="*/ 87 w 501"/>
              <a:gd name="T45" fmla="*/ 292 h 697"/>
              <a:gd name="T46" fmla="*/ 14 w 501"/>
              <a:gd name="T47" fmla="*/ 454 h 697"/>
              <a:gd name="T48" fmla="*/ 188 w 501"/>
              <a:gd name="T49" fmla="*/ 676 h 697"/>
              <a:gd name="T50" fmla="*/ 163 w 501"/>
              <a:gd name="T51" fmla="*/ 611 h 697"/>
              <a:gd name="T52" fmla="*/ 198 w 501"/>
              <a:gd name="T53" fmla="*/ 538 h 697"/>
              <a:gd name="T54" fmla="*/ 249 w 501"/>
              <a:gd name="T55" fmla="*/ 445 h 697"/>
              <a:gd name="T56" fmla="*/ 253 w 501"/>
              <a:gd name="T57" fmla="*/ 440 h 697"/>
              <a:gd name="T58" fmla="*/ 259 w 501"/>
              <a:gd name="T59" fmla="*/ 441 h 697"/>
              <a:gd name="T60" fmla="*/ 342 w 501"/>
              <a:gd name="T61" fmla="*/ 570 h 697"/>
              <a:gd name="T62" fmla="*/ 318 w 501"/>
              <a:gd name="T63" fmla="*/ 674 h 697"/>
              <a:gd name="T64" fmla="*/ 487 w 501"/>
              <a:gd name="T65" fmla="*/ 410 h 697"/>
              <a:gd name="T66" fmla="*/ 203 w 501"/>
              <a:gd name="T67" fmla="*/ 19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1" h="697">
                <a:moveTo>
                  <a:pt x="208" y="697"/>
                </a:moveTo>
                <a:cubicBezTo>
                  <a:pt x="207" y="697"/>
                  <a:pt x="207" y="697"/>
                  <a:pt x="206" y="697"/>
                </a:cubicBezTo>
                <a:cubicBezTo>
                  <a:pt x="83" y="658"/>
                  <a:pt x="0" y="561"/>
                  <a:pt x="0" y="454"/>
                </a:cubicBezTo>
                <a:cubicBezTo>
                  <a:pt x="0" y="379"/>
                  <a:pt x="39" y="330"/>
                  <a:pt x="77" y="283"/>
                </a:cubicBezTo>
                <a:cubicBezTo>
                  <a:pt x="96" y="259"/>
                  <a:pt x="115" y="234"/>
                  <a:pt x="130" y="206"/>
                </a:cubicBezTo>
                <a:cubicBezTo>
                  <a:pt x="170" y="129"/>
                  <a:pt x="185" y="48"/>
                  <a:pt x="190" y="7"/>
                </a:cubicBezTo>
                <a:cubicBezTo>
                  <a:pt x="191" y="4"/>
                  <a:pt x="192" y="2"/>
                  <a:pt x="194" y="1"/>
                </a:cubicBezTo>
                <a:cubicBezTo>
                  <a:pt x="196" y="0"/>
                  <a:pt x="199" y="0"/>
                  <a:pt x="201" y="1"/>
                </a:cubicBezTo>
                <a:cubicBezTo>
                  <a:pt x="308" y="61"/>
                  <a:pt x="501" y="249"/>
                  <a:pt x="501" y="410"/>
                </a:cubicBezTo>
                <a:cubicBezTo>
                  <a:pt x="501" y="577"/>
                  <a:pt x="382" y="672"/>
                  <a:pt x="307" y="692"/>
                </a:cubicBezTo>
                <a:cubicBezTo>
                  <a:pt x="304" y="693"/>
                  <a:pt x="301" y="692"/>
                  <a:pt x="300" y="690"/>
                </a:cubicBezTo>
                <a:cubicBezTo>
                  <a:pt x="298" y="688"/>
                  <a:pt x="297" y="685"/>
                  <a:pt x="299" y="683"/>
                </a:cubicBezTo>
                <a:cubicBezTo>
                  <a:pt x="313" y="652"/>
                  <a:pt x="328" y="602"/>
                  <a:pt x="328" y="570"/>
                </a:cubicBezTo>
                <a:cubicBezTo>
                  <a:pt x="328" y="530"/>
                  <a:pt x="306" y="494"/>
                  <a:pt x="259" y="458"/>
                </a:cubicBezTo>
                <a:cubicBezTo>
                  <a:pt x="247" y="497"/>
                  <a:pt x="227" y="523"/>
                  <a:pt x="209" y="546"/>
                </a:cubicBezTo>
                <a:cubicBezTo>
                  <a:pt x="191" y="570"/>
                  <a:pt x="177" y="588"/>
                  <a:pt x="177" y="611"/>
                </a:cubicBezTo>
                <a:cubicBezTo>
                  <a:pt x="177" y="640"/>
                  <a:pt x="204" y="676"/>
                  <a:pt x="213" y="685"/>
                </a:cubicBezTo>
                <a:cubicBezTo>
                  <a:pt x="214" y="686"/>
                  <a:pt x="215" y="688"/>
                  <a:pt x="215" y="690"/>
                </a:cubicBezTo>
                <a:cubicBezTo>
                  <a:pt x="215" y="694"/>
                  <a:pt x="212" y="697"/>
                  <a:pt x="208" y="697"/>
                </a:cubicBezTo>
                <a:cubicBezTo>
                  <a:pt x="208" y="697"/>
                  <a:pt x="208" y="697"/>
                  <a:pt x="208" y="697"/>
                </a:cubicBezTo>
                <a:close/>
                <a:moveTo>
                  <a:pt x="203" y="19"/>
                </a:moveTo>
                <a:cubicBezTo>
                  <a:pt x="196" y="63"/>
                  <a:pt x="181" y="140"/>
                  <a:pt x="143" y="213"/>
                </a:cubicBezTo>
                <a:cubicBezTo>
                  <a:pt x="127" y="242"/>
                  <a:pt x="107" y="267"/>
                  <a:pt x="87" y="292"/>
                </a:cubicBezTo>
                <a:cubicBezTo>
                  <a:pt x="50" y="339"/>
                  <a:pt x="14" y="384"/>
                  <a:pt x="14" y="454"/>
                </a:cubicBezTo>
                <a:cubicBezTo>
                  <a:pt x="14" y="548"/>
                  <a:pt x="83" y="635"/>
                  <a:pt x="188" y="676"/>
                </a:cubicBezTo>
                <a:cubicBezTo>
                  <a:pt x="176" y="658"/>
                  <a:pt x="163" y="633"/>
                  <a:pt x="163" y="611"/>
                </a:cubicBezTo>
                <a:cubicBezTo>
                  <a:pt x="163" y="583"/>
                  <a:pt x="179" y="562"/>
                  <a:pt x="198" y="538"/>
                </a:cubicBezTo>
                <a:cubicBezTo>
                  <a:pt x="217" y="513"/>
                  <a:pt x="238" y="486"/>
                  <a:pt x="249" y="445"/>
                </a:cubicBezTo>
                <a:cubicBezTo>
                  <a:pt x="249" y="443"/>
                  <a:pt x="251" y="441"/>
                  <a:pt x="253" y="440"/>
                </a:cubicBezTo>
                <a:cubicBezTo>
                  <a:pt x="255" y="439"/>
                  <a:pt x="258" y="440"/>
                  <a:pt x="259" y="441"/>
                </a:cubicBezTo>
                <a:cubicBezTo>
                  <a:pt x="315" y="481"/>
                  <a:pt x="342" y="523"/>
                  <a:pt x="342" y="570"/>
                </a:cubicBezTo>
                <a:cubicBezTo>
                  <a:pt x="342" y="600"/>
                  <a:pt x="330" y="642"/>
                  <a:pt x="318" y="674"/>
                </a:cubicBezTo>
                <a:cubicBezTo>
                  <a:pt x="388" y="647"/>
                  <a:pt x="487" y="559"/>
                  <a:pt x="487" y="410"/>
                </a:cubicBezTo>
                <a:cubicBezTo>
                  <a:pt x="487" y="259"/>
                  <a:pt x="309" y="82"/>
                  <a:pt x="203" y="19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 dirty="0"/>
          </a:p>
        </p:txBody>
      </p:sp>
      <p:sp>
        <p:nvSpPr>
          <p:cNvPr id="67" name="Oval 29"/>
          <p:cNvSpPr>
            <a:spLocks noChangeArrowheads="1"/>
          </p:cNvSpPr>
          <p:nvPr/>
        </p:nvSpPr>
        <p:spPr bwMode="auto">
          <a:xfrm>
            <a:off x="4597368" y="2199341"/>
            <a:ext cx="388939" cy="382587"/>
          </a:xfrm>
          <a:prstGeom prst="ellipse">
            <a:avLst/>
          </a:prstGeom>
          <a:solidFill>
            <a:srgbClr val="2AA2CB"/>
          </a:solidFill>
          <a:ln>
            <a:noFill/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/>
          </a:p>
        </p:txBody>
      </p:sp>
      <p:sp>
        <p:nvSpPr>
          <p:cNvPr id="76" name="Freeform 111"/>
          <p:cNvSpPr>
            <a:spLocks noEditPoints="1"/>
          </p:cNvSpPr>
          <p:nvPr/>
        </p:nvSpPr>
        <p:spPr bwMode="auto">
          <a:xfrm>
            <a:off x="4730718" y="2259664"/>
            <a:ext cx="134939" cy="246063"/>
          </a:xfrm>
          <a:custGeom>
            <a:avLst/>
            <a:gdLst>
              <a:gd name="T0" fmla="*/ 84 w 345"/>
              <a:gd name="T1" fmla="*/ 684 h 684"/>
              <a:gd name="T2" fmla="*/ 81 w 345"/>
              <a:gd name="T3" fmla="*/ 683 h 684"/>
              <a:gd name="T4" fmla="*/ 77 w 345"/>
              <a:gd name="T5" fmla="*/ 675 h 684"/>
              <a:gd name="T6" fmla="*/ 137 w 345"/>
              <a:gd name="T7" fmla="*/ 396 h 684"/>
              <a:gd name="T8" fmla="*/ 7 w 345"/>
              <a:gd name="T9" fmla="*/ 396 h 684"/>
              <a:gd name="T10" fmla="*/ 1 w 345"/>
              <a:gd name="T11" fmla="*/ 392 h 684"/>
              <a:gd name="T12" fmla="*/ 1 w 345"/>
              <a:gd name="T13" fmla="*/ 385 h 684"/>
              <a:gd name="T14" fmla="*/ 255 w 345"/>
              <a:gd name="T15" fmla="*/ 4 h 684"/>
              <a:gd name="T16" fmla="*/ 263 w 345"/>
              <a:gd name="T17" fmla="*/ 2 h 684"/>
              <a:gd name="T18" fmla="*/ 267 w 345"/>
              <a:gd name="T19" fmla="*/ 10 h 684"/>
              <a:gd name="T20" fmla="*/ 207 w 345"/>
              <a:gd name="T21" fmla="*/ 289 h 684"/>
              <a:gd name="T22" fmla="*/ 337 w 345"/>
              <a:gd name="T23" fmla="*/ 289 h 684"/>
              <a:gd name="T24" fmla="*/ 343 w 345"/>
              <a:gd name="T25" fmla="*/ 293 h 684"/>
              <a:gd name="T26" fmla="*/ 343 w 345"/>
              <a:gd name="T27" fmla="*/ 300 h 684"/>
              <a:gd name="T28" fmla="*/ 90 w 345"/>
              <a:gd name="T29" fmla="*/ 681 h 684"/>
              <a:gd name="T30" fmla="*/ 84 w 345"/>
              <a:gd name="T31" fmla="*/ 684 h 684"/>
              <a:gd name="T32" fmla="*/ 20 w 345"/>
              <a:gd name="T33" fmla="*/ 382 h 684"/>
              <a:gd name="T34" fmla="*/ 146 w 345"/>
              <a:gd name="T35" fmla="*/ 382 h 684"/>
              <a:gd name="T36" fmla="*/ 151 w 345"/>
              <a:gd name="T37" fmla="*/ 384 h 684"/>
              <a:gd name="T38" fmla="*/ 153 w 345"/>
              <a:gd name="T39" fmla="*/ 390 h 684"/>
              <a:gd name="T40" fmla="*/ 99 w 345"/>
              <a:gd name="T41" fmla="*/ 642 h 684"/>
              <a:gd name="T42" fmla="*/ 324 w 345"/>
              <a:gd name="T43" fmla="*/ 303 h 684"/>
              <a:gd name="T44" fmla="*/ 199 w 345"/>
              <a:gd name="T45" fmla="*/ 303 h 684"/>
              <a:gd name="T46" fmla="*/ 193 w 345"/>
              <a:gd name="T47" fmla="*/ 301 h 684"/>
              <a:gd name="T48" fmla="*/ 192 w 345"/>
              <a:gd name="T49" fmla="*/ 295 h 684"/>
              <a:gd name="T50" fmla="*/ 246 w 345"/>
              <a:gd name="T51" fmla="*/ 43 h 684"/>
              <a:gd name="T52" fmla="*/ 20 w 345"/>
              <a:gd name="T53" fmla="*/ 38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684">
                <a:moveTo>
                  <a:pt x="84" y="684"/>
                </a:moveTo>
                <a:cubicBezTo>
                  <a:pt x="83" y="684"/>
                  <a:pt x="82" y="684"/>
                  <a:pt x="81" y="683"/>
                </a:cubicBezTo>
                <a:cubicBezTo>
                  <a:pt x="78" y="682"/>
                  <a:pt x="77" y="679"/>
                  <a:pt x="77" y="675"/>
                </a:cubicBezTo>
                <a:cubicBezTo>
                  <a:pt x="137" y="396"/>
                  <a:pt x="137" y="396"/>
                  <a:pt x="137" y="396"/>
                </a:cubicBezTo>
                <a:cubicBezTo>
                  <a:pt x="7" y="396"/>
                  <a:pt x="7" y="396"/>
                  <a:pt x="7" y="396"/>
                </a:cubicBezTo>
                <a:cubicBezTo>
                  <a:pt x="5" y="396"/>
                  <a:pt x="2" y="394"/>
                  <a:pt x="1" y="392"/>
                </a:cubicBezTo>
                <a:cubicBezTo>
                  <a:pt x="0" y="390"/>
                  <a:pt x="0" y="387"/>
                  <a:pt x="1" y="385"/>
                </a:cubicBezTo>
                <a:cubicBezTo>
                  <a:pt x="255" y="4"/>
                  <a:pt x="255" y="4"/>
                  <a:pt x="255" y="4"/>
                </a:cubicBezTo>
                <a:cubicBezTo>
                  <a:pt x="256" y="1"/>
                  <a:pt x="260" y="0"/>
                  <a:pt x="263" y="2"/>
                </a:cubicBezTo>
                <a:cubicBezTo>
                  <a:pt x="266" y="3"/>
                  <a:pt x="268" y="6"/>
                  <a:pt x="267" y="10"/>
                </a:cubicBezTo>
                <a:cubicBezTo>
                  <a:pt x="207" y="289"/>
                  <a:pt x="207" y="289"/>
                  <a:pt x="207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0" y="289"/>
                  <a:pt x="342" y="291"/>
                  <a:pt x="343" y="293"/>
                </a:cubicBezTo>
                <a:cubicBezTo>
                  <a:pt x="345" y="295"/>
                  <a:pt x="345" y="298"/>
                  <a:pt x="343" y="300"/>
                </a:cubicBezTo>
                <a:cubicBezTo>
                  <a:pt x="90" y="681"/>
                  <a:pt x="90" y="681"/>
                  <a:pt x="90" y="681"/>
                </a:cubicBezTo>
                <a:cubicBezTo>
                  <a:pt x="89" y="683"/>
                  <a:pt x="86" y="684"/>
                  <a:pt x="84" y="684"/>
                </a:cubicBezTo>
                <a:close/>
                <a:moveTo>
                  <a:pt x="20" y="382"/>
                </a:moveTo>
                <a:cubicBezTo>
                  <a:pt x="146" y="382"/>
                  <a:pt x="146" y="382"/>
                  <a:pt x="146" y="382"/>
                </a:cubicBezTo>
                <a:cubicBezTo>
                  <a:pt x="148" y="382"/>
                  <a:pt x="150" y="383"/>
                  <a:pt x="151" y="384"/>
                </a:cubicBezTo>
                <a:cubicBezTo>
                  <a:pt x="153" y="386"/>
                  <a:pt x="153" y="388"/>
                  <a:pt x="153" y="390"/>
                </a:cubicBezTo>
                <a:cubicBezTo>
                  <a:pt x="99" y="642"/>
                  <a:pt x="99" y="642"/>
                  <a:pt x="99" y="642"/>
                </a:cubicBezTo>
                <a:cubicBezTo>
                  <a:pt x="324" y="303"/>
                  <a:pt x="324" y="303"/>
                  <a:pt x="324" y="303"/>
                </a:cubicBezTo>
                <a:cubicBezTo>
                  <a:pt x="199" y="303"/>
                  <a:pt x="199" y="303"/>
                  <a:pt x="199" y="303"/>
                </a:cubicBezTo>
                <a:cubicBezTo>
                  <a:pt x="196" y="303"/>
                  <a:pt x="194" y="302"/>
                  <a:pt x="193" y="301"/>
                </a:cubicBezTo>
                <a:cubicBezTo>
                  <a:pt x="192" y="299"/>
                  <a:pt x="191" y="297"/>
                  <a:pt x="192" y="295"/>
                </a:cubicBezTo>
                <a:cubicBezTo>
                  <a:pt x="246" y="43"/>
                  <a:pt x="246" y="43"/>
                  <a:pt x="246" y="43"/>
                </a:cubicBezTo>
                <a:lnTo>
                  <a:pt x="20" y="382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/>
          </a:p>
        </p:txBody>
      </p:sp>
      <p:sp>
        <p:nvSpPr>
          <p:cNvPr id="77" name="Oval 10"/>
          <p:cNvSpPr>
            <a:spLocks noChangeArrowheads="1"/>
          </p:cNvSpPr>
          <p:nvPr/>
        </p:nvSpPr>
        <p:spPr bwMode="auto">
          <a:xfrm>
            <a:off x="6788515" y="2769383"/>
            <a:ext cx="407988" cy="414339"/>
          </a:xfrm>
          <a:prstGeom prst="ellipse">
            <a:avLst/>
          </a:prstGeom>
          <a:solidFill>
            <a:srgbClr val="00ADBF"/>
          </a:solidFill>
          <a:ln>
            <a:noFill/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 dirty="0"/>
          </a:p>
        </p:txBody>
      </p:sp>
      <p:sp>
        <p:nvSpPr>
          <p:cNvPr id="79" name="Freeform 34"/>
          <p:cNvSpPr>
            <a:spLocks noEditPoints="1"/>
          </p:cNvSpPr>
          <p:nvPr/>
        </p:nvSpPr>
        <p:spPr bwMode="auto">
          <a:xfrm>
            <a:off x="6828206" y="2855108"/>
            <a:ext cx="339725" cy="209551"/>
          </a:xfrm>
          <a:custGeom>
            <a:avLst/>
            <a:gdLst>
              <a:gd name="T0" fmla="*/ 97 w 481"/>
              <a:gd name="T1" fmla="*/ 231 h 296"/>
              <a:gd name="T2" fmla="*/ 385 w 481"/>
              <a:gd name="T3" fmla="*/ 231 h 296"/>
              <a:gd name="T4" fmla="*/ 389 w 481"/>
              <a:gd name="T5" fmla="*/ 227 h 296"/>
              <a:gd name="T6" fmla="*/ 389 w 481"/>
              <a:gd name="T7" fmla="*/ 35 h 296"/>
              <a:gd name="T8" fmla="*/ 385 w 481"/>
              <a:gd name="T9" fmla="*/ 31 h 296"/>
              <a:gd name="T10" fmla="*/ 97 w 481"/>
              <a:gd name="T11" fmla="*/ 31 h 296"/>
              <a:gd name="T12" fmla="*/ 92 w 481"/>
              <a:gd name="T13" fmla="*/ 35 h 296"/>
              <a:gd name="T14" fmla="*/ 92 w 481"/>
              <a:gd name="T15" fmla="*/ 227 h 296"/>
              <a:gd name="T16" fmla="*/ 97 w 481"/>
              <a:gd name="T17" fmla="*/ 231 h 296"/>
              <a:gd name="T18" fmla="*/ 102 w 481"/>
              <a:gd name="T19" fmla="*/ 40 h 296"/>
              <a:gd name="T20" fmla="*/ 380 w 481"/>
              <a:gd name="T21" fmla="*/ 40 h 296"/>
              <a:gd name="T22" fmla="*/ 380 w 481"/>
              <a:gd name="T23" fmla="*/ 222 h 296"/>
              <a:gd name="T24" fmla="*/ 102 w 481"/>
              <a:gd name="T25" fmla="*/ 222 h 296"/>
              <a:gd name="T26" fmla="*/ 102 w 481"/>
              <a:gd name="T27" fmla="*/ 40 h 296"/>
              <a:gd name="T28" fmla="*/ 459 w 481"/>
              <a:gd name="T29" fmla="*/ 252 h 296"/>
              <a:gd name="T30" fmla="*/ 414 w 481"/>
              <a:gd name="T31" fmla="*/ 252 h 296"/>
              <a:gd name="T32" fmla="*/ 422 w 481"/>
              <a:gd name="T33" fmla="*/ 231 h 296"/>
              <a:gd name="T34" fmla="*/ 422 w 481"/>
              <a:gd name="T35" fmla="*/ 31 h 296"/>
              <a:gd name="T36" fmla="*/ 392 w 481"/>
              <a:gd name="T37" fmla="*/ 0 h 296"/>
              <a:gd name="T38" fmla="*/ 90 w 481"/>
              <a:gd name="T39" fmla="*/ 0 h 296"/>
              <a:gd name="T40" fmla="*/ 59 w 481"/>
              <a:gd name="T41" fmla="*/ 31 h 296"/>
              <a:gd name="T42" fmla="*/ 59 w 481"/>
              <a:gd name="T43" fmla="*/ 231 h 296"/>
              <a:gd name="T44" fmla="*/ 68 w 481"/>
              <a:gd name="T45" fmla="*/ 252 h 296"/>
              <a:gd name="T46" fmla="*/ 22 w 481"/>
              <a:gd name="T47" fmla="*/ 252 h 296"/>
              <a:gd name="T48" fmla="*/ 0 w 481"/>
              <a:gd name="T49" fmla="*/ 274 h 296"/>
              <a:gd name="T50" fmla="*/ 22 w 481"/>
              <a:gd name="T51" fmla="*/ 296 h 296"/>
              <a:gd name="T52" fmla="*/ 459 w 481"/>
              <a:gd name="T53" fmla="*/ 296 h 296"/>
              <a:gd name="T54" fmla="*/ 481 w 481"/>
              <a:gd name="T55" fmla="*/ 274 h 296"/>
              <a:gd name="T56" fmla="*/ 459 w 481"/>
              <a:gd name="T57" fmla="*/ 252 h 296"/>
              <a:gd name="T58" fmla="*/ 68 w 481"/>
              <a:gd name="T59" fmla="*/ 31 h 296"/>
              <a:gd name="T60" fmla="*/ 90 w 481"/>
              <a:gd name="T61" fmla="*/ 10 h 296"/>
              <a:gd name="T62" fmla="*/ 392 w 481"/>
              <a:gd name="T63" fmla="*/ 10 h 296"/>
              <a:gd name="T64" fmla="*/ 413 w 481"/>
              <a:gd name="T65" fmla="*/ 31 h 296"/>
              <a:gd name="T66" fmla="*/ 413 w 481"/>
              <a:gd name="T67" fmla="*/ 231 h 296"/>
              <a:gd name="T68" fmla="*/ 392 w 481"/>
              <a:gd name="T69" fmla="*/ 252 h 296"/>
              <a:gd name="T70" fmla="*/ 90 w 481"/>
              <a:gd name="T71" fmla="*/ 252 h 296"/>
              <a:gd name="T72" fmla="*/ 68 w 481"/>
              <a:gd name="T73" fmla="*/ 231 h 296"/>
              <a:gd name="T74" fmla="*/ 68 w 481"/>
              <a:gd name="T75" fmla="*/ 31 h 296"/>
              <a:gd name="T76" fmla="*/ 459 w 481"/>
              <a:gd name="T77" fmla="*/ 286 h 296"/>
              <a:gd name="T78" fmla="*/ 22 w 481"/>
              <a:gd name="T79" fmla="*/ 286 h 296"/>
              <a:gd name="T80" fmla="*/ 10 w 481"/>
              <a:gd name="T81" fmla="*/ 274 h 296"/>
              <a:gd name="T82" fmla="*/ 22 w 481"/>
              <a:gd name="T83" fmla="*/ 262 h 296"/>
              <a:gd name="T84" fmla="*/ 459 w 481"/>
              <a:gd name="T85" fmla="*/ 262 h 296"/>
              <a:gd name="T86" fmla="*/ 472 w 481"/>
              <a:gd name="T87" fmla="*/ 274 h 296"/>
              <a:gd name="T88" fmla="*/ 459 w 481"/>
              <a:gd name="T89" fmla="*/ 28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296">
                <a:moveTo>
                  <a:pt x="97" y="231"/>
                </a:moveTo>
                <a:cubicBezTo>
                  <a:pt x="385" y="231"/>
                  <a:pt x="385" y="231"/>
                  <a:pt x="385" y="231"/>
                </a:cubicBezTo>
                <a:cubicBezTo>
                  <a:pt x="387" y="231"/>
                  <a:pt x="389" y="229"/>
                  <a:pt x="389" y="227"/>
                </a:cubicBezTo>
                <a:cubicBezTo>
                  <a:pt x="389" y="35"/>
                  <a:pt x="389" y="35"/>
                  <a:pt x="389" y="35"/>
                </a:cubicBezTo>
                <a:cubicBezTo>
                  <a:pt x="389" y="33"/>
                  <a:pt x="387" y="31"/>
                  <a:pt x="385" y="31"/>
                </a:cubicBezTo>
                <a:cubicBezTo>
                  <a:pt x="97" y="31"/>
                  <a:pt x="97" y="31"/>
                  <a:pt x="97" y="31"/>
                </a:cubicBezTo>
                <a:cubicBezTo>
                  <a:pt x="94" y="31"/>
                  <a:pt x="92" y="33"/>
                  <a:pt x="92" y="35"/>
                </a:cubicBezTo>
                <a:cubicBezTo>
                  <a:pt x="92" y="227"/>
                  <a:pt x="92" y="227"/>
                  <a:pt x="92" y="227"/>
                </a:cubicBezTo>
                <a:cubicBezTo>
                  <a:pt x="92" y="229"/>
                  <a:pt x="94" y="231"/>
                  <a:pt x="97" y="231"/>
                </a:cubicBezTo>
                <a:close/>
                <a:moveTo>
                  <a:pt x="102" y="40"/>
                </a:moveTo>
                <a:cubicBezTo>
                  <a:pt x="380" y="40"/>
                  <a:pt x="380" y="40"/>
                  <a:pt x="380" y="40"/>
                </a:cubicBezTo>
                <a:cubicBezTo>
                  <a:pt x="380" y="222"/>
                  <a:pt x="380" y="222"/>
                  <a:pt x="380" y="222"/>
                </a:cubicBezTo>
                <a:cubicBezTo>
                  <a:pt x="102" y="222"/>
                  <a:pt x="102" y="222"/>
                  <a:pt x="102" y="222"/>
                </a:cubicBezTo>
                <a:lnTo>
                  <a:pt x="102" y="40"/>
                </a:lnTo>
                <a:close/>
                <a:moveTo>
                  <a:pt x="459" y="252"/>
                </a:moveTo>
                <a:cubicBezTo>
                  <a:pt x="414" y="252"/>
                  <a:pt x="414" y="252"/>
                  <a:pt x="414" y="252"/>
                </a:cubicBezTo>
                <a:cubicBezTo>
                  <a:pt x="419" y="247"/>
                  <a:pt x="422" y="239"/>
                  <a:pt x="422" y="231"/>
                </a:cubicBezTo>
                <a:cubicBezTo>
                  <a:pt x="422" y="31"/>
                  <a:pt x="422" y="31"/>
                  <a:pt x="422" y="31"/>
                </a:cubicBezTo>
                <a:cubicBezTo>
                  <a:pt x="422" y="14"/>
                  <a:pt x="409" y="0"/>
                  <a:pt x="39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3" y="0"/>
                  <a:pt x="59" y="14"/>
                  <a:pt x="59" y="31"/>
                </a:cubicBezTo>
                <a:cubicBezTo>
                  <a:pt x="59" y="231"/>
                  <a:pt x="59" y="231"/>
                  <a:pt x="59" y="231"/>
                </a:cubicBezTo>
                <a:cubicBezTo>
                  <a:pt x="59" y="239"/>
                  <a:pt x="62" y="247"/>
                  <a:pt x="68" y="252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10" y="252"/>
                  <a:pt x="0" y="262"/>
                  <a:pt x="0" y="274"/>
                </a:cubicBezTo>
                <a:cubicBezTo>
                  <a:pt x="0" y="286"/>
                  <a:pt x="10" y="296"/>
                  <a:pt x="22" y="296"/>
                </a:cubicBezTo>
                <a:cubicBezTo>
                  <a:pt x="459" y="296"/>
                  <a:pt x="459" y="296"/>
                  <a:pt x="459" y="296"/>
                </a:cubicBezTo>
                <a:cubicBezTo>
                  <a:pt x="471" y="296"/>
                  <a:pt x="481" y="286"/>
                  <a:pt x="481" y="274"/>
                </a:cubicBezTo>
                <a:cubicBezTo>
                  <a:pt x="481" y="262"/>
                  <a:pt x="471" y="252"/>
                  <a:pt x="459" y="252"/>
                </a:cubicBezTo>
                <a:close/>
                <a:moveTo>
                  <a:pt x="68" y="31"/>
                </a:moveTo>
                <a:cubicBezTo>
                  <a:pt x="68" y="19"/>
                  <a:pt x="78" y="10"/>
                  <a:pt x="90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404" y="10"/>
                  <a:pt x="413" y="19"/>
                  <a:pt x="413" y="31"/>
                </a:cubicBezTo>
                <a:cubicBezTo>
                  <a:pt x="413" y="231"/>
                  <a:pt x="413" y="231"/>
                  <a:pt x="413" y="231"/>
                </a:cubicBezTo>
                <a:cubicBezTo>
                  <a:pt x="413" y="243"/>
                  <a:pt x="404" y="252"/>
                  <a:pt x="392" y="252"/>
                </a:cubicBezTo>
                <a:cubicBezTo>
                  <a:pt x="90" y="252"/>
                  <a:pt x="90" y="252"/>
                  <a:pt x="90" y="252"/>
                </a:cubicBezTo>
                <a:cubicBezTo>
                  <a:pt x="78" y="252"/>
                  <a:pt x="68" y="243"/>
                  <a:pt x="68" y="231"/>
                </a:cubicBezTo>
                <a:lnTo>
                  <a:pt x="68" y="31"/>
                </a:lnTo>
                <a:close/>
                <a:moveTo>
                  <a:pt x="459" y="286"/>
                </a:moveTo>
                <a:cubicBezTo>
                  <a:pt x="22" y="286"/>
                  <a:pt x="22" y="286"/>
                  <a:pt x="22" y="286"/>
                </a:cubicBezTo>
                <a:cubicBezTo>
                  <a:pt x="15" y="286"/>
                  <a:pt x="10" y="281"/>
                  <a:pt x="10" y="274"/>
                </a:cubicBezTo>
                <a:cubicBezTo>
                  <a:pt x="10" y="267"/>
                  <a:pt x="15" y="262"/>
                  <a:pt x="22" y="262"/>
                </a:cubicBezTo>
                <a:cubicBezTo>
                  <a:pt x="459" y="262"/>
                  <a:pt x="459" y="262"/>
                  <a:pt x="459" y="262"/>
                </a:cubicBezTo>
                <a:cubicBezTo>
                  <a:pt x="466" y="262"/>
                  <a:pt x="472" y="267"/>
                  <a:pt x="472" y="274"/>
                </a:cubicBezTo>
                <a:cubicBezTo>
                  <a:pt x="472" y="281"/>
                  <a:pt x="466" y="286"/>
                  <a:pt x="459" y="286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/>
          </a:p>
        </p:txBody>
      </p:sp>
      <p:sp>
        <p:nvSpPr>
          <p:cNvPr id="83" name="Oval 70"/>
          <p:cNvSpPr>
            <a:spLocks noChangeArrowheads="1"/>
          </p:cNvSpPr>
          <p:nvPr/>
        </p:nvSpPr>
        <p:spPr bwMode="auto">
          <a:xfrm>
            <a:off x="8825278" y="3316938"/>
            <a:ext cx="404812" cy="390525"/>
          </a:xfrm>
          <a:prstGeom prst="ellipse">
            <a:avLst/>
          </a:prstGeom>
          <a:solidFill>
            <a:srgbClr val="20B2A1"/>
          </a:solidFill>
          <a:ln>
            <a:noFill/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/>
          </a:p>
        </p:txBody>
      </p:sp>
      <p:sp>
        <p:nvSpPr>
          <p:cNvPr id="84" name="Freeform 129"/>
          <p:cNvSpPr>
            <a:spLocks noEditPoints="1"/>
          </p:cNvSpPr>
          <p:nvPr/>
        </p:nvSpPr>
        <p:spPr bwMode="auto">
          <a:xfrm>
            <a:off x="8901478" y="3393138"/>
            <a:ext cx="252412" cy="238125"/>
          </a:xfrm>
          <a:custGeom>
            <a:avLst/>
            <a:gdLst>
              <a:gd name="T0" fmla="*/ 115 w 659"/>
              <a:gd name="T1" fmla="*/ 648 h 648"/>
              <a:gd name="T2" fmla="*/ 41 w 659"/>
              <a:gd name="T3" fmla="*/ 617 h 648"/>
              <a:gd name="T4" fmla="*/ 41 w 659"/>
              <a:gd name="T5" fmla="*/ 469 h 648"/>
              <a:gd name="T6" fmla="*/ 115 w 659"/>
              <a:gd name="T7" fmla="*/ 438 h 648"/>
              <a:gd name="T8" fmla="*/ 190 w 659"/>
              <a:gd name="T9" fmla="*/ 469 h 648"/>
              <a:gd name="T10" fmla="*/ 190 w 659"/>
              <a:gd name="T11" fmla="*/ 617 h 648"/>
              <a:gd name="T12" fmla="*/ 115 w 659"/>
              <a:gd name="T13" fmla="*/ 648 h 648"/>
              <a:gd name="T14" fmla="*/ 115 w 659"/>
              <a:gd name="T15" fmla="*/ 452 h 648"/>
              <a:gd name="T16" fmla="*/ 51 w 659"/>
              <a:gd name="T17" fmla="*/ 479 h 648"/>
              <a:gd name="T18" fmla="*/ 51 w 659"/>
              <a:gd name="T19" fmla="*/ 607 h 648"/>
              <a:gd name="T20" fmla="*/ 115 w 659"/>
              <a:gd name="T21" fmla="*/ 634 h 648"/>
              <a:gd name="T22" fmla="*/ 180 w 659"/>
              <a:gd name="T23" fmla="*/ 607 h 648"/>
              <a:gd name="T24" fmla="*/ 180 w 659"/>
              <a:gd name="T25" fmla="*/ 479 h 648"/>
              <a:gd name="T26" fmla="*/ 115 w 659"/>
              <a:gd name="T27" fmla="*/ 452 h 648"/>
              <a:gd name="T28" fmla="*/ 652 w 659"/>
              <a:gd name="T29" fmla="*/ 539 h 648"/>
              <a:gd name="T30" fmla="*/ 652 w 659"/>
              <a:gd name="T31" fmla="*/ 539 h 648"/>
              <a:gd name="T32" fmla="*/ 515 w 659"/>
              <a:gd name="T33" fmla="*/ 539 h 648"/>
              <a:gd name="T34" fmla="*/ 508 w 659"/>
              <a:gd name="T35" fmla="*/ 532 h 648"/>
              <a:gd name="T36" fmla="*/ 126 w 659"/>
              <a:gd name="T37" fmla="*/ 151 h 648"/>
              <a:gd name="T38" fmla="*/ 119 w 659"/>
              <a:gd name="T39" fmla="*/ 144 h 648"/>
              <a:gd name="T40" fmla="*/ 119 w 659"/>
              <a:gd name="T41" fmla="*/ 7 h 648"/>
              <a:gd name="T42" fmla="*/ 126 w 659"/>
              <a:gd name="T43" fmla="*/ 0 h 648"/>
              <a:gd name="T44" fmla="*/ 503 w 659"/>
              <a:gd name="T45" fmla="*/ 156 h 648"/>
              <a:gd name="T46" fmla="*/ 659 w 659"/>
              <a:gd name="T47" fmla="*/ 532 h 648"/>
              <a:gd name="T48" fmla="*/ 657 w 659"/>
              <a:gd name="T49" fmla="*/ 537 h 648"/>
              <a:gd name="T50" fmla="*/ 652 w 659"/>
              <a:gd name="T51" fmla="*/ 539 h 648"/>
              <a:gd name="T52" fmla="*/ 522 w 659"/>
              <a:gd name="T53" fmla="*/ 525 h 648"/>
              <a:gd name="T54" fmla="*/ 645 w 659"/>
              <a:gd name="T55" fmla="*/ 525 h 648"/>
              <a:gd name="T56" fmla="*/ 493 w 659"/>
              <a:gd name="T57" fmla="*/ 166 h 648"/>
              <a:gd name="T58" fmla="*/ 133 w 659"/>
              <a:gd name="T59" fmla="*/ 14 h 648"/>
              <a:gd name="T60" fmla="*/ 133 w 659"/>
              <a:gd name="T61" fmla="*/ 137 h 648"/>
              <a:gd name="T62" fmla="*/ 522 w 659"/>
              <a:gd name="T63" fmla="*/ 525 h 648"/>
              <a:gd name="T64" fmla="*/ 290 w 659"/>
              <a:gd name="T65" fmla="*/ 534 h 648"/>
              <a:gd name="T66" fmla="*/ 283 w 659"/>
              <a:gd name="T67" fmla="*/ 527 h 648"/>
              <a:gd name="T68" fmla="*/ 131 w 659"/>
              <a:gd name="T69" fmla="*/ 375 h 648"/>
              <a:gd name="T70" fmla="*/ 124 w 659"/>
              <a:gd name="T71" fmla="*/ 368 h 648"/>
              <a:gd name="T72" fmla="*/ 124 w 659"/>
              <a:gd name="T73" fmla="*/ 231 h 648"/>
              <a:gd name="T74" fmla="*/ 131 w 659"/>
              <a:gd name="T75" fmla="*/ 224 h 648"/>
              <a:gd name="T76" fmla="*/ 345 w 659"/>
              <a:gd name="T77" fmla="*/ 313 h 648"/>
              <a:gd name="T78" fmla="*/ 434 w 659"/>
              <a:gd name="T79" fmla="*/ 527 h 648"/>
              <a:gd name="T80" fmla="*/ 427 w 659"/>
              <a:gd name="T81" fmla="*/ 534 h 648"/>
              <a:gd name="T82" fmla="*/ 290 w 659"/>
              <a:gd name="T83" fmla="*/ 534 h 648"/>
              <a:gd name="T84" fmla="*/ 138 w 659"/>
              <a:gd name="T85" fmla="*/ 362 h 648"/>
              <a:gd name="T86" fmla="*/ 297 w 659"/>
              <a:gd name="T87" fmla="*/ 520 h 648"/>
              <a:gd name="T88" fmla="*/ 420 w 659"/>
              <a:gd name="T89" fmla="*/ 520 h 648"/>
              <a:gd name="T90" fmla="*/ 335 w 659"/>
              <a:gd name="T91" fmla="*/ 323 h 648"/>
              <a:gd name="T92" fmla="*/ 138 w 659"/>
              <a:gd name="T93" fmla="*/ 238 h 648"/>
              <a:gd name="T94" fmla="*/ 138 w 659"/>
              <a:gd name="T95" fmla="*/ 362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59" h="648">
                <a:moveTo>
                  <a:pt x="115" y="648"/>
                </a:moveTo>
                <a:cubicBezTo>
                  <a:pt x="87" y="648"/>
                  <a:pt x="61" y="637"/>
                  <a:pt x="41" y="617"/>
                </a:cubicBezTo>
                <a:cubicBezTo>
                  <a:pt x="0" y="576"/>
                  <a:pt x="0" y="510"/>
                  <a:pt x="41" y="469"/>
                </a:cubicBezTo>
                <a:cubicBezTo>
                  <a:pt x="61" y="449"/>
                  <a:pt x="87" y="438"/>
                  <a:pt x="115" y="438"/>
                </a:cubicBezTo>
                <a:cubicBezTo>
                  <a:pt x="144" y="438"/>
                  <a:pt x="170" y="449"/>
                  <a:pt x="190" y="469"/>
                </a:cubicBezTo>
                <a:cubicBezTo>
                  <a:pt x="231" y="510"/>
                  <a:pt x="231" y="576"/>
                  <a:pt x="190" y="617"/>
                </a:cubicBezTo>
                <a:cubicBezTo>
                  <a:pt x="170" y="637"/>
                  <a:pt x="144" y="648"/>
                  <a:pt x="115" y="648"/>
                </a:cubicBezTo>
                <a:close/>
                <a:moveTo>
                  <a:pt x="115" y="452"/>
                </a:moveTo>
                <a:cubicBezTo>
                  <a:pt x="91" y="452"/>
                  <a:pt x="68" y="461"/>
                  <a:pt x="51" y="479"/>
                </a:cubicBezTo>
                <a:cubicBezTo>
                  <a:pt x="16" y="514"/>
                  <a:pt x="16" y="572"/>
                  <a:pt x="51" y="607"/>
                </a:cubicBezTo>
                <a:cubicBezTo>
                  <a:pt x="68" y="625"/>
                  <a:pt x="91" y="634"/>
                  <a:pt x="115" y="634"/>
                </a:cubicBezTo>
                <a:cubicBezTo>
                  <a:pt x="140" y="634"/>
                  <a:pt x="163" y="625"/>
                  <a:pt x="180" y="607"/>
                </a:cubicBezTo>
                <a:cubicBezTo>
                  <a:pt x="215" y="572"/>
                  <a:pt x="215" y="514"/>
                  <a:pt x="180" y="479"/>
                </a:cubicBezTo>
                <a:cubicBezTo>
                  <a:pt x="163" y="461"/>
                  <a:pt x="140" y="452"/>
                  <a:pt x="115" y="452"/>
                </a:cubicBezTo>
                <a:close/>
                <a:moveTo>
                  <a:pt x="652" y="539"/>
                </a:moveTo>
                <a:cubicBezTo>
                  <a:pt x="652" y="539"/>
                  <a:pt x="652" y="539"/>
                  <a:pt x="652" y="539"/>
                </a:cubicBezTo>
                <a:cubicBezTo>
                  <a:pt x="515" y="539"/>
                  <a:pt x="515" y="539"/>
                  <a:pt x="515" y="539"/>
                </a:cubicBezTo>
                <a:cubicBezTo>
                  <a:pt x="511" y="539"/>
                  <a:pt x="508" y="536"/>
                  <a:pt x="508" y="532"/>
                </a:cubicBezTo>
                <a:cubicBezTo>
                  <a:pt x="508" y="322"/>
                  <a:pt x="337" y="151"/>
                  <a:pt x="126" y="151"/>
                </a:cubicBezTo>
                <a:cubicBezTo>
                  <a:pt x="122" y="151"/>
                  <a:pt x="119" y="148"/>
                  <a:pt x="119" y="144"/>
                </a:cubicBezTo>
                <a:cubicBezTo>
                  <a:pt x="119" y="7"/>
                  <a:pt x="119" y="7"/>
                  <a:pt x="119" y="7"/>
                </a:cubicBezTo>
                <a:cubicBezTo>
                  <a:pt x="119" y="3"/>
                  <a:pt x="122" y="0"/>
                  <a:pt x="126" y="0"/>
                </a:cubicBezTo>
                <a:cubicBezTo>
                  <a:pt x="268" y="0"/>
                  <a:pt x="402" y="55"/>
                  <a:pt x="503" y="156"/>
                </a:cubicBezTo>
                <a:cubicBezTo>
                  <a:pt x="603" y="256"/>
                  <a:pt x="659" y="390"/>
                  <a:pt x="659" y="532"/>
                </a:cubicBezTo>
                <a:cubicBezTo>
                  <a:pt x="659" y="534"/>
                  <a:pt x="658" y="536"/>
                  <a:pt x="657" y="537"/>
                </a:cubicBezTo>
                <a:cubicBezTo>
                  <a:pt x="656" y="538"/>
                  <a:pt x="654" y="539"/>
                  <a:pt x="652" y="539"/>
                </a:cubicBezTo>
                <a:close/>
                <a:moveTo>
                  <a:pt x="522" y="525"/>
                </a:moveTo>
                <a:cubicBezTo>
                  <a:pt x="645" y="525"/>
                  <a:pt x="645" y="525"/>
                  <a:pt x="645" y="525"/>
                </a:cubicBezTo>
                <a:cubicBezTo>
                  <a:pt x="643" y="389"/>
                  <a:pt x="589" y="262"/>
                  <a:pt x="493" y="166"/>
                </a:cubicBezTo>
                <a:cubicBezTo>
                  <a:pt x="396" y="69"/>
                  <a:pt x="269" y="15"/>
                  <a:pt x="133" y="14"/>
                </a:cubicBezTo>
                <a:cubicBezTo>
                  <a:pt x="133" y="137"/>
                  <a:pt x="133" y="137"/>
                  <a:pt x="133" y="137"/>
                </a:cubicBezTo>
                <a:cubicBezTo>
                  <a:pt x="346" y="140"/>
                  <a:pt x="518" y="313"/>
                  <a:pt x="522" y="525"/>
                </a:cubicBezTo>
                <a:close/>
                <a:moveTo>
                  <a:pt x="290" y="534"/>
                </a:moveTo>
                <a:cubicBezTo>
                  <a:pt x="286" y="534"/>
                  <a:pt x="283" y="531"/>
                  <a:pt x="283" y="527"/>
                </a:cubicBezTo>
                <a:cubicBezTo>
                  <a:pt x="283" y="443"/>
                  <a:pt x="215" y="376"/>
                  <a:pt x="131" y="375"/>
                </a:cubicBezTo>
                <a:cubicBezTo>
                  <a:pt x="128" y="375"/>
                  <a:pt x="124" y="372"/>
                  <a:pt x="124" y="368"/>
                </a:cubicBezTo>
                <a:cubicBezTo>
                  <a:pt x="124" y="231"/>
                  <a:pt x="124" y="231"/>
                  <a:pt x="124" y="231"/>
                </a:cubicBezTo>
                <a:cubicBezTo>
                  <a:pt x="124" y="227"/>
                  <a:pt x="128" y="224"/>
                  <a:pt x="131" y="224"/>
                </a:cubicBezTo>
                <a:cubicBezTo>
                  <a:pt x="212" y="224"/>
                  <a:pt x="288" y="256"/>
                  <a:pt x="345" y="313"/>
                </a:cubicBezTo>
                <a:cubicBezTo>
                  <a:pt x="403" y="370"/>
                  <a:pt x="434" y="446"/>
                  <a:pt x="434" y="527"/>
                </a:cubicBezTo>
                <a:cubicBezTo>
                  <a:pt x="434" y="531"/>
                  <a:pt x="431" y="534"/>
                  <a:pt x="427" y="534"/>
                </a:cubicBezTo>
                <a:lnTo>
                  <a:pt x="290" y="534"/>
                </a:lnTo>
                <a:close/>
                <a:moveTo>
                  <a:pt x="138" y="362"/>
                </a:moveTo>
                <a:cubicBezTo>
                  <a:pt x="224" y="365"/>
                  <a:pt x="293" y="434"/>
                  <a:pt x="297" y="520"/>
                </a:cubicBezTo>
                <a:cubicBezTo>
                  <a:pt x="420" y="520"/>
                  <a:pt x="420" y="520"/>
                  <a:pt x="420" y="520"/>
                </a:cubicBezTo>
                <a:cubicBezTo>
                  <a:pt x="418" y="446"/>
                  <a:pt x="388" y="376"/>
                  <a:pt x="335" y="323"/>
                </a:cubicBezTo>
                <a:cubicBezTo>
                  <a:pt x="283" y="270"/>
                  <a:pt x="213" y="240"/>
                  <a:pt x="138" y="238"/>
                </a:cubicBezTo>
                <a:lnTo>
                  <a:pt x="138" y="362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lIns="42031" tIns="21016" rIns="42031" bIns="21016"/>
          <a:lstStyle/>
          <a:p>
            <a:pPr>
              <a:defRPr/>
            </a:pPr>
            <a:endParaRPr lang="en-US" sz="1103"/>
          </a:p>
        </p:txBody>
      </p:sp>
      <p:sp>
        <p:nvSpPr>
          <p:cNvPr id="2" name="TextBox 1"/>
          <p:cNvSpPr txBox="1"/>
          <p:nvPr/>
        </p:nvSpPr>
        <p:spPr>
          <a:xfrm>
            <a:off x="2563319" y="5867115"/>
            <a:ext cx="63737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R" b="1" dirty="0">
                <a:latin typeface="Bookman Old Style" charset="0"/>
                <a:ea typeface="Bookman Old Style" charset="0"/>
                <a:cs typeface="Bookman Old Style" charset="0"/>
              </a:rPr>
              <a:t>Tecnología y Energía como ejes transversales</a:t>
            </a:r>
          </a:p>
        </p:txBody>
      </p:sp>
      <p:cxnSp>
        <p:nvCxnSpPr>
          <p:cNvPr id="4" name="Conector recto de flecha 3"/>
          <p:cNvCxnSpPr/>
          <p:nvPr/>
        </p:nvCxnSpPr>
        <p:spPr>
          <a:xfrm flipV="1">
            <a:off x="1979855" y="5822148"/>
            <a:ext cx="8282355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80" name="CuadroTexto 15"/>
          <p:cNvSpPr txBox="1">
            <a:spLocks noChangeArrowheads="1"/>
          </p:cNvSpPr>
          <p:nvPr/>
        </p:nvSpPr>
        <p:spPr bwMode="auto">
          <a:xfrm>
            <a:off x="9122140" y="6077732"/>
            <a:ext cx="1085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x-none" sz="1800" b="1" dirty="0">
                <a:latin typeface="Bookman Old Style" charset="0"/>
                <a:ea typeface="Bookman Old Style" charset="0"/>
                <a:cs typeface="Bookman Old Style" charset="0"/>
              </a:rPr>
              <a:t>Tiempo</a:t>
            </a:r>
          </a:p>
        </p:txBody>
      </p:sp>
    </p:spTree>
    <p:extLst>
      <p:ext uri="{BB962C8B-B14F-4D97-AF65-F5344CB8AC3E}">
        <p14:creationId xmlns:p14="http://schemas.microsoft.com/office/powerpoint/2010/main" val="28284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A14D7-889B-D742-B29B-AABD547FC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921"/>
            <a:ext cx="10515600" cy="132556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s-ES_tradnl" sz="4000" dirty="0">
                <a:solidFill>
                  <a:schemeClr val="bg1"/>
                </a:solidFill>
              </a:rPr>
              <a:t>Cada cambio profundo le conocemos como un cambio de paradigma tecno productivo.</a:t>
            </a:r>
            <a:endParaRPr lang="es-CR" sz="40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13CD27-40E6-E149-B95C-59F78AA123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26894" lvl="1" indent="0">
              <a:buNone/>
              <a:defRPr/>
            </a:pPr>
            <a:r>
              <a:rPr lang="es-ES_tradnl" sz="2600" dirty="0"/>
              <a:t>el motor a vapor, </a:t>
            </a:r>
          </a:p>
          <a:p>
            <a:pPr marL="326894" lvl="1" indent="0">
              <a:buNone/>
              <a:defRPr/>
            </a:pPr>
            <a:r>
              <a:rPr lang="es-ES_tradnl" sz="2600" dirty="0"/>
              <a:t>el ferrocarril, </a:t>
            </a:r>
          </a:p>
          <a:p>
            <a:pPr marL="326894" lvl="1" indent="0">
              <a:buNone/>
              <a:defRPr/>
            </a:pPr>
            <a:r>
              <a:rPr lang="es-ES_tradnl" sz="2600" dirty="0"/>
              <a:t>el telégrafo, </a:t>
            </a:r>
          </a:p>
          <a:p>
            <a:pPr marL="326894" lvl="1" indent="0">
              <a:buNone/>
              <a:defRPr/>
            </a:pPr>
            <a:r>
              <a:rPr lang="es-ES_tradnl" sz="2600" dirty="0"/>
              <a:t>la electricidad, </a:t>
            </a:r>
          </a:p>
          <a:p>
            <a:pPr marL="326894" lvl="1" indent="0">
              <a:buNone/>
              <a:defRPr/>
            </a:pPr>
            <a:r>
              <a:rPr lang="es-ES_tradnl" sz="2600" dirty="0"/>
              <a:t>el automóvil, el avión, </a:t>
            </a:r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5C2485B-563E-1F46-B825-2617E73E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14115"/>
            <a:ext cx="5181600" cy="4351338"/>
          </a:xfrm>
        </p:spPr>
        <p:txBody>
          <a:bodyPr/>
          <a:lstStyle/>
          <a:p>
            <a:r>
              <a:rPr lang="es-ES_tradnl" dirty="0"/>
              <a:t>las industrias químicas, </a:t>
            </a:r>
          </a:p>
          <a:p>
            <a:r>
              <a:rPr lang="es-ES_tradnl" dirty="0"/>
              <a:t>la medicina moderna, </a:t>
            </a:r>
          </a:p>
          <a:p>
            <a:r>
              <a:rPr lang="es-ES_tradnl" dirty="0"/>
              <a:t>la informática, </a:t>
            </a:r>
          </a:p>
          <a:p>
            <a:r>
              <a:rPr lang="es-ES_tradnl" dirty="0"/>
              <a:t>la robótica, </a:t>
            </a:r>
          </a:p>
          <a:p>
            <a:r>
              <a:rPr lang="es-ES_tradnl" dirty="0"/>
              <a:t>la inteligencia artificial, etc. </a:t>
            </a:r>
            <a:endParaRPr lang="es-ES_tradnl" sz="2400" dirty="0"/>
          </a:p>
          <a:p>
            <a:endParaRPr lang="es-CR" dirty="0"/>
          </a:p>
        </p:txBody>
      </p:sp>
      <p:pic>
        <p:nvPicPr>
          <p:cNvPr id="1025" name="Picture 1" descr="page10image4084192">
            <a:extLst>
              <a:ext uri="{FF2B5EF4-FFF2-40B4-BE49-F238E27FC236}">
                <a16:creationId xmlns:a16="http://schemas.microsoft.com/office/drawing/2014/main" id="{3261E430-9EFB-0C42-A139-758318DDB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294" y="4170558"/>
            <a:ext cx="5853322" cy="275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0image4091680">
            <a:extLst>
              <a:ext uri="{FF2B5EF4-FFF2-40B4-BE49-F238E27FC236}">
                <a16:creationId xmlns:a16="http://schemas.microsoft.com/office/drawing/2014/main" id="{0964A1BC-5393-AC49-B9BA-1E134D38E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84" y="4170558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5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B73E1022-1B41-524D-AB4C-DA4A575AE3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s-ES_tradnl" dirty="0"/>
              <a:t>Singapur en 1960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976B5EF2-C81D-6447-A2B6-58232F965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algn="ctr"/>
            <a:r>
              <a:rPr lang="es-ES_tradnl" dirty="0"/>
              <a:t>Singapur en 2015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ED335E4-CF2F-6E47-BDF6-036F8AB51A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164"/>
          <a:stretch/>
        </p:blipFill>
        <p:spPr>
          <a:xfrm>
            <a:off x="1182005" y="2346817"/>
            <a:ext cx="4493989" cy="315494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9514572-BAAA-EF4E-B47B-33922C5F0408}"/>
              </a:ext>
            </a:extLst>
          </p:cNvPr>
          <p:cNvSpPr/>
          <p:nvPr/>
        </p:nvSpPr>
        <p:spPr>
          <a:xfrm>
            <a:off x="2528307" y="5761464"/>
            <a:ext cx="6982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sz="2400" b="1" dirty="0"/>
              <a:t>El cambio positivo solo se produce con más conocimiento e innovación.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4DA4DFF-0C06-6542-938C-04AF4E495B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164"/>
          <a:stretch/>
        </p:blipFill>
        <p:spPr>
          <a:xfrm>
            <a:off x="6516005" y="2346818"/>
            <a:ext cx="4493989" cy="3154945"/>
          </a:xfrm>
          <a:prstGeom prst="rect">
            <a:avLst/>
          </a:prstGeom>
        </p:spPr>
      </p:pic>
      <p:sp>
        <p:nvSpPr>
          <p:cNvPr id="12" name="2 Marcador de texto">
            <a:extLst>
              <a:ext uri="{FF2B5EF4-FFF2-40B4-BE49-F238E27FC236}">
                <a16:creationId xmlns:a16="http://schemas.microsoft.com/office/drawing/2014/main" id="{628E35E5-9056-A943-B540-FA1059532123}"/>
              </a:ext>
            </a:extLst>
          </p:cNvPr>
          <p:cNvSpPr txBox="1">
            <a:spLocks/>
          </p:cNvSpPr>
          <p:nvPr/>
        </p:nvSpPr>
        <p:spPr>
          <a:xfrm>
            <a:off x="648628" y="259074"/>
            <a:ext cx="10515600" cy="10971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749057">
              <a:spcBef>
                <a:spcPts val="0"/>
              </a:spcBef>
              <a:buNone/>
              <a:defRPr/>
            </a:pPr>
            <a:r>
              <a:rPr lang="es-PE" sz="3600" b="1" dirty="0">
                <a:solidFill>
                  <a:schemeClr val="bg1"/>
                </a:solidFill>
              </a:rPr>
              <a:t>El conocimiento ha cambiado a lo largo de nuestra historia económica.  </a:t>
            </a:r>
          </a:p>
        </p:txBody>
      </p:sp>
    </p:spTree>
    <p:extLst>
      <p:ext uri="{BB962C8B-B14F-4D97-AF65-F5344CB8AC3E}">
        <p14:creationId xmlns:p14="http://schemas.microsoft.com/office/powerpoint/2010/main" val="2656674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4EC50-58C1-E840-B06C-2B0E0C9DC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800" y="1747839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b="1" dirty="0">
                <a:solidFill>
                  <a:schemeClr val="accent1">
                    <a:lumMod val="50000"/>
                  </a:schemeClr>
                </a:solidFill>
              </a:rPr>
              <a:t>Los impactos ambientales en cada modelo tecno-económico productivo.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CDC0A6-1A38-E144-99BB-ED6A8205F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5600" y="4598988"/>
            <a:ext cx="6400800" cy="10398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s-ES_tradnl" dirty="0"/>
              <a:t>Autores como </a:t>
            </a:r>
            <a:r>
              <a:rPr lang="es-ES_tradnl" dirty="0" err="1"/>
              <a:t>Carlotta</a:t>
            </a:r>
            <a:r>
              <a:rPr lang="es-ES_tradnl" dirty="0"/>
              <a:t> Pérez, Richard Nelson, </a:t>
            </a:r>
            <a:r>
              <a:rPr lang="es-ES_tradnl" dirty="0" err="1"/>
              <a:t>Björn</a:t>
            </a:r>
            <a:r>
              <a:rPr lang="es-ES_tradnl" dirty="0"/>
              <a:t> Johnson y otros de Teoría de la Innovación y Cambio Tecnológico</a:t>
            </a:r>
          </a:p>
        </p:txBody>
      </p:sp>
    </p:spTree>
    <p:extLst>
      <p:ext uri="{BB962C8B-B14F-4D97-AF65-F5344CB8AC3E}">
        <p14:creationId xmlns:p14="http://schemas.microsoft.com/office/powerpoint/2010/main" val="3884297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7F637A4B-CEF7-044B-9248-1C337054F695}"/>
              </a:ext>
            </a:extLst>
          </p:cNvPr>
          <p:cNvCxnSpPr/>
          <p:nvPr/>
        </p:nvCxnSpPr>
        <p:spPr>
          <a:xfrm>
            <a:off x="2809876" y="5741989"/>
            <a:ext cx="7045325" cy="20637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55CE88C-22EE-054C-9E36-F79DDBB546A6}"/>
              </a:ext>
            </a:extLst>
          </p:cNvPr>
          <p:cNvCxnSpPr/>
          <p:nvPr/>
        </p:nvCxnSpPr>
        <p:spPr>
          <a:xfrm flipV="1">
            <a:off x="2809876" y="1493838"/>
            <a:ext cx="23813" cy="424815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rma libre 6">
            <a:extLst>
              <a:ext uri="{FF2B5EF4-FFF2-40B4-BE49-F238E27FC236}">
                <a16:creationId xmlns:a16="http://schemas.microsoft.com/office/drawing/2014/main" id="{42D284A1-D2D6-1647-93D1-5B271F5AD015}"/>
              </a:ext>
            </a:extLst>
          </p:cNvPr>
          <p:cNvSpPr/>
          <p:nvPr/>
        </p:nvSpPr>
        <p:spPr>
          <a:xfrm>
            <a:off x="3094039" y="1824039"/>
            <a:ext cx="5540375" cy="3074987"/>
          </a:xfrm>
          <a:custGeom>
            <a:avLst/>
            <a:gdLst>
              <a:gd name="connsiteX0" fmla="*/ 0 w 5522815"/>
              <a:gd name="connsiteY0" fmla="*/ 769044 h 2916963"/>
              <a:gd name="connsiteX1" fmla="*/ 559558 w 5522815"/>
              <a:gd name="connsiteY1" fmla="*/ 32065 h 2916963"/>
              <a:gd name="connsiteX2" fmla="*/ 1119116 w 5522815"/>
              <a:gd name="connsiteY2" fmla="*/ 1710739 h 2916963"/>
              <a:gd name="connsiteX3" fmla="*/ 1937982 w 5522815"/>
              <a:gd name="connsiteY3" fmla="*/ 850930 h 2916963"/>
              <a:gd name="connsiteX4" fmla="*/ 2524835 w 5522815"/>
              <a:gd name="connsiteY4" fmla="*/ 2283945 h 2916963"/>
              <a:gd name="connsiteX5" fmla="*/ 3480179 w 5522815"/>
              <a:gd name="connsiteY5" fmla="*/ 1451432 h 2916963"/>
              <a:gd name="connsiteX6" fmla="*/ 4039737 w 5522815"/>
              <a:gd name="connsiteY6" fmla="*/ 2911742 h 2916963"/>
              <a:gd name="connsiteX7" fmla="*/ 5008728 w 5522815"/>
              <a:gd name="connsiteY7" fmla="*/ 1956399 h 2916963"/>
              <a:gd name="connsiteX8" fmla="*/ 5486400 w 5522815"/>
              <a:gd name="connsiteY8" fmla="*/ 2434070 h 2916963"/>
              <a:gd name="connsiteX9" fmla="*/ 5486400 w 5522815"/>
              <a:gd name="connsiteY9" fmla="*/ 2488662 h 2916963"/>
              <a:gd name="connsiteX10" fmla="*/ 5459104 w 5522815"/>
              <a:gd name="connsiteY10" fmla="*/ 2461366 h 2916963"/>
              <a:gd name="connsiteX11" fmla="*/ 5500047 w 5522815"/>
              <a:gd name="connsiteY11" fmla="*/ 2461366 h 2916963"/>
              <a:gd name="connsiteX12" fmla="*/ 5500047 w 5522815"/>
              <a:gd name="connsiteY12" fmla="*/ 2461366 h 291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22815" h="2916963">
                <a:moveTo>
                  <a:pt x="0" y="769044"/>
                </a:moveTo>
                <a:cubicBezTo>
                  <a:pt x="186519" y="322080"/>
                  <a:pt x="373039" y="-124884"/>
                  <a:pt x="559558" y="32065"/>
                </a:cubicBezTo>
                <a:cubicBezTo>
                  <a:pt x="746077" y="189014"/>
                  <a:pt x="889379" y="1574262"/>
                  <a:pt x="1119116" y="1710739"/>
                </a:cubicBezTo>
                <a:cubicBezTo>
                  <a:pt x="1348853" y="1847216"/>
                  <a:pt x="1703696" y="755396"/>
                  <a:pt x="1937982" y="850930"/>
                </a:cubicBezTo>
                <a:cubicBezTo>
                  <a:pt x="2172268" y="946464"/>
                  <a:pt x="2267802" y="2183861"/>
                  <a:pt x="2524835" y="2283945"/>
                </a:cubicBezTo>
                <a:cubicBezTo>
                  <a:pt x="2781868" y="2384029"/>
                  <a:pt x="3227695" y="1346799"/>
                  <a:pt x="3480179" y="1451432"/>
                </a:cubicBezTo>
                <a:cubicBezTo>
                  <a:pt x="3732663" y="1556065"/>
                  <a:pt x="3784979" y="2827581"/>
                  <a:pt x="4039737" y="2911742"/>
                </a:cubicBezTo>
                <a:cubicBezTo>
                  <a:pt x="4294495" y="2995903"/>
                  <a:pt x="4767618" y="2036011"/>
                  <a:pt x="5008728" y="1956399"/>
                </a:cubicBezTo>
                <a:cubicBezTo>
                  <a:pt x="5249839" y="1876787"/>
                  <a:pt x="5406788" y="2345359"/>
                  <a:pt x="5486400" y="2434070"/>
                </a:cubicBezTo>
                <a:cubicBezTo>
                  <a:pt x="5566012" y="2522781"/>
                  <a:pt x="5490949" y="2484113"/>
                  <a:pt x="5486400" y="2488662"/>
                </a:cubicBezTo>
                <a:cubicBezTo>
                  <a:pt x="5481851" y="2493211"/>
                  <a:pt x="5456830" y="2465915"/>
                  <a:pt x="5459104" y="2461366"/>
                </a:cubicBezTo>
                <a:cubicBezTo>
                  <a:pt x="5461378" y="2456817"/>
                  <a:pt x="5500047" y="2461366"/>
                  <a:pt x="5500047" y="2461366"/>
                </a:cubicBezTo>
                <a:lnTo>
                  <a:pt x="5500047" y="2461366"/>
                </a:lnTo>
              </a:path>
            </a:pathLst>
          </a:cu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2532" name="CuadroTexto 8">
            <a:extLst>
              <a:ext uri="{FF2B5EF4-FFF2-40B4-BE49-F238E27FC236}">
                <a16:creationId xmlns:a16="http://schemas.microsoft.com/office/drawing/2014/main" id="{F93BE803-02BC-544E-8896-C95A5AF85C1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88951" y="3059113"/>
            <a:ext cx="3673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2400" b="1"/>
              <a:t>Intensidad del uso material/ Contaminación</a:t>
            </a:r>
          </a:p>
        </p:txBody>
      </p:sp>
      <p:sp>
        <p:nvSpPr>
          <p:cNvPr id="22533" name="CuadroTexto 9">
            <a:extLst>
              <a:ext uri="{FF2B5EF4-FFF2-40B4-BE49-F238E27FC236}">
                <a16:creationId xmlns:a16="http://schemas.microsoft.com/office/drawing/2014/main" id="{A2BBCBD9-ADD8-8246-A129-65E29FDB2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6538" y="5868988"/>
            <a:ext cx="1147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2400" b="1"/>
              <a:t>Tiempo</a:t>
            </a:r>
          </a:p>
        </p:txBody>
      </p:sp>
      <p:sp>
        <p:nvSpPr>
          <p:cNvPr id="22534" name="CuadroTexto 10">
            <a:extLst>
              <a:ext uri="{FF2B5EF4-FFF2-40B4-BE49-F238E27FC236}">
                <a16:creationId xmlns:a16="http://schemas.microsoft.com/office/drawing/2014/main" id="{092EECCB-DF75-DE49-A6D9-8769977EE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51" y="1463676"/>
            <a:ext cx="1387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Primera Rev.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Vapor</a:t>
            </a:r>
          </a:p>
        </p:txBody>
      </p:sp>
      <p:sp>
        <p:nvSpPr>
          <p:cNvPr id="22535" name="CuadroTexto 11">
            <a:extLst>
              <a:ext uri="{FF2B5EF4-FFF2-40B4-BE49-F238E27FC236}">
                <a16:creationId xmlns:a16="http://schemas.microsoft.com/office/drawing/2014/main" id="{4AF04995-5EB0-E340-B82F-0DB6862BB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6776" y="2181226"/>
            <a:ext cx="145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Segunda Rev.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Electricidad</a:t>
            </a:r>
          </a:p>
        </p:txBody>
      </p:sp>
      <p:sp>
        <p:nvSpPr>
          <p:cNvPr id="22536" name="CuadroTexto 12">
            <a:extLst>
              <a:ext uri="{FF2B5EF4-FFF2-40B4-BE49-F238E27FC236}">
                <a16:creationId xmlns:a16="http://schemas.microsoft.com/office/drawing/2014/main" id="{672578B7-B5E9-7D43-B029-C38CE0543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9364" y="2868613"/>
            <a:ext cx="13223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Tercera Rev.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TIC</a:t>
            </a:r>
          </a:p>
        </p:txBody>
      </p:sp>
      <p:sp>
        <p:nvSpPr>
          <p:cNvPr id="22537" name="CuadroTexto 13">
            <a:extLst>
              <a:ext uri="{FF2B5EF4-FFF2-40B4-BE49-F238E27FC236}">
                <a16:creationId xmlns:a16="http://schemas.microsoft.com/office/drawing/2014/main" id="{3876F13D-298C-AE43-9892-6648EFC87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9576" y="3975100"/>
            <a:ext cx="2193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Cuarta Rev.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IoT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_tradnl" altLang="es-CR" sz="1800" b="1"/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CR" sz="1800" b="1"/>
              <a:t>¿Tecnologías Verdes?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8D4E0653-B2CB-4F4D-9A0C-D54C2E185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915" y="74613"/>
            <a:ext cx="9357566" cy="1327150"/>
          </a:xfrm>
          <a:solidFill>
            <a:schemeClr val="accent5">
              <a:lumMod val="75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ES_tradnl" sz="3600" b="1" dirty="0">
                <a:solidFill>
                  <a:schemeClr val="bg1"/>
                </a:solidFill>
              </a:rPr>
              <a:t>Paradigmas tecno-económicos y su impacto ambiental </a:t>
            </a:r>
          </a:p>
        </p:txBody>
      </p:sp>
    </p:spTree>
    <p:extLst>
      <p:ext uri="{BB962C8B-B14F-4D97-AF65-F5344CB8AC3E}">
        <p14:creationId xmlns:p14="http://schemas.microsoft.com/office/powerpoint/2010/main" val="66367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BA2798E3-9F99-C74B-82BA-AE5E388B7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785" y="2352675"/>
            <a:ext cx="8639907" cy="1371600"/>
          </a:xfrm>
        </p:spPr>
        <p:txBody>
          <a:bodyPr anchor="ctr">
            <a:normAutofit fontScale="90000"/>
          </a:bodyPr>
          <a:lstStyle/>
          <a:p>
            <a:pPr algn="ctr" eaLnBrk="1" hangingPunct="1">
              <a:defRPr/>
            </a:pPr>
            <a:br>
              <a:rPr lang="es-PE" sz="3100" b="1" dirty="0"/>
            </a:br>
            <a:br>
              <a:rPr lang="es-PE" sz="3100" b="1" dirty="0"/>
            </a:br>
            <a:br>
              <a:rPr lang="es-PE" sz="3100" b="1" dirty="0"/>
            </a:br>
            <a:br>
              <a:rPr lang="es-PE" sz="3100" b="1" dirty="0"/>
            </a:br>
            <a:br>
              <a:rPr lang="es-PE" sz="3100" b="1" dirty="0"/>
            </a:br>
            <a:r>
              <a:rPr lang="es-PE" sz="3100" b="1" dirty="0"/>
              <a:t>Mi hipótesis es que SI, </a:t>
            </a:r>
            <a:br>
              <a:rPr lang="es-PE" sz="3100" b="1" dirty="0"/>
            </a:br>
            <a:r>
              <a:rPr lang="es-PE" sz="3100" b="1" dirty="0"/>
              <a:t>que podemos y que debemos desarrollar una “Revolución Verde” e impulsar a la BIOECONOMIA</a:t>
            </a:r>
            <a:br>
              <a:rPr lang="es-PE" sz="2949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es-PE" sz="2949" dirty="0">
                <a:solidFill>
                  <a:srgbClr val="FF0000"/>
                </a:solidFill>
              </a:rPr>
            </a:br>
            <a:r>
              <a:rPr lang="es-PE" sz="4400" b="1" u="sng" dirty="0">
                <a:solidFill>
                  <a:srgbClr val="C00000"/>
                </a:solidFill>
              </a:rPr>
              <a:t>La innovación </a:t>
            </a:r>
            <a:br>
              <a:rPr lang="es-PE" sz="4400" b="1" u="sng" dirty="0">
                <a:solidFill>
                  <a:srgbClr val="C00000"/>
                </a:solidFill>
              </a:rPr>
            </a:br>
            <a:r>
              <a:rPr lang="es-PE" sz="3100" dirty="0">
                <a:solidFill>
                  <a:srgbClr val="C00000"/>
                </a:solidFill>
              </a:rPr>
              <a:t>ha sido la base de todos estos cambios de paradigma.</a:t>
            </a:r>
            <a:br>
              <a:rPr lang="es-PE" sz="3100" dirty="0">
                <a:solidFill>
                  <a:srgbClr val="C00000"/>
                </a:solidFill>
              </a:rPr>
            </a:br>
            <a:br>
              <a:rPr lang="es-PE" sz="3100" dirty="0">
                <a:solidFill>
                  <a:srgbClr val="C00000"/>
                </a:solidFill>
              </a:rPr>
            </a:br>
            <a:br>
              <a:rPr lang="es-PE" sz="2949" dirty="0">
                <a:solidFill>
                  <a:srgbClr val="FF0000"/>
                </a:solidFill>
              </a:rPr>
            </a:br>
            <a:r>
              <a:rPr lang="es-PE" sz="3100" dirty="0"/>
              <a:t>Entonces, requerimos investigar en la historia cómo se han construido </a:t>
            </a:r>
            <a:r>
              <a:rPr lang="es-PE" sz="3100" b="1" dirty="0"/>
              <a:t>las innovaciones </a:t>
            </a:r>
            <a:r>
              <a:rPr lang="es-PE" sz="3100" dirty="0"/>
              <a:t>y cómo es que diferentes países tienen diferentes </a:t>
            </a:r>
            <a:br>
              <a:rPr lang="es-PE" sz="3100" dirty="0"/>
            </a:br>
            <a:r>
              <a:rPr lang="es-PE" sz="3600" b="1" dirty="0"/>
              <a:t>Sistemas de Innovación. </a:t>
            </a:r>
            <a:endParaRPr lang="es-PE" sz="31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DA138D5-117C-8141-9A31-A7BF3C9D04F4}"/>
              </a:ext>
            </a:extLst>
          </p:cNvPr>
          <p:cNvSpPr txBox="1">
            <a:spLocks/>
          </p:cNvSpPr>
          <p:nvPr/>
        </p:nvSpPr>
        <p:spPr bwMode="auto">
          <a:xfrm>
            <a:off x="1306287" y="98425"/>
            <a:ext cx="9583386" cy="12197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b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sz="3600" b="1" dirty="0">
                <a:solidFill>
                  <a:schemeClr val="bg1"/>
                </a:solidFill>
              </a:rPr>
              <a:t>¿Será posible pensar en una Cuarta Revolución Industrial “Verde”?</a:t>
            </a:r>
          </a:p>
        </p:txBody>
      </p:sp>
    </p:spTree>
    <p:extLst>
      <p:ext uri="{BB962C8B-B14F-4D97-AF65-F5344CB8AC3E}">
        <p14:creationId xmlns:p14="http://schemas.microsoft.com/office/powerpoint/2010/main" val="12802754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1400</Words>
  <Application>Microsoft Macintosh PowerPoint</Application>
  <PresentationFormat>Panorámica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6" baseType="lpstr">
      <vt:lpstr>Arial</vt:lpstr>
      <vt:lpstr>Arial Nova</vt:lpstr>
      <vt:lpstr>Avenir Book Oblique</vt:lpstr>
      <vt:lpstr>Bookman Old Style</vt:lpstr>
      <vt:lpstr>Calibri</vt:lpstr>
      <vt:lpstr>Calibri Light</vt:lpstr>
      <vt:lpstr>Gotham Black Regular</vt:lpstr>
      <vt:lpstr>Gotham Medium Regular</vt:lpstr>
      <vt:lpstr>Open Sans Light</vt:lpstr>
      <vt:lpstr>Times New Roman</vt:lpstr>
      <vt:lpstr>Tema de Office</vt:lpstr>
      <vt:lpstr>Presentación de PowerPoint</vt:lpstr>
      <vt:lpstr>Bioeconomía y retos del desarrollo. Contenido:</vt:lpstr>
      <vt:lpstr>Breve historia de los  paradigmas  tecno-económicos hasta la actualidad.</vt:lpstr>
      <vt:lpstr>Los cuatro paradigmas o cuatro revoluciones industriales</vt:lpstr>
      <vt:lpstr>Cada cambio profundo le conocemos como un cambio de paradigma tecno productivo.</vt:lpstr>
      <vt:lpstr>Presentación de PowerPoint</vt:lpstr>
      <vt:lpstr>Los impactos ambientales en cada modelo tecno-económico productivo.</vt:lpstr>
      <vt:lpstr>Paradigmas tecno-económicos y su impacto ambiental </vt:lpstr>
      <vt:lpstr>     Mi hipótesis es que SI,  que podemos y que debemos desarrollar una “Revolución Verde” e impulsar a la BIOECONOMIA  La innovación  ha sido la base de todos estos cambios de paradigma.   Entonces, requerimos investigar en la historia cómo se han construido las innovaciones y cómo es que diferentes países tienen diferentes  Sistemas de Innovación. </vt:lpstr>
      <vt:lpstr>Economía de la Innovación o del Conocimiento: Aprendizaje, conocimiento e innovación. </vt:lpstr>
      <vt:lpstr>Presentación de PowerPoint</vt:lpstr>
      <vt:lpstr>Sistema de Innovación Sostenible</vt:lpstr>
      <vt:lpstr>Presentación de PowerPoint</vt:lpstr>
      <vt:lpstr>Presentación de PowerPoint</vt:lpstr>
      <vt:lpstr>Eco-innovaciones</vt:lpstr>
      <vt:lpstr>Presentación de PowerPoint</vt:lpstr>
      <vt:lpstr>Presentación de PowerPoint</vt:lpstr>
      <vt:lpstr>Bioeconomía: un concepto en construcción</vt:lpstr>
      <vt:lpstr>Superposiciones entre los conceptos de bioeconomía, economía circular y economía verde.</vt:lpstr>
      <vt:lpstr>¿Qué es la Bioeconomía?</vt:lpstr>
      <vt:lpstr>Presentación de PowerPoint</vt:lpstr>
      <vt:lpstr>Potencial desarrollo de la Bioeconomía en territorios rurales </vt:lpstr>
      <vt:lpstr>Bioeconomía: posición tecno-optimista: </vt:lpstr>
      <vt:lpstr>Reflexiones finales: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Olman Segura Bonilla</dc:creator>
  <cp:lastModifiedBy>Olman Segura Bonilla</cp:lastModifiedBy>
  <cp:revision>9</cp:revision>
  <dcterms:created xsi:type="dcterms:W3CDTF">2020-11-12T06:27:49Z</dcterms:created>
  <dcterms:modified xsi:type="dcterms:W3CDTF">2020-11-12T14:05:26Z</dcterms:modified>
</cp:coreProperties>
</file>