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10287000" cx="18288000"/>
  <p:notesSz cx="6858000" cy="9144000"/>
  <p:embeddedFontLst>
    <p:embeddedFont>
      <p:font typeface="Arapey"/>
      <p:regular r:id="rId15"/>
      <p: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rapey-regular.fntdata"/><Relationship Id="rId14" Type="http://schemas.openxmlformats.org/officeDocument/2006/relationships/slide" Target="slides/slide9.xml"/><Relationship Id="rId16" Type="http://schemas.openxmlformats.org/officeDocument/2006/relationships/font" Target="fonts/Arape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7" name="Google Shape;13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8" name="Google Shape;18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17.jpg"/><Relationship Id="rId11" Type="http://schemas.openxmlformats.org/officeDocument/2006/relationships/image" Target="../media/image13.png"/><Relationship Id="rId10" Type="http://schemas.openxmlformats.org/officeDocument/2006/relationships/image" Target="../media/image22.png"/><Relationship Id="rId12" Type="http://schemas.openxmlformats.org/officeDocument/2006/relationships/image" Target="../media/image1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8.png"/><Relationship Id="rId8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Relationship Id="rId4" Type="http://schemas.openxmlformats.org/officeDocument/2006/relationships/image" Target="../media/image23.jpg"/><Relationship Id="rId11" Type="http://schemas.openxmlformats.org/officeDocument/2006/relationships/image" Target="../media/image13.png"/><Relationship Id="rId10" Type="http://schemas.openxmlformats.org/officeDocument/2006/relationships/image" Target="../media/image22.png"/><Relationship Id="rId12" Type="http://schemas.openxmlformats.org/officeDocument/2006/relationships/image" Target="../media/image1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8.png"/><Relationship Id="rId8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3"/>
          <p:cNvGrpSpPr/>
          <p:nvPr/>
        </p:nvGrpSpPr>
        <p:grpSpPr>
          <a:xfrm>
            <a:off x="-3618150" y="-1847197"/>
            <a:ext cx="12833908" cy="12891434"/>
            <a:chOff x="1813" y="0"/>
            <a:chExt cx="809173" cy="812800"/>
          </a:xfrm>
        </p:grpSpPr>
        <p:sp>
          <p:nvSpPr>
            <p:cNvPr id="86" name="Google Shape;86;p13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55000D">
                <a:alpha val="14117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3"/>
          <p:cNvSpPr/>
          <p:nvPr/>
        </p:nvSpPr>
        <p:spPr>
          <a:xfrm>
            <a:off x="-3873011" y="-1891671"/>
            <a:ext cx="12916909" cy="12916856"/>
          </a:xfrm>
          <a:custGeom>
            <a:rect b="b" l="l" r="r" t="t"/>
            <a:pathLst>
              <a:path extrusionOk="0" h="6349974" w="635000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-41418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3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90" name="Google Shape;90;p13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91" name="Google Shape;91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2" name="Google Shape;9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 rotWithShape="1">
          <a:blip r:embed="rId10">
            <a:alphaModFix/>
          </a:blip>
          <a:srcRect b="444" l="0" r="4958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3"/>
          <p:cNvGrpSpPr/>
          <p:nvPr/>
        </p:nvGrpSpPr>
        <p:grpSpPr>
          <a:xfrm>
            <a:off x="8206834" y="3872697"/>
            <a:ext cx="9176095" cy="3230761"/>
            <a:chOff x="0" y="-38100"/>
            <a:chExt cx="2416749" cy="850900"/>
          </a:xfrm>
        </p:grpSpPr>
        <p:sp>
          <p:nvSpPr>
            <p:cNvPr id="101" name="Google Shape;101;p13"/>
            <p:cNvSpPr/>
            <p:nvPr/>
          </p:nvSpPr>
          <p:spPr>
            <a:xfrm>
              <a:off x="0" y="0"/>
              <a:ext cx="2416749" cy="198247"/>
            </a:xfrm>
            <a:custGeom>
              <a:rect b="b" l="l" r="r" t="t"/>
              <a:pathLst>
                <a:path extrusionOk="0" h="198247" w="2416749">
                  <a:moveTo>
                    <a:pt x="0" y="0"/>
                  </a:moveTo>
                  <a:lnTo>
                    <a:pt x="2416749" y="0"/>
                  </a:lnTo>
                  <a:lnTo>
                    <a:pt x="241674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2" name="Google Shape;102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3"/>
          <p:cNvGrpSpPr/>
          <p:nvPr/>
        </p:nvGrpSpPr>
        <p:grpSpPr>
          <a:xfrm>
            <a:off x="8206834" y="4785253"/>
            <a:ext cx="7731118" cy="3230761"/>
            <a:chOff x="0" y="-38100"/>
            <a:chExt cx="2036179" cy="850900"/>
          </a:xfrm>
        </p:grpSpPr>
        <p:sp>
          <p:nvSpPr>
            <p:cNvPr id="104" name="Google Shape;104;p13"/>
            <p:cNvSpPr/>
            <p:nvPr/>
          </p:nvSpPr>
          <p:spPr>
            <a:xfrm>
              <a:off x="0" y="0"/>
              <a:ext cx="2036179" cy="198247"/>
            </a:xfrm>
            <a:custGeom>
              <a:rect b="b" l="l" r="r" t="t"/>
              <a:pathLst>
                <a:path extrusionOk="0" h="198247" w="2036179">
                  <a:moveTo>
                    <a:pt x="0" y="0"/>
                  </a:moveTo>
                  <a:lnTo>
                    <a:pt x="2036179" y="0"/>
                  </a:lnTo>
                  <a:lnTo>
                    <a:pt x="203617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5" name="Google Shape;105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/>
          <p:cNvGrpSpPr/>
          <p:nvPr/>
        </p:nvGrpSpPr>
        <p:grpSpPr>
          <a:xfrm>
            <a:off x="8206834" y="5638513"/>
            <a:ext cx="9149689" cy="3230761"/>
            <a:chOff x="0" y="-38100"/>
            <a:chExt cx="2409795" cy="850900"/>
          </a:xfrm>
        </p:grpSpPr>
        <p:sp>
          <p:nvSpPr>
            <p:cNvPr id="107" name="Google Shape;107;p13"/>
            <p:cNvSpPr/>
            <p:nvPr/>
          </p:nvSpPr>
          <p:spPr>
            <a:xfrm>
              <a:off x="0" y="0"/>
              <a:ext cx="2409795" cy="198247"/>
            </a:xfrm>
            <a:custGeom>
              <a:rect b="b" l="l" r="r" t="t"/>
              <a:pathLst>
                <a:path extrusionOk="0" h="198247" w="2409795">
                  <a:moveTo>
                    <a:pt x="0" y="0"/>
                  </a:moveTo>
                  <a:lnTo>
                    <a:pt x="2409795" y="0"/>
                  </a:lnTo>
                  <a:lnTo>
                    <a:pt x="2409795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8" name="Google Shape;108;p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3"/>
          <p:cNvSpPr txBox="1"/>
          <p:nvPr/>
        </p:nvSpPr>
        <p:spPr>
          <a:xfrm>
            <a:off x="8334603" y="3156585"/>
            <a:ext cx="8825400" cy="3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rPr b="0" i="0" lang="en-US" sz="3799" u="none" cap="none" strike="noStrike">
                <a:solidFill>
                  <a:srgbClr val="AD0F2E"/>
                </a:solidFill>
                <a:latin typeface="Arial"/>
                <a:ea typeface="Arial"/>
                <a:cs typeface="Arial"/>
                <a:sym typeface="Arial"/>
              </a:rPr>
              <a:t>Simposio: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Respuesta intersectorial ante la pandemia por COVID-19 en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zonas cafetaleras de Costa Rica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3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11" name="Google Shape;111;p13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4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14"/>
          <p:cNvGrpSpPr/>
          <p:nvPr/>
        </p:nvGrpSpPr>
        <p:grpSpPr>
          <a:xfrm>
            <a:off x="-3618150" y="-1946409"/>
            <a:ext cx="12833908" cy="12891434"/>
            <a:chOff x="1813" y="0"/>
            <a:chExt cx="809173" cy="812800"/>
          </a:xfrm>
        </p:grpSpPr>
        <p:sp>
          <p:nvSpPr>
            <p:cNvPr id="118" name="Google Shape;118;p14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000000">
                <a:alpha val="14117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 flipH="1">
            <a:off x="-3873011" y="-1891671"/>
            <a:ext cx="12916909" cy="12916856"/>
          </a:xfrm>
          <a:custGeom>
            <a:rect b="b" l="l" r="r" t="t"/>
            <a:pathLst>
              <a:path extrusionOk="0" h="6349974" w="6350000">
                <a:moveTo>
                  <a:pt x="0" y="3175025"/>
                </a:moveTo>
                <a:cubicBezTo>
                  <a:pt x="0" y="4928451"/>
                  <a:pt x="1421524" y="6349974"/>
                  <a:pt x="3175000" y="6349974"/>
                </a:cubicBezTo>
                <a:cubicBezTo>
                  <a:pt x="4928502" y="6349974"/>
                  <a:pt x="6350000" y="4928451"/>
                  <a:pt x="6350000" y="3175025"/>
                </a:cubicBezTo>
                <a:cubicBezTo>
                  <a:pt x="6350000" y="1421511"/>
                  <a:pt x="4928502" y="0"/>
                  <a:pt x="3175000" y="0"/>
                </a:cubicBezTo>
                <a:cubicBezTo>
                  <a:pt x="1421499" y="0"/>
                  <a:pt x="0" y="1421511"/>
                  <a:pt x="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41164" r="-8634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" name="Google Shape;121;p14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122" name="Google Shape;122;p14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23" name="Google Shape;123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4" name="Google Shape;124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4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4"/>
          <p:cNvPicPr preferRelativeResize="0"/>
          <p:nvPr/>
        </p:nvPicPr>
        <p:blipFill rotWithShape="1">
          <a:blip r:embed="rId10">
            <a:alphaModFix/>
          </a:blip>
          <a:srcRect b="444" l="0" r="4958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4"/>
          <p:cNvSpPr txBox="1"/>
          <p:nvPr/>
        </p:nvSpPr>
        <p:spPr>
          <a:xfrm>
            <a:off x="9615690" y="1457511"/>
            <a:ext cx="8272378" cy="6774005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Primera Sesión 1:00 p.m. a 2:30 p.m.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Síntesis de las mesas temáticas desarrolladas el 8 y 15 de junio.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Discusión (general o en grupos) sobre parecer respecto a acciones recuperadas, qué agregar y cuáles faltan.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Segunda Sesión 3:00 p.m. a 4:30 p.m.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Distribución de acciones permanentes: Buenas prácticas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Recuperación de aspectos a incluir en el Plan Alerta Temprana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Acuerdos de trabajo y seguimiento de acciones.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4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34" name="Google Shape;134;p14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Google Shape;139;p15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55000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0" name="Google Shape;140;p15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141" name="Google Shape;141;p15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142" name="Google Shape;142;p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3" name="Google Shape;143;p15"/>
          <p:cNvSpPr txBox="1"/>
          <p:nvPr/>
        </p:nvSpPr>
        <p:spPr>
          <a:xfrm>
            <a:off x="1089266" y="921274"/>
            <a:ext cx="10776857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Respuesta desde los sistemas de salud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b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6542661" y="2618276"/>
            <a:ext cx="5202677" cy="5170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Estrategias, acciones y alcances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5"/>
          <p:cNvSpPr txBox="1"/>
          <p:nvPr/>
        </p:nvSpPr>
        <p:spPr>
          <a:xfrm>
            <a:off x="1421473" y="3585770"/>
            <a:ext cx="15445200" cy="48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Articulación CCSS/MS: vigilancia epidemiológica. Inmediata,  concentración covid-19, gasto energético. Adecuación BD según incrementan casos (todos). No existe sistema interoperable.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Seguimiento de casos, efectivo a la vez que desgastante, no relevo. </a:t>
            </a:r>
            <a:r>
              <a:rPr b="0" i="1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¿Se pudieron haber sumado otros actores?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Prever la recolección con antelación: logística y protocolos (LS, CB).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Verificación de condiciones en las fincas con acompañamiento de otras instancias para preparar albergues e implementar baterías sanitarias: Lineamiento específico.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Centro de Contención (LS)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Campaña de vacunación: apoyo múltiple, recepción amplia (todos).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0" name="Google Shape;150;p16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1" name="Google Shape;151;p16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 rot="5400000">
            <a:off x="11980073" y="3979162"/>
            <a:ext cx="10286998" cy="232867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/>
          <p:nvPr/>
        </p:nvSpPr>
        <p:spPr>
          <a:xfrm>
            <a:off x="381000" y="749358"/>
            <a:ext cx="8191500" cy="137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Respuesta desde los sistemas de salud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6"/>
          <p:cNvSpPr txBox="1"/>
          <p:nvPr/>
        </p:nvSpPr>
        <p:spPr>
          <a:xfrm>
            <a:off x="767100" y="2705225"/>
            <a:ext cx="15047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Lecciones aprendidas. Dificultades y aspectos que no manejan por omisión y resultado limitado</a:t>
            </a:r>
            <a:endParaRPr b="1" i="0" sz="2400" u="none" cap="none" strike="noStrike">
              <a:solidFill>
                <a:srgbClr val="0C430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6"/>
          <p:cNvSpPr txBox="1"/>
          <p:nvPr/>
        </p:nvSpPr>
        <p:spPr>
          <a:xfrm>
            <a:off x="1416031" y="4316402"/>
            <a:ext cx="14313000" cy="48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Proximidad fronteriza y relación inequívoca con la población migrante.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Cese de otras funciones.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Salud mental, el equipo en primera línea no podía atender esto, más bien ocupaba apoyo: sobre carga laboral y Burnout. Promoción de la salud desatendida, primeros auxilios psicológicos.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Necesidades no atendidas o que se habían disminuido: EBAIS móvil, registro cruzado de salud (interoperabilidad), por ejemplo.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Dificultad para abarcar fincas/albergues conlleva a casos de evasión de medidas y descuido de trabajadores.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9" name="Google Shape;159;p17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55000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0" name="Google Shape;160;p17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161" name="Google Shape;161;p17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162" name="Google Shape;162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3" name="Google Shape;163;p17"/>
          <p:cNvSpPr txBox="1"/>
          <p:nvPr/>
        </p:nvSpPr>
        <p:spPr>
          <a:xfrm>
            <a:off x="233891" y="685224"/>
            <a:ext cx="107769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Respuesta intersectorial con CME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b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7"/>
          <p:cNvSpPr txBox="1"/>
          <p:nvPr/>
        </p:nvSpPr>
        <p:spPr>
          <a:xfrm>
            <a:off x="10476511" y="1084101"/>
            <a:ext cx="52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Estrategias, acciones y alcances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7"/>
          <p:cNvSpPr txBox="1"/>
          <p:nvPr/>
        </p:nvSpPr>
        <p:spPr>
          <a:xfrm>
            <a:off x="233900" y="2824100"/>
            <a:ext cx="16504500" cy="6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CME amplia bajo respaldo de un Sistema de Comando profesional con respuesta inmediata. Triadas por temas/acciones con asignación de roles.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CNE, MAG, MS, Bomberos, Cruz Roja, Fuerza Pública, Tránsito, ICAFE, IMAS. Se suma comunidad, comercio y cooperativas (sector privado) Ausentes: CONAI, AyA.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Análisis diario para la toma de decisiones, discernir entre boom de información y estar preparados para aplicar protocolos y medidas. Comunicación activa: transparencia y trazabilidad.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Gestión política: la labor de los alcaldes en distintos niveles, puente con nivel central.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Co-gestionar protocolo específico para el sector (ICAFE, MAG, IICA) con movilización/implicación de muchos actores. El recolector fue asumido como actor pasivo, receptor de medidas sanitarias.</a:t>
            </a:r>
            <a:endParaRPr b="0" i="0" sz="24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Sistema de solicitud de categoría migratoria (DGME, MAG)</a:t>
            </a:r>
            <a:endParaRPr b="0" i="0" sz="24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Sistema de Trazabilidad Laboral Migratoria (SITLAM). Formalizar un registro de trabajadores con variables esenciales.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Coordinación de transporte interfronterizo de trabajadores agropecuarios a zonas de cultivo.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Aprehensión y aprendizaje de sistemas telemáticos y nuevas tecnologías. Aún sin evaluar pro y contras.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0" name="Google Shape;170;p18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1" name="Google Shape;171;p18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 rot="5400000">
            <a:off x="11980073" y="3979162"/>
            <a:ext cx="10286998" cy="232867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8"/>
          <p:cNvSpPr txBox="1"/>
          <p:nvPr/>
        </p:nvSpPr>
        <p:spPr>
          <a:xfrm>
            <a:off x="381000" y="749358"/>
            <a:ext cx="8191500" cy="137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Respuesta local intersectorial con CME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3050473" y="2837261"/>
            <a:ext cx="11044051" cy="10341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Lecciones aprendidas. Dificultades y aspectos que no se lograron manejar por omisión y resultado limitado, acciones y alcances</a:t>
            </a:r>
            <a:endParaRPr b="1" i="0" sz="2400" u="none" cap="none" strike="noStrike">
              <a:solidFill>
                <a:srgbClr val="0C430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8"/>
          <p:cNvSpPr txBox="1"/>
          <p:nvPr/>
        </p:nvSpPr>
        <p:spPr>
          <a:xfrm>
            <a:off x="1416031" y="4307023"/>
            <a:ext cx="14313000" cy="48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Funcionarios desgastados en procesos que aún no se analiza efectividad.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No poder cubrir todas las fincas, conlleva al incumplimiento y “robo” de trabajadores entre productores.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No saber qué pasó en las fincas: mientras se recolectaba, no se dio seguimiento.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Se atienden necesidades acumuladas antes de covid-19: albergues, transporte.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Acelerar el aseguramiento colectivo de trabajadores recolectores.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Char char="▪"/>
            </a:pPr>
            <a:r>
              <a:rPr b="0" i="0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Aún sin evaluar el impacto de la pérdida y de la afectación local a nivel económico, psicológico, el cambio en el tejido social. </a:t>
            </a:r>
            <a:r>
              <a:rPr b="0" i="1" lang="en-US" sz="26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¿Cuál es el reparto real de los costos de importación de mano de obra?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Google Shape;179;p19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55000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0" name="Google Shape;180;p19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181" name="Google Shape;181;p19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182" name="Google Shape;182;p1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3" name="Google Shape;183;p19"/>
          <p:cNvSpPr txBox="1"/>
          <p:nvPr/>
        </p:nvSpPr>
        <p:spPr>
          <a:xfrm>
            <a:off x="1089266" y="921274"/>
            <a:ext cx="10776857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Respuesta Social y comunicación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b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9"/>
          <p:cNvSpPr txBox="1"/>
          <p:nvPr/>
        </p:nvSpPr>
        <p:spPr>
          <a:xfrm>
            <a:off x="6542659" y="3003356"/>
            <a:ext cx="5202677" cy="5170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Estrategias, acciones y alcances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9"/>
          <p:cNvSpPr txBox="1"/>
          <p:nvPr/>
        </p:nvSpPr>
        <p:spPr>
          <a:xfrm>
            <a:off x="1421471" y="3881983"/>
            <a:ext cx="15445200" cy="54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Saber dirigirse a una población local que estaba muy atemorizada, asustada: dar medidas, acompañar, motivar. Informar de manera positiva.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Estrategia de cuidado colectivo en vez de señalamiento y culpabilización.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La receptividad y comportamiento de la población en estas zonas fue clave. Confianza en autoridades a nivel local.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Educar a la población indígena, local e inmigrante, se enfocó en traducción de protocolos.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Solidaridad comunitaria: diarios, medicación, condescendencia de deudas y compromisos.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InfoCosecha: Plataforma de comunicación para productor y recolector.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AutoNum type="arabicPeriod"/>
            </a:pPr>
            <a:r>
              <a:rPr b="0" i="0" lang="en-US" sz="26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Organización por cuenta propia de cuadrillas de recolectores (panameños y nicaragüenses): su fin trabajar y regresar sanos.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" name="Google Shape;190;p20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1" name="Google Shape;191;p20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 rot="5400000">
            <a:off x="11980073" y="3979162"/>
            <a:ext cx="10286998" cy="2328677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0"/>
          <p:cNvSpPr txBox="1"/>
          <p:nvPr/>
        </p:nvSpPr>
        <p:spPr>
          <a:xfrm>
            <a:off x="381000" y="749358"/>
            <a:ext cx="8191500" cy="13788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Respuesta Social y comunicación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Aspectos y acciones principales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0"/>
          <p:cNvSpPr txBox="1"/>
          <p:nvPr/>
        </p:nvSpPr>
        <p:spPr>
          <a:xfrm>
            <a:off x="3050473" y="2410051"/>
            <a:ext cx="11044051" cy="10341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Lecciones aprendidas. Dificultades y aspectos que no se lograron manejar por omisión y resultado limitado, acciones y alcances</a:t>
            </a:r>
            <a:endParaRPr b="1" i="0" sz="2400" u="none" cap="none" strike="noStrike">
              <a:solidFill>
                <a:srgbClr val="0C430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0"/>
          <p:cNvSpPr txBox="1"/>
          <p:nvPr/>
        </p:nvSpPr>
        <p:spPr>
          <a:xfrm>
            <a:off x="611266" y="3818352"/>
            <a:ext cx="15348000" cy="55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Información en múltiples medios, infodemia: especulación, alarmista, datos falsos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Las pautas y medidas no siempre llegaron de manera oportuna a los usuarios principales: productores y recolectores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No previsión ni tiempo de controlar movimientos clandestinos: otras migraciones, comercio callejero, tráfico sustancias ilegales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Recolector visto como actor pasivo, receptor: especialmente indígenas a los que había que educar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No previsión del cambio de afluencia de población migrante, desde antes y post pandemia: otros factores los que inciden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Asumir o mediar la especificidad étnica y migratoria con la población residente, cuando sus condiciones, necesidades y perspectivas no son las mismas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Reducir los canales de procesos y su tramitología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Saturación de material visual en albergues y algunos puntos de confluencia poblacional: muchas instancias generaron carteles, se colocó información sin estrategia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Aún se debe analizar utilidad y trazabilidad de los sistemas y trámites generados: SITLAM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1"/>
          <p:cNvPicPr preferRelativeResize="0"/>
          <p:nvPr/>
        </p:nvPicPr>
        <p:blipFill rotWithShape="1">
          <a:blip r:embed="rId3">
            <a:alphaModFix/>
          </a:blip>
          <a:srcRect b="58242" l="0" r="0" t="1979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Google Shape;200;p21"/>
          <p:cNvCxnSpPr/>
          <p:nvPr/>
        </p:nvCxnSpPr>
        <p:spPr>
          <a:xfrm rot="10800000">
            <a:off x="89" y="2401628"/>
            <a:ext cx="6780635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01" name="Google Shape;201;p21"/>
          <p:cNvGrpSpPr/>
          <p:nvPr/>
        </p:nvGrpSpPr>
        <p:grpSpPr>
          <a:xfrm>
            <a:off x="17591272" y="-582680"/>
            <a:ext cx="3086100" cy="11307700"/>
            <a:chOff x="0" y="-38100"/>
            <a:chExt cx="812800" cy="2978160"/>
          </a:xfrm>
        </p:grpSpPr>
        <p:sp>
          <p:nvSpPr>
            <p:cNvPr id="202" name="Google Shape;202;p21"/>
            <p:cNvSpPr/>
            <p:nvPr/>
          </p:nvSpPr>
          <p:spPr>
            <a:xfrm>
              <a:off x="0" y="0"/>
              <a:ext cx="812800" cy="2940060"/>
            </a:xfrm>
            <a:custGeom>
              <a:rect b="b" l="l" r="r" t="t"/>
              <a:pathLst>
                <a:path extrusionOk="0" h="294006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AD0F2E"/>
            </a:solidFill>
            <a:ln>
              <a:noFill/>
            </a:ln>
          </p:spPr>
        </p:sp>
        <p:sp>
          <p:nvSpPr>
            <p:cNvPr id="203" name="Google Shape;203;p2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4" name="Google Shape;204;p21"/>
          <p:cNvSpPr txBox="1"/>
          <p:nvPr/>
        </p:nvSpPr>
        <p:spPr>
          <a:xfrm>
            <a:off x="7111209" y="5289894"/>
            <a:ext cx="3586474" cy="6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