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18"/>
  </p:notesMasterIdLst>
  <p:sldIdLst>
    <p:sldId id="257" r:id="rId3"/>
    <p:sldId id="258" r:id="rId4"/>
    <p:sldId id="260" r:id="rId5"/>
    <p:sldId id="259" r:id="rId6"/>
    <p:sldId id="262" r:id="rId7"/>
    <p:sldId id="267" r:id="rId8"/>
    <p:sldId id="271" r:id="rId9"/>
    <p:sldId id="263" r:id="rId10"/>
    <p:sldId id="265" r:id="rId11"/>
    <p:sldId id="264" r:id="rId12"/>
    <p:sldId id="266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es-C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0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5" autoAdjust="0"/>
    <p:restoredTop sz="94660"/>
  </p:normalViewPr>
  <p:slideViewPr>
    <p:cSldViewPr>
      <p:cViewPr>
        <p:scale>
          <a:sx n="94" d="100"/>
          <a:sy n="94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NA\Documents\OVSICORI\Volcanoes\Turrialba\20170123_vuelo_ebee\Tephra-Volume-A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93831063087925"/>
          <c:y val="5.5936235395324822E-2"/>
          <c:w val="0.81660181582360925"/>
          <c:h val="0.79432403725454426"/>
        </c:manualLayout>
      </c:layout>
      <c:scatterChart>
        <c:scatterStyle val="lineMarker"/>
        <c:varyColors val="0"/>
        <c:ser>
          <c:idx val="0"/>
          <c:order val="0"/>
          <c:tx>
            <c:v>Field Data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'Weibull-thickness'!$A$8:$A$24</c:f>
              <c:numCache>
                <c:formatCode>0.00</c:formatCode>
                <c:ptCount val="17"/>
                <c:pt idx="0">
                  <c:v>0.1</c:v>
                </c:pt>
                <c:pt idx="1">
                  <c:v>0.1414213562373095</c:v>
                </c:pt>
                <c:pt idx="2">
                  <c:v>0.22360679774997896</c:v>
                </c:pt>
                <c:pt idx="3">
                  <c:v>0.44721359549995793</c:v>
                </c:pt>
                <c:pt idx="4">
                  <c:v>0.5</c:v>
                </c:pt>
                <c:pt idx="5">
                  <c:v>0.63245553203367588</c:v>
                </c:pt>
                <c:pt idx="6">
                  <c:v>0.70710678118654757</c:v>
                </c:pt>
                <c:pt idx="7">
                  <c:v>1.4142135623730951</c:v>
                </c:pt>
              </c:numCache>
            </c:numRef>
          </c:xVal>
          <c:yVal>
            <c:numRef>
              <c:f>'Weibull-thickness'!$B$8:$B$24</c:f>
              <c:numCache>
                <c:formatCode>General</c:formatCode>
                <c:ptCount val="17"/>
                <c:pt idx="0">
                  <c:v>1700</c:v>
                </c:pt>
                <c:pt idx="1">
                  <c:v>530</c:v>
                </c:pt>
                <c:pt idx="2">
                  <c:v>200</c:v>
                </c:pt>
                <c:pt idx="3">
                  <c:v>55.000000000000007</c:v>
                </c:pt>
                <c:pt idx="4">
                  <c:v>40</c:v>
                </c:pt>
                <c:pt idx="5">
                  <c:v>30</c:v>
                </c:pt>
                <c:pt idx="6">
                  <c:v>20</c:v>
                </c:pt>
                <c:pt idx="7">
                  <c:v>5</c:v>
                </c:pt>
              </c:numCache>
            </c:numRef>
          </c:yVal>
          <c:smooth val="0"/>
        </c:ser>
        <c:ser>
          <c:idx val="1"/>
          <c:order val="1"/>
          <c:tx>
            <c:v>Weibull fit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'Weibull-thickness'!$A$8:$A$24</c:f>
              <c:numCache>
                <c:formatCode>0.00</c:formatCode>
                <c:ptCount val="17"/>
                <c:pt idx="0">
                  <c:v>0.1</c:v>
                </c:pt>
                <c:pt idx="1">
                  <c:v>0.1414213562373095</c:v>
                </c:pt>
                <c:pt idx="2">
                  <c:v>0.22360679774997896</c:v>
                </c:pt>
                <c:pt idx="3">
                  <c:v>0.44721359549995793</c:v>
                </c:pt>
                <c:pt idx="4">
                  <c:v>0.5</c:v>
                </c:pt>
                <c:pt idx="5">
                  <c:v>0.63245553203367588</c:v>
                </c:pt>
                <c:pt idx="6">
                  <c:v>0.70710678118654757</c:v>
                </c:pt>
                <c:pt idx="7">
                  <c:v>1.4142135623730951</c:v>
                </c:pt>
              </c:numCache>
            </c:numRef>
          </c:xVal>
          <c:yVal>
            <c:numRef>
              <c:f>'Weibull-thickness'!$C$8:$C$24</c:f>
              <c:numCache>
                <c:formatCode>0</c:formatCode>
                <c:ptCount val="17"/>
                <c:pt idx="0">
                  <c:v>723.67062993437878</c:v>
                </c:pt>
                <c:pt idx="1">
                  <c:v>375.28342043272568</c:v>
                </c:pt>
                <c:pt idx="2">
                  <c:v>156.95954732789218</c:v>
                </c:pt>
                <c:pt idx="3">
                  <c:v>41.61449320121735</c:v>
                </c:pt>
                <c:pt idx="4">
                  <c:v>33.572115376704829</c:v>
                </c:pt>
                <c:pt idx="5">
                  <c:v>21.334583222255613</c:v>
                </c:pt>
                <c:pt idx="6">
                  <c:v>17.194290259983628</c:v>
                </c:pt>
                <c:pt idx="7">
                  <c:v>4.4653882746765197</c:v>
                </c:pt>
                <c:pt idx="8" formatCode="0.00E+00">
                  <c:v>0</c:v>
                </c:pt>
                <c:pt idx="9" formatCode="0.00E+00">
                  <c:v>0</c:v>
                </c:pt>
                <c:pt idx="10" formatCode="0.00E+00">
                  <c:v>0</c:v>
                </c:pt>
                <c:pt idx="11" formatCode="0.00E+00">
                  <c:v>0</c:v>
                </c:pt>
                <c:pt idx="12" formatCode="0.00E+00">
                  <c:v>0</c:v>
                </c:pt>
                <c:pt idx="13" formatCode="0.00E+00">
                  <c:v>0</c:v>
                </c:pt>
                <c:pt idx="14" formatCode="0.00E+00">
                  <c:v>0</c:v>
                </c:pt>
                <c:pt idx="15" formatCode="0.00E+00">
                  <c:v>0</c:v>
                </c:pt>
                <c:pt idx="16" formatCode="0.00E+00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503104"/>
        <c:axId val="47084672"/>
      </c:scatterChart>
      <c:valAx>
        <c:axId val="355031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 sz="1000"/>
                  <a:t>sqrt(Area) (km)</a:t>
                </a:r>
              </a:p>
            </c:rich>
          </c:tx>
          <c:layout>
            <c:manualLayout>
              <c:xMode val="edge"/>
              <c:yMode val="edge"/>
              <c:x val="0.43142613560166487"/>
              <c:y val="0.92849305208086663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CR"/>
          </a:p>
        </c:txPr>
        <c:crossAx val="47084672"/>
        <c:crossesAt val="1.0000000000000022E-4"/>
        <c:crossBetween val="midCat"/>
      </c:valAx>
      <c:valAx>
        <c:axId val="47084672"/>
        <c:scaling>
          <c:logBase val="10"/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 sz="1000"/>
                  <a:t>Thickness (cm)</a:t>
                </a:r>
              </a:p>
            </c:rich>
          </c:tx>
          <c:layout>
            <c:manualLayout>
              <c:xMode val="edge"/>
              <c:yMode val="edge"/>
              <c:x val="3.1862750732800704E-2"/>
              <c:y val="0.2698415540866759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CR"/>
          </a:p>
        </c:txPr>
        <c:crossAx val="35503104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9314009661836062"/>
          <c:y val="0.12438522107813524"/>
          <c:w val="0.20861283643892431"/>
          <c:h val="0.15218040888701631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es-CR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C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768B6-F32A-426B-A302-632D3EA647DA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4BA4B-6CD0-4528-A23F-115CCFB644B4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5037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34BA4B-6CD0-4528-A23F-115CCFB644B4}" type="slidenum">
              <a:rPr lang="es-CR" smtClean="0"/>
              <a:t>10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10979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cgarita/Downloads/http://pamv71188.weebly.com/uploads/1/2/3/2/12328287/4093313_orig.jpg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CR" dirty="0"/>
          </a:p>
        </p:txBody>
      </p:sp>
      <p:pic>
        <p:nvPicPr>
          <p:cNvPr id="8" name="irc_mi" descr="http://pamv71188.weebly.com/uploads/1/2/3/2/12328287/4093313_orig.jp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4961"/>
            <a:ext cx="1656184" cy="891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4" descr="Ovsicori-UNA-logo"/>
          <p:cNvPicPr/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876256" y="79597"/>
            <a:ext cx="2229222" cy="147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8610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68DB00-AC28-4C75-90D1-156C5720CA75}" type="datetimeFigureOut">
              <a:rPr lang="es-CR" smtClean="0"/>
              <a:pPr>
                <a:defRPr/>
              </a:pPr>
              <a:t>14/11/2017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248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0FA103-2631-4945-AB0E-7DB9E5C1218F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4985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68DB00-AC28-4C75-90D1-156C5720CA75}" type="datetimeFigureOut">
              <a:rPr lang="es-CR" smtClean="0"/>
              <a:pPr>
                <a:defRPr/>
              </a:pPr>
              <a:t>14/11/2017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248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0FA103-2631-4945-AB0E-7DB9E5C1218F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36134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44658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74957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77517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86943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59932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12518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76837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59434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8150" y="64441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s-CR" sz="1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defRPr>
            </a:lvl1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dirty="0" smtClean="0"/>
              <a:t>FCTM 2017</a:t>
            </a:r>
            <a:endParaRPr lang="es-CR" dirty="0"/>
          </a:p>
        </p:txBody>
      </p:sp>
      <p:pic>
        <p:nvPicPr>
          <p:cNvPr id="5" name="Imagen 4" descr="Ovsicori-UNA-logo"/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50882" y="1580"/>
            <a:ext cx="1293118" cy="85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4831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994383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5671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6068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39993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68DB00-AC28-4C75-90D1-156C5720CA75}" type="datetimeFigureOut">
              <a:rPr lang="es-CR" smtClean="0"/>
              <a:pPr>
                <a:defRPr/>
              </a:pPr>
              <a:t>14/11/2017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248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0FA103-2631-4945-AB0E-7DB9E5C1218F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58086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68DB00-AC28-4C75-90D1-156C5720CA75}" type="datetimeFigureOut">
              <a:rPr lang="es-CR" smtClean="0"/>
              <a:pPr>
                <a:defRPr/>
              </a:pPr>
              <a:t>14/11/2017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248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0FA103-2631-4945-AB0E-7DB9E5C1218F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7952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68DB00-AC28-4C75-90D1-156C5720CA75}" type="datetimeFigureOut">
              <a:rPr lang="es-CR" smtClean="0"/>
              <a:pPr>
                <a:defRPr/>
              </a:pPr>
              <a:t>14/11/2017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248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0FA103-2631-4945-AB0E-7DB9E5C1218F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799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68DB00-AC28-4C75-90D1-156C5720CA75}" type="datetimeFigureOut">
              <a:rPr lang="es-CR" smtClean="0"/>
              <a:pPr>
                <a:defRPr/>
              </a:pPr>
              <a:t>14/11/2017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92248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0FA103-2631-4945-AB0E-7DB9E5C1218F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1761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68DB00-AC28-4C75-90D1-156C5720CA75}" type="datetimeFigureOut">
              <a:rPr lang="es-CR" smtClean="0"/>
              <a:pPr>
                <a:defRPr/>
              </a:pPr>
              <a:t>14/11/2017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248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0FA103-2631-4945-AB0E-7DB9E5C1218F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92547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68DB00-AC28-4C75-90D1-156C5720CA75}" type="datetimeFigureOut">
              <a:rPr lang="es-CR" smtClean="0"/>
              <a:pPr>
                <a:defRPr/>
              </a:pPr>
              <a:t>14/11/2017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248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0FA103-2631-4945-AB0E-7DB9E5C1218F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9091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s-C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368DB00-AC28-4C75-90D1-156C5720CA75}" type="datetimeFigureOut">
              <a:rPr lang="es-CR" smtClean="0"/>
              <a:pPr>
                <a:defRPr/>
              </a:pPr>
              <a:t>14/11/2017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248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0FA103-2631-4945-AB0E-7DB9E5C1218F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2260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661248"/>
            <a:ext cx="914400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8" name="2 Subtítulo"/>
          <p:cNvSpPr txBox="1">
            <a:spLocks/>
          </p:cNvSpPr>
          <p:nvPr/>
        </p:nvSpPr>
        <p:spPr>
          <a:xfrm>
            <a:off x="35496" y="6237312"/>
            <a:ext cx="2088233" cy="57943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OVSICORI-UNA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sz="1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Cyril</a:t>
            </a:r>
            <a:r>
              <a:rPr lang="es-CR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 </a:t>
            </a:r>
            <a:r>
              <a:rPr lang="es-CR" sz="1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Muller</a:t>
            </a:r>
            <a:endParaRPr lang="es-CR" sz="1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cs typeface="+mn-cs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919864" y="650897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CR" sz="14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+mn-ea"/>
                <a:cs typeface="+mn-cs"/>
              </a:rPr>
              <a:t>CCTM 2017</a:t>
            </a:r>
            <a:endParaRPr lang="es-CR" sz="14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952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56FE6-FF21-4A10-AA52-B43E646C034C}" type="datetimeFigureOut">
              <a:rPr lang="es-CR" smtClean="0"/>
              <a:t>14/11/2017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EACC7-2132-47D6-AFE6-80CA31FED040}" type="slidenum">
              <a:rPr lang="es-CR" smtClean="0"/>
              <a:t>‹#›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1429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Turrialba volcano: plumbing system and magma budget</a:t>
            </a:r>
            <a:endParaRPr lang="es-C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 err="1" smtClean="0"/>
              <a:t>Cyril</a:t>
            </a:r>
            <a:r>
              <a:rPr lang="es-CR" dirty="0" smtClean="0"/>
              <a:t> </a:t>
            </a:r>
            <a:r>
              <a:rPr lang="es-CR" dirty="0" err="1" smtClean="0"/>
              <a:t>Muller</a:t>
            </a:r>
            <a:endParaRPr lang="es-CR" dirty="0"/>
          </a:p>
          <a:p>
            <a:r>
              <a:rPr lang="es-CR" dirty="0" smtClean="0"/>
              <a:t>OVSICORI-UNA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8" t="27394" r="36351" b="16667"/>
          <a:stretch/>
        </p:blipFill>
        <p:spPr bwMode="auto">
          <a:xfrm>
            <a:off x="1724464" y="1385475"/>
            <a:ext cx="6467089" cy="4496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Observación fotogramétricas</a:t>
            </a:r>
            <a:endParaRPr lang="es-CR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4" t="25441" r="30119" b="15709"/>
          <a:stretch/>
        </p:blipFill>
        <p:spPr bwMode="auto">
          <a:xfrm>
            <a:off x="1331640" y="1196752"/>
            <a:ext cx="6840761" cy="477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74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106" y="28636"/>
            <a:ext cx="4725122" cy="880084"/>
          </a:xfrm>
        </p:spPr>
        <p:txBody>
          <a:bodyPr/>
          <a:lstStyle/>
          <a:p>
            <a:pPr algn="l"/>
            <a:r>
              <a:rPr lang="es-MX" dirty="0" smtClean="0"/>
              <a:t>Diferencia de altura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0" t="13134" r="30336" b="11775"/>
          <a:stretch/>
        </p:blipFill>
        <p:spPr bwMode="auto">
          <a:xfrm>
            <a:off x="539552" y="806558"/>
            <a:ext cx="8136904" cy="5430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15" t="28076" r="30603" b="13284"/>
          <a:stretch/>
        </p:blipFill>
        <p:spPr bwMode="auto">
          <a:xfrm>
            <a:off x="7719972" y="806559"/>
            <a:ext cx="123293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4 Conector recto"/>
          <p:cNvCxnSpPr/>
          <p:nvPr/>
        </p:nvCxnSpPr>
        <p:spPr>
          <a:xfrm flipV="1">
            <a:off x="899592" y="2318726"/>
            <a:ext cx="6048672" cy="2160240"/>
          </a:xfrm>
          <a:prstGeom prst="line">
            <a:avLst/>
          </a:prstGeom>
          <a:ln w="381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74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Perfile</a:t>
            </a:r>
            <a:endParaRPr lang="es-C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" t="42720" r="17954" b="13632"/>
          <a:stretch/>
        </p:blipFill>
        <p:spPr bwMode="auto">
          <a:xfrm>
            <a:off x="0" y="1556792"/>
            <a:ext cx="8784976" cy="271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9 Grupo"/>
          <p:cNvGrpSpPr/>
          <p:nvPr/>
        </p:nvGrpSpPr>
        <p:grpSpPr>
          <a:xfrm>
            <a:off x="1763688" y="2780928"/>
            <a:ext cx="6192688" cy="2856323"/>
            <a:chOff x="1763688" y="2780928"/>
            <a:chExt cx="6192688" cy="2856323"/>
          </a:xfrm>
        </p:grpSpPr>
        <p:sp>
          <p:nvSpPr>
            <p:cNvPr id="6" name="5 Forma libre"/>
            <p:cNvSpPr/>
            <p:nvPr/>
          </p:nvSpPr>
          <p:spPr>
            <a:xfrm>
              <a:off x="4067944" y="2780928"/>
              <a:ext cx="996779" cy="1169773"/>
            </a:xfrm>
            <a:custGeom>
              <a:avLst/>
              <a:gdLst>
                <a:gd name="connsiteX0" fmla="*/ 0 w 996779"/>
                <a:gd name="connsiteY0" fmla="*/ 0 h 1169773"/>
                <a:gd name="connsiteX1" fmla="*/ 0 w 996779"/>
                <a:gd name="connsiteY1" fmla="*/ 313038 h 1169773"/>
                <a:gd name="connsiteX2" fmla="*/ 82379 w 996779"/>
                <a:gd name="connsiteY2" fmla="*/ 304800 h 1169773"/>
                <a:gd name="connsiteX3" fmla="*/ 98854 w 996779"/>
                <a:gd name="connsiteY3" fmla="*/ 864973 h 1169773"/>
                <a:gd name="connsiteX4" fmla="*/ 271849 w 996779"/>
                <a:gd name="connsiteY4" fmla="*/ 1054443 h 1169773"/>
                <a:gd name="connsiteX5" fmla="*/ 378941 w 996779"/>
                <a:gd name="connsiteY5" fmla="*/ 1169773 h 1169773"/>
                <a:gd name="connsiteX6" fmla="*/ 708454 w 996779"/>
                <a:gd name="connsiteY6" fmla="*/ 1103870 h 1169773"/>
                <a:gd name="connsiteX7" fmla="*/ 807308 w 996779"/>
                <a:gd name="connsiteY7" fmla="*/ 815546 h 1169773"/>
                <a:gd name="connsiteX8" fmla="*/ 996779 w 996779"/>
                <a:gd name="connsiteY8" fmla="*/ 0 h 1169773"/>
                <a:gd name="connsiteX9" fmla="*/ 708454 w 996779"/>
                <a:gd name="connsiteY9" fmla="*/ 247135 h 1169773"/>
                <a:gd name="connsiteX10" fmla="*/ 634314 w 996779"/>
                <a:gd name="connsiteY10" fmla="*/ 313038 h 1169773"/>
                <a:gd name="connsiteX11" fmla="*/ 304800 w 996779"/>
                <a:gd name="connsiteY11" fmla="*/ 329514 h 1169773"/>
                <a:gd name="connsiteX12" fmla="*/ 214184 w 996779"/>
                <a:gd name="connsiteY12" fmla="*/ 321276 h 1169773"/>
                <a:gd name="connsiteX13" fmla="*/ 214184 w 996779"/>
                <a:gd name="connsiteY13" fmla="*/ 156519 h 1169773"/>
                <a:gd name="connsiteX14" fmla="*/ 156519 w 996779"/>
                <a:gd name="connsiteY14" fmla="*/ 82378 h 1169773"/>
                <a:gd name="connsiteX15" fmla="*/ 107092 w 996779"/>
                <a:gd name="connsiteY15" fmla="*/ 16476 h 1169773"/>
                <a:gd name="connsiteX16" fmla="*/ 0 w 996779"/>
                <a:gd name="connsiteY16" fmla="*/ 0 h 1169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96779" h="1169773">
                  <a:moveTo>
                    <a:pt x="0" y="0"/>
                  </a:moveTo>
                  <a:lnTo>
                    <a:pt x="0" y="313038"/>
                  </a:lnTo>
                  <a:lnTo>
                    <a:pt x="82379" y="304800"/>
                  </a:lnTo>
                  <a:lnTo>
                    <a:pt x="98854" y="864973"/>
                  </a:lnTo>
                  <a:lnTo>
                    <a:pt x="271849" y="1054443"/>
                  </a:lnTo>
                  <a:lnTo>
                    <a:pt x="378941" y="1169773"/>
                  </a:lnTo>
                  <a:lnTo>
                    <a:pt x="708454" y="1103870"/>
                  </a:lnTo>
                  <a:lnTo>
                    <a:pt x="807308" y="815546"/>
                  </a:lnTo>
                  <a:lnTo>
                    <a:pt x="996779" y="0"/>
                  </a:lnTo>
                  <a:lnTo>
                    <a:pt x="708454" y="247135"/>
                  </a:lnTo>
                  <a:lnTo>
                    <a:pt x="634314" y="313038"/>
                  </a:lnTo>
                  <a:lnTo>
                    <a:pt x="304800" y="329514"/>
                  </a:lnTo>
                  <a:lnTo>
                    <a:pt x="214184" y="321276"/>
                  </a:lnTo>
                  <a:lnTo>
                    <a:pt x="214184" y="156519"/>
                  </a:lnTo>
                  <a:lnTo>
                    <a:pt x="156519" y="82378"/>
                  </a:lnTo>
                  <a:lnTo>
                    <a:pt x="107092" y="16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grpSp>
          <p:nvGrpSpPr>
            <p:cNvPr id="9" name="8 Grupo"/>
            <p:cNvGrpSpPr/>
            <p:nvPr/>
          </p:nvGrpSpPr>
          <p:grpSpPr>
            <a:xfrm>
              <a:off x="1763688" y="3789040"/>
              <a:ext cx="6192688" cy="1848211"/>
              <a:chOff x="1763688" y="3789040"/>
              <a:chExt cx="6192688" cy="1848211"/>
            </a:xfrm>
          </p:grpSpPr>
          <p:sp>
            <p:nvSpPr>
              <p:cNvPr id="4" name="3 CuadroTexto"/>
              <p:cNvSpPr txBox="1"/>
              <p:nvPr/>
            </p:nvSpPr>
            <p:spPr>
              <a:xfrm>
                <a:off x="1763688" y="5114031"/>
                <a:ext cx="61926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800" dirty="0" smtClean="0">
                    <a:solidFill>
                      <a:srgbClr val="C00000"/>
                    </a:solidFill>
                  </a:rPr>
                  <a:t>Volumen de la excavación: 1 Mm</a:t>
                </a:r>
                <a:r>
                  <a:rPr lang="es-MX" sz="2800" baseline="30000" dirty="0" smtClean="0">
                    <a:solidFill>
                      <a:srgbClr val="C00000"/>
                    </a:solidFill>
                  </a:rPr>
                  <a:t>3</a:t>
                </a:r>
                <a:endParaRPr lang="es-CR" sz="2800" baseline="30000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8" name="7 Conector recto de flecha"/>
              <p:cNvCxnSpPr/>
              <p:nvPr/>
            </p:nvCxnSpPr>
            <p:spPr>
              <a:xfrm>
                <a:off x="4566333" y="3789040"/>
                <a:ext cx="0" cy="1324991"/>
              </a:xfrm>
              <a:prstGeom prst="straightConnector1">
                <a:avLst/>
              </a:prstGeom>
              <a:ln w="38100"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9374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Volumen total de </a:t>
            </a:r>
            <a:r>
              <a:rPr lang="es-MX" dirty="0" err="1" smtClean="0"/>
              <a:t>tefra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En base del espesor de ceniza a varias distancia del cráter se puede estimar el volumen total de </a:t>
            </a:r>
            <a:r>
              <a:rPr lang="es-MX" sz="2800" dirty="0" err="1" smtClean="0"/>
              <a:t>tefra</a:t>
            </a:r>
            <a:r>
              <a:rPr lang="es-MX" sz="2800" dirty="0" smtClean="0"/>
              <a:t> expulsado (</a:t>
            </a:r>
            <a:r>
              <a:rPr lang="es-MX" sz="2800" dirty="0" err="1" smtClean="0"/>
              <a:t>Bonadonna</a:t>
            </a:r>
            <a:r>
              <a:rPr lang="es-MX" sz="2800" dirty="0" smtClean="0"/>
              <a:t> et al 2012 usa con una función de </a:t>
            </a:r>
            <a:r>
              <a:rPr lang="es-MX" sz="2800" dirty="0" err="1" smtClean="0"/>
              <a:t>Weibull</a:t>
            </a:r>
            <a:r>
              <a:rPr lang="es-MX" sz="2800" dirty="0" smtClean="0"/>
              <a:t>) </a:t>
            </a:r>
            <a:endParaRPr lang="es-CR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5" t="26522" r="50000" b="14774"/>
          <a:stretch/>
        </p:blipFill>
        <p:spPr bwMode="auto">
          <a:xfrm>
            <a:off x="9828584" y="2226493"/>
            <a:ext cx="3967253" cy="387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9099245"/>
              </p:ext>
            </p:extLst>
          </p:nvPr>
        </p:nvGraphicFramePr>
        <p:xfrm>
          <a:off x="4139952" y="3501008"/>
          <a:ext cx="4848225" cy="284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323528" y="3645024"/>
            <a:ext cx="3816424" cy="2575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Volumen 3-6Mm</a:t>
            </a:r>
            <a:r>
              <a:rPr lang="es-MX" sz="2800" baseline="30000" dirty="0" smtClean="0"/>
              <a:t>3</a:t>
            </a:r>
          </a:p>
          <a:p>
            <a:r>
              <a:rPr lang="es-MX" sz="2800" dirty="0" smtClean="0"/>
              <a:t>Excavado 2M</a:t>
            </a:r>
            <a:r>
              <a:rPr lang="es-MX" sz="2800" dirty="0"/>
              <a:t>m</a:t>
            </a:r>
            <a:r>
              <a:rPr lang="es-MX" sz="2800" baseline="30000" dirty="0"/>
              <a:t>3</a:t>
            </a:r>
            <a:endParaRPr lang="es-MX" sz="2800" dirty="0" smtClean="0"/>
          </a:p>
          <a:p>
            <a:r>
              <a:rPr lang="es-MX" sz="2800" dirty="0" smtClean="0">
                <a:solidFill>
                  <a:srgbClr val="C00000"/>
                </a:solidFill>
              </a:rPr>
              <a:t>Volumen de magma </a:t>
            </a:r>
            <a:r>
              <a:rPr lang="es-MX" sz="2800" dirty="0" err="1" smtClean="0">
                <a:solidFill>
                  <a:srgbClr val="C00000"/>
                </a:solidFill>
              </a:rPr>
              <a:t>eruptado</a:t>
            </a:r>
            <a:r>
              <a:rPr lang="es-MX" sz="2800" dirty="0" smtClean="0">
                <a:solidFill>
                  <a:srgbClr val="C00000"/>
                </a:solidFill>
              </a:rPr>
              <a:t> 2014-2017</a:t>
            </a:r>
          </a:p>
          <a:p>
            <a:r>
              <a:rPr lang="es-MX" sz="2800" dirty="0" smtClean="0">
                <a:solidFill>
                  <a:srgbClr val="C00000"/>
                </a:solidFill>
              </a:rPr>
              <a:t>3-12 Mm</a:t>
            </a:r>
            <a:r>
              <a:rPr lang="es-MX" sz="2800" baseline="30000" dirty="0" smtClean="0">
                <a:solidFill>
                  <a:srgbClr val="C00000"/>
                </a:solidFill>
              </a:rPr>
              <a:t>3</a:t>
            </a:r>
            <a:endParaRPr lang="es-MX" sz="2800" baseline="30000" dirty="0">
              <a:solidFill>
                <a:srgbClr val="C00000"/>
              </a:solidFill>
            </a:endParaRPr>
          </a:p>
          <a:p>
            <a:endParaRPr lang="es-CR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391206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5" grpId="0">
        <p:bldAsOne/>
      </p:bldGraphic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MX" dirty="0" smtClean="0"/>
              <a:t>Discusión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345869"/>
          </a:xfrm>
        </p:spPr>
        <p:txBody>
          <a:bodyPr>
            <a:normAutofit/>
          </a:bodyPr>
          <a:lstStyle/>
          <a:p>
            <a:r>
              <a:rPr lang="es-CR" sz="2800" dirty="0" smtClean="0"/>
              <a:t>Una profundidad de un reservorio magmático de unos 7 km por debajo del nivel del mar, lo que esta en acuerdo con datos petrológicos </a:t>
            </a:r>
            <a:r>
              <a:rPr lang="es-CR" sz="2800" dirty="0"/>
              <a:t>(</a:t>
            </a:r>
            <a:r>
              <a:rPr lang="es-CR" sz="2800" dirty="0" err="1"/>
              <a:t>Benjamin</a:t>
            </a:r>
            <a:r>
              <a:rPr lang="es-CR" sz="2800" dirty="0"/>
              <a:t> et al., 2007)</a:t>
            </a:r>
            <a:r>
              <a:rPr lang="es-CR" sz="2800" dirty="0" smtClean="0"/>
              <a:t> y estudios </a:t>
            </a:r>
            <a:r>
              <a:rPr lang="es-CR" sz="2800" dirty="0" err="1" smtClean="0"/>
              <a:t>tomográficos</a:t>
            </a:r>
            <a:r>
              <a:rPr lang="es-CR" sz="2800" dirty="0" smtClean="0"/>
              <a:t> (</a:t>
            </a:r>
            <a:r>
              <a:rPr lang="es-CR" sz="2800" dirty="0" err="1"/>
              <a:t>H</a:t>
            </a:r>
            <a:r>
              <a:rPr lang="es-CR" sz="2800" dirty="0" err="1" smtClean="0"/>
              <a:t>usen</a:t>
            </a:r>
            <a:r>
              <a:rPr lang="es-CR" sz="2800" dirty="0" smtClean="0"/>
              <a:t> et al 2003)</a:t>
            </a:r>
          </a:p>
          <a:p>
            <a:r>
              <a:rPr lang="es-MX" sz="2800" dirty="0" smtClean="0"/>
              <a:t>Centro del reservorio esta por debajo del Irazú</a:t>
            </a:r>
            <a:endParaRPr lang="es-CR" sz="2800" dirty="0" smtClean="0"/>
          </a:p>
          <a:p>
            <a:r>
              <a:rPr lang="es-CR" sz="2800" dirty="0" smtClean="0"/>
              <a:t>~100 Mm3 inyectados en 20 años</a:t>
            </a:r>
          </a:p>
          <a:p>
            <a:r>
              <a:rPr lang="es-CR" sz="2800" dirty="0" smtClean="0"/>
              <a:t>10 Mm3 </a:t>
            </a:r>
            <a:r>
              <a:rPr lang="es-CR" sz="2800" dirty="0" err="1" smtClean="0"/>
              <a:t>eruptado</a:t>
            </a:r>
            <a:endParaRPr lang="es-CR" sz="2800" dirty="0" smtClean="0"/>
          </a:p>
          <a:p>
            <a:r>
              <a:rPr lang="es-CR" sz="2800" dirty="0" smtClean="0"/>
              <a:t>10% del magma inyectado fue </a:t>
            </a:r>
            <a:r>
              <a:rPr lang="es-CR" sz="2800" dirty="0" err="1" smtClean="0"/>
              <a:t>explusado</a:t>
            </a:r>
            <a:endParaRPr lang="es-CR" sz="2800" dirty="0" smtClean="0"/>
          </a:p>
          <a:p>
            <a:pPr marL="0" indent="0">
              <a:buNone/>
            </a:pPr>
            <a:endParaRPr lang="es-CR" sz="2800" dirty="0" smtClean="0"/>
          </a:p>
          <a:p>
            <a:pPr marL="0" indent="0">
              <a:buNone/>
            </a:pPr>
            <a:endParaRPr lang="es-CR" sz="2800" dirty="0" smtClean="0"/>
          </a:p>
          <a:p>
            <a:pPr marL="0" indent="0">
              <a:buNone/>
            </a:pPr>
            <a:endParaRPr lang="es-CR" sz="2800" dirty="0" smtClean="0"/>
          </a:p>
          <a:p>
            <a:pPr marL="0" indent="0">
              <a:buNone/>
            </a:pPr>
            <a:endParaRPr lang="es-CR" sz="2800" dirty="0"/>
          </a:p>
        </p:txBody>
      </p:sp>
    </p:spTree>
    <p:extLst>
      <p:ext uri="{BB962C8B-B14F-4D97-AF65-F5344CB8AC3E}">
        <p14:creationId xmlns:p14="http://schemas.microsoft.com/office/powerpoint/2010/main" val="195450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850106"/>
          </a:xfrm>
        </p:spPr>
        <p:txBody>
          <a:bodyPr/>
          <a:lstStyle/>
          <a:p>
            <a:r>
              <a:rPr lang="es-MX" dirty="0" smtClean="0"/>
              <a:t>Discusión 2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7" y="2078851"/>
            <a:ext cx="3744417" cy="144015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dirty="0" smtClean="0">
                <a:latin typeface="+mj-lt"/>
              </a:rPr>
              <a:t>Con una </a:t>
            </a:r>
            <a:r>
              <a:rPr lang="es-MX" dirty="0">
                <a:latin typeface="+mj-lt"/>
              </a:rPr>
              <a:t>tasa de intrusión 0.01 </a:t>
            </a:r>
            <a:r>
              <a:rPr lang="es-MX" dirty="0" smtClean="0">
                <a:latin typeface="+mj-lt"/>
              </a:rPr>
              <a:t>km3/año, </a:t>
            </a:r>
            <a:r>
              <a:rPr lang="es-MX" dirty="0">
                <a:latin typeface="+mj-lt"/>
              </a:rPr>
              <a:t>la porción de magma </a:t>
            </a:r>
            <a:r>
              <a:rPr lang="es-MX" dirty="0" err="1">
                <a:latin typeface="+mj-lt"/>
              </a:rPr>
              <a:t>erupcionable</a:t>
            </a:r>
            <a:r>
              <a:rPr lang="es-MX" dirty="0">
                <a:latin typeface="+mj-lt"/>
              </a:rPr>
              <a:t> es alrededor de 50% (</a:t>
            </a:r>
            <a:r>
              <a:rPr lang="es-MX" dirty="0" err="1">
                <a:latin typeface="+mj-lt"/>
              </a:rPr>
              <a:t>Annen</a:t>
            </a:r>
            <a:r>
              <a:rPr lang="es-MX" dirty="0">
                <a:latin typeface="+mj-lt"/>
              </a:rPr>
              <a:t> et </a:t>
            </a:r>
            <a:r>
              <a:rPr lang="es-MX" dirty="0" smtClean="0">
                <a:latin typeface="+mj-lt"/>
              </a:rPr>
              <a:t>al 2009)</a:t>
            </a:r>
          </a:p>
          <a:p>
            <a:endParaRPr lang="es-MX" dirty="0" smtClean="0">
              <a:latin typeface="+mj-lt"/>
            </a:endParaRPr>
          </a:p>
        </p:txBody>
      </p:sp>
      <p:grpSp>
        <p:nvGrpSpPr>
          <p:cNvPr id="14" name="13 Grupo"/>
          <p:cNvGrpSpPr/>
          <p:nvPr/>
        </p:nvGrpSpPr>
        <p:grpSpPr>
          <a:xfrm>
            <a:off x="4569078" y="2348880"/>
            <a:ext cx="4574921" cy="3620134"/>
            <a:chOff x="4569078" y="2789629"/>
            <a:chExt cx="4574921" cy="3620134"/>
          </a:xfrm>
        </p:grpSpPr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4569078" y="2789629"/>
              <a:ext cx="4574921" cy="3620134"/>
              <a:chOff x="4356154" y="2387536"/>
              <a:chExt cx="4862649" cy="4037990"/>
            </a:xfrm>
          </p:grpSpPr>
          <p:pic>
            <p:nvPicPr>
              <p:cNvPr id="5" name="Picture 2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0000"/>
              <a:stretch>
                <a:fillRect/>
              </a:stretch>
            </p:blipFill>
            <p:spPr bwMode="auto">
              <a:xfrm>
                <a:off x="4356154" y="2387536"/>
                <a:ext cx="4862649" cy="40379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17"/>
              <p:cNvSpPr txBox="1">
                <a:spLocks noChangeArrowheads="1"/>
              </p:cNvSpPr>
              <p:nvPr/>
            </p:nvSpPr>
            <p:spPr bwMode="auto">
              <a:xfrm>
                <a:off x="7701998" y="5239646"/>
                <a:ext cx="132600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ヒラギノ角ゴ Pro W3" charset="-128"/>
                  </a:defRPr>
                </a:lvl9pPr>
              </a:lstStyle>
              <a:p>
                <a:r>
                  <a:rPr lang="en-US" altLang="es-CR" sz="1200" dirty="0" err="1"/>
                  <a:t>Annen</a:t>
                </a:r>
                <a:r>
                  <a:rPr lang="en-US" altLang="es-CR" sz="1200" dirty="0"/>
                  <a:t> et al, 2009.</a:t>
                </a:r>
              </a:p>
            </p:txBody>
          </p:sp>
        </p:grpSp>
        <p:cxnSp>
          <p:nvCxnSpPr>
            <p:cNvPr id="9" name="8 Conector recto"/>
            <p:cNvCxnSpPr/>
            <p:nvPr/>
          </p:nvCxnSpPr>
          <p:spPr>
            <a:xfrm flipV="1">
              <a:off x="7524328" y="4365104"/>
              <a:ext cx="0" cy="1368152"/>
            </a:xfrm>
            <a:prstGeom prst="line">
              <a:avLst/>
            </a:prstGeom>
            <a:ln w="571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5635645" y="4398055"/>
              <a:ext cx="1872208" cy="0"/>
            </a:xfrm>
            <a:prstGeom prst="line">
              <a:avLst/>
            </a:prstGeom>
            <a:ln w="571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15 CuadroTexto"/>
          <p:cNvSpPr txBox="1"/>
          <p:nvPr/>
        </p:nvSpPr>
        <p:spPr>
          <a:xfrm>
            <a:off x="539552" y="1178749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>
                <a:latin typeface="+mj-lt"/>
              </a:rPr>
              <a:t>Que va pasar con el resto del </a:t>
            </a:r>
            <a:r>
              <a:rPr lang="es-CR" sz="2800" b="1" dirty="0" smtClean="0">
                <a:latin typeface="+mj-lt"/>
              </a:rPr>
              <a:t>magma inyectado</a:t>
            </a:r>
            <a:r>
              <a:rPr lang="es-CR" sz="2800" b="1" dirty="0">
                <a:latin typeface="+mj-lt"/>
              </a:rPr>
              <a:t>?</a:t>
            </a:r>
            <a:endParaRPr lang="es-MX" sz="2800" b="1" dirty="0">
              <a:latin typeface="+mj-lt"/>
            </a:endParaRPr>
          </a:p>
          <a:p>
            <a:endParaRPr lang="es-CR" sz="2800" dirty="0">
              <a:latin typeface="+mj-lt"/>
            </a:endParaRPr>
          </a:p>
        </p:txBody>
      </p:sp>
      <p:grpSp>
        <p:nvGrpSpPr>
          <p:cNvPr id="23" name="22 Grupo"/>
          <p:cNvGrpSpPr/>
          <p:nvPr/>
        </p:nvGrpSpPr>
        <p:grpSpPr>
          <a:xfrm>
            <a:off x="683568" y="3645024"/>
            <a:ext cx="6336704" cy="1647483"/>
            <a:chOff x="683568" y="3645024"/>
            <a:chExt cx="6336704" cy="1647483"/>
          </a:xfrm>
        </p:grpSpPr>
        <p:sp>
          <p:nvSpPr>
            <p:cNvPr id="17" name="16 CuadroTexto"/>
            <p:cNvSpPr txBox="1"/>
            <p:nvPr/>
          </p:nvSpPr>
          <p:spPr>
            <a:xfrm>
              <a:off x="683568" y="3645024"/>
              <a:ext cx="367240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200" dirty="0">
                  <a:latin typeface="+mj-lt"/>
                  <a:cs typeface="+mn-cs"/>
                </a:rPr>
                <a:t>Los </a:t>
              </a:r>
              <a:r>
                <a:rPr lang="es-MX" sz="2200" dirty="0" smtClean="0">
                  <a:latin typeface="+mj-lt"/>
                  <a:cs typeface="+mn-cs"/>
                </a:rPr>
                <a:t>últimos 20 años, </a:t>
              </a:r>
              <a:r>
                <a:rPr lang="es-MX" sz="2200" dirty="0">
                  <a:latin typeface="+mj-lt"/>
                  <a:cs typeface="+mn-cs"/>
                </a:rPr>
                <a:t>la tasa es </a:t>
              </a:r>
              <a:r>
                <a:rPr lang="es-MX" sz="2200">
                  <a:latin typeface="+mj-lt"/>
                  <a:cs typeface="+mn-cs"/>
                </a:rPr>
                <a:t>de </a:t>
              </a:r>
              <a:r>
                <a:rPr lang="es-MX" sz="2200" smtClean="0">
                  <a:latin typeface="+mj-lt"/>
                  <a:cs typeface="+mn-cs"/>
                </a:rPr>
                <a:t>0.001km3/año</a:t>
              </a:r>
              <a:endParaRPr lang="es-MX" sz="2200" dirty="0" smtClean="0">
                <a:latin typeface="+mj-lt"/>
                <a:cs typeface="+mn-cs"/>
              </a:endParaRPr>
            </a:p>
            <a:p>
              <a:r>
                <a:rPr lang="es-MX" sz="2200" dirty="0">
                  <a:latin typeface="+mj-lt"/>
                  <a:cs typeface="+mn-cs"/>
                </a:rPr>
                <a:t>la porción de magma </a:t>
              </a:r>
              <a:r>
                <a:rPr lang="es-MX" sz="2200" dirty="0" err="1">
                  <a:latin typeface="+mj-lt"/>
                  <a:cs typeface="+mn-cs"/>
                </a:rPr>
                <a:t>erupcionable</a:t>
              </a:r>
              <a:r>
                <a:rPr lang="es-MX" sz="2200" dirty="0">
                  <a:latin typeface="+mj-lt"/>
                  <a:cs typeface="+mn-cs"/>
                </a:rPr>
                <a:t> es </a:t>
              </a:r>
              <a:r>
                <a:rPr lang="es-MX" sz="2200" dirty="0" smtClean="0">
                  <a:latin typeface="+mj-lt"/>
                  <a:cs typeface="+mn-cs"/>
                </a:rPr>
                <a:t>inferior a 10</a:t>
              </a:r>
              <a:r>
                <a:rPr lang="es-MX" sz="2200" dirty="0">
                  <a:latin typeface="+mj-lt"/>
                  <a:cs typeface="+mn-cs"/>
                </a:rPr>
                <a:t>%</a:t>
              </a:r>
              <a:endParaRPr lang="es-CR" sz="2200" dirty="0">
                <a:latin typeface="+mj-lt"/>
                <a:cs typeface="+mn-cs"/>
              </a:endParaRPr>
            </a:p>
          </p:txBody>
        </p:sp>
        <p:cxnSp>
          <p:nvCxnSpPr>
            <p:cNvPr id="19" name="18 Conector recto"/>
            <p:cNvCxnSpPr/>
            <p:nvPr/>
          </p:nvCxnSpPr>
          <p:spPr>
            <a:xfrm>
              <a:off x="5635645" y="5030019"/>
              <a:ext cx="1384627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flipV="1">
              <a:off x="7020272" y="5030017"/>
              <a:ext cx="0" cy="26249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21 CuadroTexto"/>
            <p:cNvSpPr txBox="1"/>
            <p:nvPr/>
          </p:nvSpPr>
          <p:spPr>
            <a:xfrm>
              <a:off x="5992442" y="4660685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rgbClr val="C00000"/>
                  </a:solidFill>
                </a:rPr>
                <a:t>&lt;10%</a:t>
              </a:r>
              <a:endParaRPr lang="es-CR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237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Introducción</a:t>
            </a:r>
            <a:endParaRPr lang="es-C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Volcán Turrialba</a:t>
            </a:r>
          </a:p>
          <a:p>
            <a:r>
              <a:rPr lang="es-CR" dirty="0" smtClean="0"/>
              <a:t>Mediciones geodésicas (GPS)</a:t>
            </a:r>
          </a:p>
          <a:p>
            <a:r>
              <a:rPr lang="es-CR" dirty="0" smtClean="0"/>
              <a:t>Modelos geofísicos</a:t>
            </a:r>
          </a:p>
          <a:p>
            <a:r>
              <a:rPr lang="es-CR" dirty="0" smtClean="0"/>
              <a:t>Vuelos con vehículo </a:t>
            </a:r>
            <a:r>
              <a:rPr lang="es-CR" dirty="0"/>
              <a:t>aéreo no tripulado</a:t>
            </a:r>
            <a:r>
              <a:rPr lang="es-CR" dirty="0" smtClean="0"/>
              <a:t> VANT (</a:t>
            </a:r>
            <a:r>
              <a:rPr lang="es-CR" dirty="0" err="1" smtClean="0"/>
              <a:t>dron</a:t>
            </a:r>
            <a:r>
              <a:rPr lang="es-CR" dirty="0" smtClean="0"/>
              <a:t>)</a:t>
            </a:r>
          </a:p>
          <a:p>
            <a:r>
              <a:rPr lang="es-CR" dirty="0" smtClean="0"/>
              <a:t>Modelo de dispersión de la ceniza</a:t>
            </a:r>
          </a:p>
          <a:p>
            <a:r>
              <a:rPr lang="es-CR" dirty="0" smtClean="0"/>
              <a:t>Resultados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7564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73" y="26732"/>
            <a:ext cx="8229600" cy="881988"/>
          </a:xfrm>
        </p:spPr>
        <p:txBody>
          <a:bodyPr/>
          <a:lstStyle/>
          <a:p>
            <a:r>
              <a:rPr lang="es-CR" dirty="0" smtClean="0"/>
              <a:t>Volcán Turrialba</a:t>
            </a:r>
            <a:endParaRPr lang="es-C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755" y="764704"/>
            <a:ext cx="3001378" cy="5760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R" dirty="0" smtClean="0"/>
              <a:t>Eventos clave</a:t>
            </a:r>
            <a:endParaRPr lang="es-CR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457813" y="4583737"/>
            <a:ext cx="6434667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683568" y="4583737"/>
            <a:ext cx="1584176" cy="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49580" y="6045953"/>
            <a:ext cx="1866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i="1" dirty="0" smtClean="0"/>
              <a:t>Martini et al 2014</a:t>
            </a:r>
            <a:endParaRPr lang="es-CR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7504" y="5230941"/>
            <a:ext cx="745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1864</a:t>
            </a:r>
          </a:p>
          <a:p>
            <a:r>
              <a:rPr lang="es-CR" dirty="0" smtClean="0"/>
              <a:t>1866</a:t>
            </a:r>
            <a:endParaRPr lang="es-CR" dirty="0"/>
          </a:p>
        </p:txBody>
      </p:sp>
      <p:sp>
        <p:nvSpPr>
          <p:cNvPr id="20" name="TextBox 19"/>
          <p:cNvSpPr txBox="1"/>
          <p:nvPr/>
        </p:nvSpPr>
        <p:spPr>
          <a:xfrm rot="19068610">
            <a:off x="109387" y="2498300"/>
            <a:ext cx="1683403" cy="540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Periodo eruptivo</a:t>
            </a:r>
            <a:endParaRPr lang="es-CR" dirty="0"/>
          </a:p>
        </p:txBody>
      </p:sp>
      <p:sp>
        <p:nvSpPr>
          <p:cNvPr id="25" name="Isosceles Triangle 24"/>
          <p:cNvSpPr/>
          <p:nvPr/>
        </p:nvSpPr>
        <p:spPr>
          <a:xfrm rot="10800000">
            <a:off x="132365" y="4581128"/>
            <a:ext cx="678626" cy="585022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grpSp>
        <p:nvGrpSpPr>
          <p:cNvPr id="7" name="6 Grupo"/>
          <p:cNvGrpSpPr/>
          <p:nvPr/>
        </p:nvGrpSpPr>
        <p:grpSpPr>
          <a:xfrm>
            <a:off x="2263085" y="1931566"/>
            <a:ext cx="2985350" cy="3846067"/>
            <a:chOff x="2263085" y="1931566"/>
            <a:chExt cx="2985350" cy="3846067"/>
          </a:xfrm>
        </p:grpSpPr>
        <p:sp>
          <p:nvSpPr>
            <p:cNvPr id="31" name="TextBox 30"/>
            <p:cNvSpPr txBox="1"/>
            <p:nvPr/>
          </p:nvSpPr>
          <p:spPr>
            <a:xfrm>
              <a:off x="2415940" y="5408301"/>
              <a:ext cx="1483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 smtClean="0"/>
                <a:t>2001-2006</a:t>
              </a:r>
              <a:endParaRPr lang="es-CR" dirty="0"/>
            </a:p>
          </p:txBody>
        </p:sp>
        <p:sp>
          <p:nvSpPr>
            <p:cNvPr id="47" name="TextBox 46"/>
            <p:cNvSpPr txBox="1"/>
            <p:nvPr/>
          </p:nvSpPr>
          <p:spPr>
            <a:xfrm rot="19068610">
              <a:off x="2263085" y="1931566"/>
              <a:ext cx="29853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/>
                <a:t>Progresivo aumento de desgasificación, sismicidad</a:t>
              </a:r>
              <a:endParaRPr lang="es-CR" sz="1600" dirty="0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2430882" y="3810801"/>
              <a:ext cx="916982" cy="698319"/>
              <a:chOff x="3142545" y="3984309"/>
              <a:chExt cx="1357447" cy="1033751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3203848" y="4195020"/>
                <a:ext cx="1296144" cy="823040"/>
                <a:chOff x="3203848" y="4232442"/>
                <a:chExt cx="590475" cy="641692"/>
              </a:xfrm>
            </p:grpSpPr>
            <p:sp>
              <p:nvSpPr>
                <p:cNvPr id="36" name="Isosceles Triangle 35"/>
                <p:cNvSpPr/>
                <p:nvPr/>
              </p:nvSpPr>
              <p:spPr>
                <a:xfrm>
                  <a:off x="3248044" y="4433822"/>
                  <a:ext cx="502084" cy="432830"/>
                </a:xfrm>
                <a:prstGeom prst="triangl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CR"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a:endParaRPr>
                </a:p>
              </p:txBody>
            </p:sp>
            <p:sp>
              <p:nvSpPr>
                <p:cNvPr id="37" name="Isosceles Triangle 36"/>
                <p:cNvSpPr/>
                <p:nvPr/>
              </p:nvSpPr>
              <p:spPr>
                <a:xfrm>
                  <a:off x="3203848" y="4365104"/>
                  <a:ext cx="590475" cy="509030"/>
                </a:xfrm>
                <a:prstGeom prst="triangle">
                  <a:avLst/>
                </a:prstGeom>
                <a:noFill/>
                <a:ln>
                  <a:solidFill>
                    <a:schemeClr val="accent1">
                      <a:lumMod val="7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R"/>
                </a:p>
              </p:txBody>
            </p:sp>
            <p:cxnSp>
              <p:nvCxnSpPr>
                <p:cNvPr id="39" name="Straight Arrow Connector 38"/>
                <p:cNvCxnSpPr>
                  <a:stCxn id="37" idx="5"/>
                </p:cNvCxnSpPr>
                <p:nvPr/>
              </p:nvCxnSpPr>
              <p:spPr>
                <a:xfrm flipV="1">
                  <a:off x="3646704" y="4515952"/>
                  <a:ext cx="103424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>
                  <a:stCxn id="37" idx="0"/>
                </p:cNvCxnSpPr>
                <p:nvPr/>
              </p:nvCxnSpPr>
              <p:spPr>
                <a:xfrm flipV="1">
                  <a:off x="3499086" y="4232442"/>
                  <a:ext cx="0" cy="132662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>
                  <a:stCxn id="37" idx="1"/>
                </p:cNvCxnSpPr>
                <p:nvPr/>
              </p:nvCxnSpPr>
              <p:spPr>
                <a:xfrm flipH="1" flipV="1">
                  <a:off x="3291108" y="4515952"/>
                  <a:ext cx="60358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Cloud Callout 49"/>
              <p:cNvSpPr/>
              <p:nvPr/>
            </p:nvSpPr>
            <p:spPr>
              <a:xfrm rot="302895">
                <a:off x="3142545" y="3984309"/>
                <a:ext cx="568361" cy="268380"/>
              </a:xfrm>
              <a:prstGeom prst="cloudCallout">
                <a:avLst>
                  <a:gd name="adj1" fmla="val 71652"/>
                  <a:gd name="adj2" fmla="val 102052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53" name="5-Point Star 52"/>
              <p:cNvSpPr/>
              <p:nvPr/>
            </p:nvSpPr>
            <p:spPr>
              <a:xfrm>
                <a:off x="3829400" y="4725332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58" name="5-Point Star 57"/>
              <p:cNvSpPr/>
              <p:nvPr/>
            </p:nvSpPr>
            <p:spPr>
              <a:xfrm>
                <a:off x="3698459" y="4656417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</p:grpSp>
      <p:grpSp>
        <p:nvGrpSpPr>
          <p:cNvPr id="6" name="5 Grupo"/>
          <p:cNvGrpSpPr/>
          <p:nvPr/>
        </p:nvGrpSpPr>
        <p:grpSpPr>
          <a:xfrm>
            <a:off x="945427" y="2016583"/>
            <a:ext cx="3562291" cy="3761050"/>
            <a:chOff x="945427" y="2016583"/>
            <a:chExt cx="3562291" cy="3761050"/>
          </a:xfrm>
        </p:grpSpPr>
        <p:sp>
          <p:nvSpPr>
            <p:cNvPr id="11" name="TextBox 10"/>
            <p:cNvSpPr txBox="1"/>
            <p:nvPr/>
          </p:nvSpPr>
          <p:spPr>
            <a:xfrm>
              <a:off x="996139" y="5408301"/>
              <a:ext cx="1433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 smtClean="0"/>
                <a:t>1996-2000</a:t>
              </a:r>
              <a:endParaRPr lang="es-CR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9068610">
              <a:off x="945427" y="2016583"/>
              <a:ext cx="35622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 smtClean="0"/>
                <a:t>Desgasificación leve</a:t>
              </a:r>
              <a:endParaRPr lang="es-CR" dirty="0"/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1287475" y="4011543"/>
              <a:ext cx="548221" cy="497577"/>
              <a:chOff x="1287475" y="4011543"/>
              <a:chExt cx="548221" cy="497577"/>
            </a:xfrm>
          </p:grpSpPr>
          <p:sp>
            <p:nvSpPr>
              <p:cNvPr id="63" name="Isosceles Triangle 62"/>
              <p:cNvSpPr/>
              <p:nvPr/>
            </p:nvSpPr>
            <p:spPr>
              <a:xfrm>
                <a:off x="1331640" y="4255220"/>
                <a:ext cx="504056" cy="25390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CR"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a:endParaRPr>
              </a:p>
            </p:txBody>
          </p:sp>
          <p:sp>
            <p:nvSpPr>
              <p:cNvPr id="64" name="Cloud Callout 63"/>
              <p:cNvSpPr/>
              <p:nvPr/>
            </p:nvSpPr>
            <p:spPr>
              <a:xfrm rot="302895">
                <a:off x="1287475" y="4011543"/>
                <a:ext cx="216717" cy="102333"/>
              </a:xfrm>
              <a:prstGeom prst="cloudCallout">
                <a:avLst>
                  <a:gd name="adj1" fmla="val 71652"/>
                  <a:gd name="adj2" fmla="val 102052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</p:grpSp>
      <p:sp>
        <p:nvSpPr>
          <p:cNvPr id="104" name="TextBox 103"/>
          <p:cNvSpPr txBox="1"/>
          <p:nvPr/>
        </p:nvSpPr>
        <p:spPr>
          <a:xfrm rot="16200000">
            <a:off x="8109034" y="5021817"/>
            <a:ext cx="1084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dirty="0" smtClean="0">
                <a:solidFill>
                  <a:schemeClr val="accent2"/>
                </a:solidFill>
              </a:rPr>
              <a:t>Erupción</a:t>
            </a:r>
            <a:endParaRPr lang="es-CR" sz="1600" dirty="0">
              <a:solidFill>
                <a:schemeClr val="accent2"/>
              </a:solidFill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3592055" y="1538017"/>
            <a:ext cx="3790718" cy="4239616"/>
            <a:chOff x="3592055" y="1538017"/>
            <a:chExt cx="3790718" cy="4239616"/>
          </a:xfrm>
        </p:grpSpPr>
        <p:sp>
          <p:nvSpPr>
            <p:cNvPr id="32" name="TextBox 31"/>
            <p:cNvSpPr txBox="1"/>
            <p:nvPr/>
          </p:nvSpPr>
          <p:spPr>
            <a:xfrm rot="19068610">
              <a:off x="3592055" y="1538017"/>
              <a:ext cx="37907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/>
                <a:t>Desgasificación: 1t/</a:t>
              </a:r>
              <a:r>
                <a:rPr lang="es-CR" sz="1600" dirty="0" err="1" smtClean="0"/>
                <a:t>dia</a:t>
              </a:r>
              <a:r>
                <a:rPr lang="es-CR" sz="1600" dirty="0" smtClean="0"/>
                <a:t> &gt;&gt; 760t/</a:t>
              </a:r>
              <a:r>
                <a:rPr lang="es-CR" sz="1600" dirty="0" err="1" smtClean="0"/>
                <a:t>dia</a:t>
              </a:r>
              <a:endParaRPr lang="es-CR" sz="1600" dirty="0" smtClean="0"/>
            </a:p>
            <a:p>
              <a:r>
                <a:rPr lang="es-CR" sz="1600" dirty="0" smtClean="0"/>
                <a:t>Sismicidad: aumentación</a:t>
              </a:r>
            </a:p>
            <a:p>
              <a:r>
                <a:rPr lang="es-CR" sz="1600" dirty="0" smtClean="0"/>
                <a:t>Deformación</a:t>
              </a:r>
              <a:r>
                <a:rPr lang="es-CR" sz="1600" dirty="0"/>
                <a:t> </a:t>
              </a:r>
              <a:r>
                <a:rPr lang="es-CR" sz="1600" dirty="0" smtClean="0"/>
                <a:t>leve</a:t>
              </a:r>
              <a:endParaRPr lang="es-CR" sz="1600" dirty="0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3807725" y="3588678"/>
              <a:ext cx="1186980" cy="903933"/>
              <a:chOff x="3142545" y="3984309"/>
              <a:chExt cx="1357447" cy="1033751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3203848" y="4195020"/>
                <a:ext cx="1296144" cy="823040"/>
                <a:chOff x="3203848" y="4232442"/>
                <a:chExt cx="590475" cy="641692"/>
              </a:xfrm>
            </p:grpSpPr>
            <p:sp>
              <p:nvSpPr>
                <p:cNvPr id="71" name="Isosceles Triangle 70"/>
                <p:cNvSpPr/>
                <p:nvPr/>
              </p:nvSpPr>
              <p:spPr>
                <a:xfrm>
                  <a:off x="3248044" y="4433822"/>
                  <a:ext cx="502084" cy="432830"/>
                </a:xfrm>
                <a:prstGeom prst="triangl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CR"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a:endParaRPr>
                </a:p>
              </p:txBody>
            </p:sp>
            <p:sp>
              <p:nvSpPr>
                <p:cNvPr id="72" name="Isosceles Triangle 71"/>
                <p:cNvSpPr/>
                <p:nvPr/>
              </p:nvSpPr>
              <p:spPr>
                <a:xfrm>
                  <a:off x="3203848" y="4365104"/>
                  <a:ext cx="590475" cy="509030"/>
                </a:xfrm>
                <a:prstGeom prst="triangle">
                  <a:avLst/>
                </a:prstGeom>
                <a:noFill/>
                <a:ln>
                  <a:solidFill>
                    <a:schemeClr val="accent1">
                      <a:lumMod val="7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R"/>
                </a:p>
              </p:txBody>
            </p:sp>
            <p:cxnSp>
              <p:nvCxnSpPr>
                <p:cNvPr id="73" name="Straight Arrow Connector 72"/>
                <p:cNvCxnSpPr>
                  <a:stCxn id="72" idx="5"/>
                </p:cNvCxnSpPr>
                <p:nvPr/>
              </p:nvCxnSpPr>
              <p:spPr>
                <a:xfrm flipV="1">
                  <a:off x="3646704" y="4515952"/>
                  <a:ext cx="103424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73"/>
                <p:cNvCxnSpPr>
                  <a:stCxn id="72" idx="0"/>
                </p:cNvCxnSpPr>
                <p:nvPr/>
              </p:nvCxnSpPr>
              <p:spPr>
                <a:xfrm flipV="1">
                  <a:off x="3499086" y="4232442"/>
                  <a:ext cx="0" cy="132662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/>
                <p:cNvCxnSpPr>
                  <a:stCxn id="72" idx="1"/>
                </p:cNvCxnSpPr>
                <p:nvPr/>
              </p:nvCxnSpPr>
              <p:spPr>
                <a:xfrm flipH="1" flipV="1">
                  <a:off x="3291108" y="4515952"/>
                  <a:ext cx="60358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8" name="Cloud Callout 67"/>
              <p:cNvSpPr/>
              <p:nvPr/>
            </p:nvSpPr>
            <p:spPr>
              <a:xfrm rot="302895">
                <a:off x="3142545" y="3984309"/>
                <a:ext cx="568361" cy="268380"/>
              </a:xfrm>
              <a:prstGeom prst="cloudCallout">
                <a:avLst>
                  <a:gd name="adj1" fmla="val 71652"/>
                  <a:gd name="adj2" fmla="val 102052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69" name="5-Point Star 68"/>
              <p:cNvSpPr/>
              <p:nvPr/>
            </p:nvSpPr>
            <p:spPr>
              <a:xfrm>
                <a:off x="3829400" y="4725332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70" name="5-Point Star 69"/>
              <p:cNvSpPr/>
              <p:nvPr/>
            </p:nvSpPr>
            <p:spPr>
              <a:xfrm>
                <a:off x="3698459" y="4656417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  <p:sp>
          <p:nvSpPr>
            <p:cNvPr id="4" name="3 CuadroTexto"/>
            <p:cNvSpPr txBox="1"/>
            <p:nvPr/>
          </p:nvSpPr>
          <p:spPr>
            <a:xfrm>
              <a:off x="4136632" y="5408301"/>
              <a:ext cx="7163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 smtClean="0"/>
                <a:t>2007</a:t>
              </a:r>
              <a:endParaRPr lang="es-CR" dirty="0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6814530" y="1564031"/>
            <a:ext cx="2698703" cy="4213602"/>
            <a:chOff x="6814530" y="1564031"/>
            <a:chExt cx="2698703" cy="4213602"/>
          </a:xfrm>
        </p:grpSpPr>
        <p:grpSp>
          <p:nvGrpSpPr>
            <p:cNvPr id="77" name="Group 76"/>
            <p:cNvGrpSpPr/>
            <p:nvPr/>
          </p:nvGrpSpPr>
          <p:grpSpPr>
            <a:xfrm>
              <a:off x="6855286" y="3344513"/>
              <a:ext cx="1608922" cy="1113872"/>
              <a:chOff x="3142545" y="3984309"/>
              <a:chExt cx="1357447" cy="1033751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3203848" y="4195020"/>
                <a:ext cx="1296144" cy="823040"/>
                <a:chOff x="3203848" y="4232442"/>
                <a:chExt cx="590475" cy="641692"/>
              </a:xfrm>
            </p:grpSpPr>
            <p:sp>
              <p:nvSpPr>
                <p:cNvPr id="82" name="Isosceles Triangle 81"/>
                <p:cNvSpPr/>
                <p:nvPr/>
              </p:nvSpPr>
              <p:spPr>
                <a:xfrm>
                  <a:off x="3248044" y="4433822"/>
                  <a:ext cx="502084" cy="432830"/>
                </a:xfrm>
                <a:prstGeom prst="triangl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CR"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a:endParaRPr>
                </a:p>
              </p:txBody>
            </p:sp>
            <p:sp>
              <p:nvSpPr>
                <p:cNvPr id="83" name="Isosceles Triangle 82"/>
                <p:cNvSpPr/>
                <p:nvPr/>
              </p:nvSpPr>
              <p:spPr>
                <a:xfrm>
                  <a:off x="3203848" y="4365104"/>
                  <a:ext cx="590475" cy="509030"/>
                </a:xfrm>
                <a:prstGeom prst="triangle">
                  <a:avLst/>
                </a:prstGeom>
                <a:noFill/>
                <a:ln>
                  <a:solidFill>
                    <a:schemeClr val="accent1">
                      <a:lumMod val="7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R"/>
                </a:p>
              </p:txBody>
            </p:sp>
            <p:cxnSp>
              <p:nvCxnSpPr>
                <p:cNvPr id="84" name="Straight Arrow Connector 83"/>
                <p:cNvCxnSpPr>
                  <a:stCxn id="83" idx="5"/>
                </p:cNvCxnSpPr>
                <p:nvPr/>
              </p:nvCxnSpPr>
              <p:spPr>
                <a:xfrm flipV="1">
                  <a:off x="3646704" y="4515952"/>
                  <a:ext cx="103424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Arrow Connector 84"/>
                <p:cNvCxnSpPr>
                  <a:stCxn id="83" idx="0"/>
                </p:cNvCxnSpPr>
                <p:nvPr/>
              </p:nvCxnSpPr>
              <p:spPr>
                <a:xfrm flipV="1">
                  <a:off x="3499086" y="4232442"/>
                  <a:ext cx="0" cy="132662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Arrow Connector 85"/>
                <p:cNvCxnSpPr>
                  <a:stCxn id="83" idx="1"/>
                </p:cNvCxnSpPr>
                <p:nvPr/>
              </p:nvCxnSpPr>
              <p:spPr>
                <a:xfrm flipH="1" flipV="1">
                  <a:off x="3291108" y="4515952"/>
                  <a:ext cx="60358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9" name="Cloud Callout 78"/>
              <p:cNvSpPr/>
              <p:nvPr/>
            </p:nvSpPr>
            <p:spPr>
              <a:xfrm rot="302895">
                <a:off x="3142545" y="3984309"/>
                <a:ext cx="568361" cy="268380"/>
              </a:xfrm>
              <a:prstGeom prst="cloudCallout">
                <a:avLst>
                  <a:gd name="adj1" fmla="val 71652"/>
                  <a:gd name="adj2" fmla="val 102052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80" name="5-Point Star 79"/>
              <p:cNvSpPr/>
              <p:nvPr/>
            </p:nvSpPr>
            <p:spPr>
              <a:xfrm>
                <a:off x="3829400" y="4725332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81" name="5-Point Star 80"/>
              <p:cNvSpPr/>
              <p:nvPr/>
            </p:nvSpPr>
            <p:spPr>
              <a:xfrm>
                <a:off x="3698459" y="4656417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  <p:sp>
          <p:nvSpPr>
            <p:cNvPr id="91" name="Isosceles Triangle 90"/>
            <p:cNvSpPr/>
            <p:nvPr/>
          </p:nvSpPr>
          <p:spPr>
            <a:xfrm rot="10800000">
              <a:off x="7450881" y="4653136"/>
              <a:ext cx="413691" cy="356630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92" name="Isosceles Triangle 91"/>
            <p:cNvSpPr/>
            <p:nvPr/>
          </p:nvSpPr>
          <p:spPr>
            <a:xfrm rot="10800000">
              <a:off x="8244408" y="4653135"/>
              <a:ext cx="334409" cy="288283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95" name="Isosceles Triangle 94"/>
            <p:cNvSpPr/>
            <p:nvPr/>
          </p:nvSpPr>
          <p:spPr>
            <a:xfrm rot="10800000">
              <a:off x="7234857" y="4653136"/>
              <a:ext cx="413691" cy="356630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96" name="Isosceles Triangle 95"/>
            <p:cNvSpPr/>
            <p:nvPr/>
          </p:nvSpPr>
          <p:spPr>
            <a:xfrm rot="10800000">
              <a:off x="7038629" y="4653136"/>
              <a:ext cx="413691" cy="356630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97" name="Isosceles Triangle 96"/>
            <p:cNvSpPr/>
            <p:nvPr/>
          </p:nvSpPr>
          <p:spPr>
            <a:xfrm rot="10800000">
              <a:off x="6814530" y="4653136"/>
              <a:ext cx="413691" cy="356630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106" name="TextBox 105"/>
            <p:cNvSpPr txBox="1"/>
            <p:nvPr/>
          </p:nvSpPr>
          <p:spPr>
            <a:xfrm rot="19068610">
              <a:off x="6931715" y="1564031"/>
              <a:ext cx="258151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/>
                <a:t>Desgasificación: </a:t>
              </a:r>
              <a:r>
                <a:rPr lang="es-CR" sz="1600" dirty="0" err="1" smtClean="0"/>
                <a:t>stable</a:t>
              </a:r>
              <a:endParaRPr lang="es-CR" sz="1600" dirty="0" smtClean="0"/>
            </a:p>
            <a:p>
              <a:r>
                <a:rPr lang="es-CR" sz="1600" dirty="0" smtClean="0"/>
                <a:t>Sismicidad: estable </a:t>
              </a:r>
            </a:p>
            <a:p>
              <a:r>
                <a:rPr lang="es-CR" sz="1600" dirty="0" smtClean="0"/>
                <a:t>Deformación: aumento ~2-3cm/año</a:t>
              </a:r>
              <a:endParaRPr lang="es-CR" sz="1600" dirty="0"/>
            </a:p>
          </p:txBody>
        </p:sp>
        <p:sp>
          <p:nvSpPr>
            <p:cNvPr id="107" name="Isosceles Triangle 106"/>
            <p:cNvSpPr/>
            <p:nvPr/>
          </p:nvSpPr>
          <p:spPr>
            <a:xfrm rot="10800000">
              <a:off x="8172400" y="4653136"/>
              <a:ext cx="334409" cy="288283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108" name="Isosceles Triangle 107"/>
            <p:cNvSpPr/>
            <p:nvPr/>
          </p:nvSpPr>
          <p:spPr>
            <a:xfrm rot="10800000">
              <a:off x="8054015" y="4653136"/>
              <a:ext cx="334409" cy="288283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109" name="Isosceles Triangle 108"/>
            <p:cNvSpPr/>
            <p:nvPr/>
          </p:nvSpPr>
          <p:spPr>
            <a:xfrm rot="10800000">
              <a:off x="7884369" y="4653136"/>
              <a:ext cx="334409" cy="288283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110" name="Isosceles Triangle 109"/>
            <p:cNvSpPr/>
            <p:nvPr/>
          </p:nvSpPr>
          <p:spPr>
            <a:xfrm rot="10800000">
              <a:off x="7765983" y="4653136"/>
              <a:ext cx="334409" cy="288283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76" name="TextBox 48"/>
            <p:cNvSpPr txBox="1"/>
            <p:nvPr/>
          </p:nvSpPr>
          <p:spPr>
            <a:xfrm>
              <a:off x="7149182" y="5408301"/>
              <a:ext cx="1311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 smtClean="0"/>
                <a:t>2014-2017</a:t>
              </a:r>
              <a:endParaRPr lang="es-CR" dirty="0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5108155" y="1520894"/>
            <a:ext cx="3790718" cy="4256739"/>
            <a:chOff x="5108155" y="1520894"/>
            <a:chExt cx="3790718" cy="4256739"/>
          </a:xfrm>
        </p:grpSpPr>
        <p:sp>
          <p:nvSpPr>
            <p:cNvPr id="49" name="TextBox 48"/>
            <p:cNvSpPr txBox="1"/>
            <p:nvPr/>
          </p:nvSpPr>
          <p:spPr>
            <a:xfrm>
              <a:off x="5348982" y="5408301"/>
              <a:ext cx="1311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 smtClean="0"/>
                <a:t>2010-2014</a:t>
              </a:r>
              <a:endParaRPr lang="es-CR" dirty="0"/>
            </a:p>
          </p:txBody>
        </p:sp>
        <p:sp>
          <p:nvSpPr>
            <p:cNvPr id="89" name="Isosceles Triangle 88"/>
            <p:cNvSpPr/>
            <p:nvPr/>
          </p:nvSpPr>
          <p:spPr>
            <a:xfrm rot="10800000">
              <a:off x="6084169" y="4653136"/>
              <a:ext cx="240769" cy="178315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90" name="Isosceles Triangle 89"/>
            <p:cNvSpPr/>
            <p:nvPr/>
          </p:nvSpPr>
          <p:spPr>
            <a:xfrm rot="10800000">
              <a:off x="6444209" y="4653135"/>
              <a:ext cx="227377" cy="178315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111" name="Isosceles Triangle 110"/>
            <p:cNvSpPr/>
            <p:nvPr/>
          </p:nvSpPr>
          <p:spPr>
            <a:xfrm rot="10800000">
              <a:off x="5676546" y="4657779"/>
              <a:ext cx="240769" cy="178315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112" name="Isosceles Triangle 111"/>
            <p:cNvSpPr/>
            <p:nvPr/>
          </p:nvSpPr>
          <p:spPr>
            <a:xfrm rot="10800000">
              <a:off x="5256351" y="4653135"/>
              <a:ext cx="240769" cy="178315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87" name="TextBox 31"/>
            <p:cNvSpPr txBox="1"/>
            <p:nvPr/>
          </p:nvSpPr>
          <p:spPr>
            <a:xfrm rot="19068610">
              <a:off x="5108155" y="1520894"/>
              <a:ext cx="37907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1600" dirty="0" smtClean="0"/>
                <a:t>Desgasificación alta con explosiones</a:t>
              </a:r>
            </a:p>
            <a:p>
              <a:r>
                <a:rPr lang="es-CR" sz="1600" dirty="0" smtClean="0"/>
                <a:t>Sismicidad: alta</a:t>
              </a:r>
            </a:p>
            <a:p>
              <a:r>
                <a:rPr lang="es-CR" sz="1600" dirty="0" smtClean="0"/>
                <a:t>Deformación</a:t>
              </a:r>
              <a:r>
                <a:rPr lang="es-CR" sz="1600" dirty="0"/>
                <a:t> </a:t>
              </a:r>
              <a:r>
                <a:rPr lang="es-CR" sz="1600" dirty="0" smtClean="0"/>
                <a:t>1cm/año</a:t>
              </a:r>
              <a:endParaRPr lang="es-CR" sz="1600" dirty="0"/>
            </a:p>
          </p:txBody>
        </p:sp>
        <p:grpSp>
          <p:nvGrpSpPr>
            <p:cNvPr id="88" name="Group 65"/>
            <p:cNvGrpSpPr/>
            <p:nvPr/>
          </p:nvGrpSpPr>
          <p:grpSpPr>
            <a:xfrm>
              <a:off x="5323825" y="3571555"/>
              <a:ext cx="1186980" cy="903933"/>
              <a:chOff x="3142545" y="3984309"/>
              <a:chExt cx="1357447" cy="1033751"/>
            </a:xfrm>
          </p:grpSpPr>
          <p:grpSp>
            <p:nvGrpSpPr>
              <p:cNvPr id="93" name="Group 66"/>
              <p:cNvGrpSpPr/>
              <p:nvPr/>
            </p:nvGrpSpPr>
            <p:grpSpPr>
              <a:xfrm>
                <a:off x="3203848" y="4195020"/>
                <a:ext cx="1296144" cy="823040"/>
                <a:chOff x="3203848" y="4232442"/>
                <a:chExt cx="590475" cy="641692"/>
              </a:xfrm>
            </p:grpSpPr>
            <p:sp>
              <p:nvSpPr>
                <p:cNvPr id="100" name="Isosceles Triangle 70"/>
                <p:cNvSpPr/>
                <p:nvPr/>
              </p:nvSpPr>
              <p:spPr>
                <a:xfrm>
                  <a:off x="3248044" y="4433822"/>
                  <a:ext cx="502084" cy="432830"/>
                </a:xfrm>
                <a:prstGeom prst="triangl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CR"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a:endParaRPr>
                </a:p>
              </p:txBody>
            </p:sp>
            <p:sp>
              <p:nvSpPr>
                <p:cNvPr id="101" name="Isosceles Triangle 71"/>
                <p:cNvSpPr/>
                <p:nvPr/>
              </p:nvSpPr>
              <p:spPr>
                <a:xfrm>
                  <a:off x="3203848" y="4365104"/>
                  <a:ext cx="590475" cy="509030"/>
                </a:xfrm>
                <a:prstGeom prst="triangle">
                  <a:avLst/>
                </a:prstGeom>
                <a:noFill/>
                <a:ln>
                  <a:solidFill>
                    <a:schemeClr val="accent1">
                      <a:lumMod val="7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R"/>
                </a:p>
              </p:txBody>
            </p:sp>
            <p:cxnSp>
              <p:nvCxnSpPr>
                <p:cNvPr id="102" name="Straight Arrow Connector 72"/>
                <p:cNvCxnSpPr>
                  <a:stCxn id="101" idx="5"/>
                </p:cNvCxnSpPr>
                <p:nvPr/>
              </p:nvCxnSpPr>
              <p:spPr>
                <a:xfrm flipV="1">
                  <a:off x="3646704" y="4515952"/>
                  <a:ext cx="103424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Arrow Connector 73"/>
                <p:cNvCxnSpPr>
                  <a:stCxn id="101" idx="0"/>
                </p:cNvCxnSpPr>
                <p:nvPr/>
              </p:nvCxnSpPr>
              <p:spPr>
                <a:xfrm flipV="1">
                  <a:off x="3499086" y="4232442"/>
                  <a:ext cx="0" cy="132662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74"/>
                <p:cNvCxnSpPr>
                  <a:stCxn id="101" idx="1"/>
                </p:cNvCxnSpPr>
                <p:nvPr/>
              </p:nvCxnSpPr>
              <p:spPr>
                <a:xfrm flipH="1" flipV="1">
                  <a:off x="3291108" y="4515952"/>
                  <a:ext cx="60358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Cloud Callout 67"/>
              <p:cNvSpPr/>
              <p:nvPr/>
            </p:nvSpPr>
            <p:spPr>
              <a:xfrm rot="302895">
                <a:off x="3142545" y="3984309"/>
                <a:ext cx="568361" cy="268380"/>
              </a:xfrm>
              <a:prstGeom prst="cloudCallout">
                <a:avLst>
                  <a:gd name="adj1" fmla="val 71652"/>
                  <a:gd name="adj2" fmla="val 102052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98" name="5-Point Star 68"/>
              <p:cNvSpPr/>
              <p:nvPr/>
            </p:nvSpPr>
            <p:spPr>
              <a:xfrm>
                <a:off x="3829400" y="4725332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99" name="5-Point Star 69"/>
              <p:cNvSpPr/>
              <p:nvPr/>
            </p:nvSpPr>
            <p:spPr>
              <a:xfrm>
                <a:off x="3698459" y="4656417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342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0" y="0"/>
            <a:ext cx="8229600" cy="911920"/>
          </a:xfrm>
        </p:spPr>
        <p:txBody>
          <a:bodyPr/>
          <a:lstStyle/>
          <a:p>
            <a:r>
              <a:rPr lang="es-CR" dirty="0" smtClean="0"/>
              <a:t>Mediciones geodésicas</a:t>
            </a:r>
            <a:endParaRPr lang="es-CR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7" t="17185" r="14001" b="5253"/>
          <a:stretch/>
        </p:blipFill>
        <p:spPr bwMode="auto">
          <a:xfrm>
            <a:off x="611560" y="911920"/>
            <a:ext cx="8334308" cy="533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21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0" t="18470" r="16169" b="9509"/>
          <a:stretch/>
        </p:blipFill>
        <p:spPr bwMode="auto">
          <a:xfrm>
            <a:off x="-145022" y="836712"/>
            <a:ext cx="9262469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43 Rectángulo"/>
          <p:cNvSpPr/>
          <p:nvPr/>
        </p:nvSpPr>
        <p:spPr>
          <a:xfrm>
            <a:off x="2102470" y="5445224"/>
            <a:ext cx="6897513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64704"/>
          </a:xfrm>
        </p:spPr>
        <p:txBody>
          <a:bodyPr/>
          <a:lstStyle/>
          <a:p>
            <a:r>
              <a:rPr lang="es-MX" dirty="0" smtClean="0"/>
              <a:t>Series de tiempo vertical GPS</a:t>
            </a:r>
            <a:endParaRPr lang="es-CR" dirty="0"/>
          </a:p>
        </p:txBody>
      </p:sp>
      <p:sp>
        <p:nvSpPr>
          <p:cNvPr id="4" name="3 CuadroTexto"/>
          <p:cNvSpPr txBox="1"/>
          <p:nvPr/>
        </p:nvSpPr>
        <p:spPr>
          <a:xfrm>
            <a:off x="0" y="6093296"/>
            <a:ext cx="7565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2000</a:t>
            </a:r>
            <a:endParaRPr lang="es-CR" dirty="0"/>
          </a:p>
        </p:txBody>
      </p:sp>
      <p:sp>
        <p:nvSpPr>
          <p:cNvPr id="6" name="5 CuadroTexto"/>
          <p:cNvSpPr txBox="1"/>
          <p:nvPr/>
        </p:nvSpPr>
        <p:spPr>
          <a:xfrm>
            <a:off x="2086568" y="6093296"/>
            <a:ext cx="7565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2004</a:t>
            </a:r>
            <a:endParaRPr lang="es-CR" dirty="0"/>
          </a:p>
        </p:txBody>
      </p:sp>
      <p:sp>
        <p:nvSpPr>
          <p:cNvPr id="7" name="6 CuadroTexto"/>
          <p:cNvSpPr txBox="1"/>
          <p:nvPr/>
        </p:nvSpPr>
        <p:spPr>
          <a:xfrm>
            <a:off x="4173136" y="6093296"/>
            <a:ext cx="7565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2008</a:t>
            </a:r>
            <a:endParaRPr lang="es-CR" dirty="0"/>
          </a:p>
        </p:txBody>
      </p:sp>
      <p:sp>
        <p:nvSpPr>
          <p:cNvPr id="8" name="7 CuadroTexto"/>
          <p:cNvSpPr txBox="1"/>
          <p:nvPr/>
        </p:nvSpPr>
        <p:spPr>
          <a:xfrm>
            <a:off x="5216420" y="6093296"/>
            <a:ext cx="7565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2010 </a:t>
            </a:r>
            <a:endParaRPr lang="es-CR" dirty="0"/>
          </a:p>
        </p:txBody>
      </p:sp>
      <p:sp>
        <p:nvSpPr>
          <p:cNvPr id="9" name="8 CuadroTexto"/>
          <p:cNvSpPr txBox="1"/>
          <p:nvPr/>
        </p:nvSpPr>
        <p:spPr>
          <a:xfrm>
            <a:off x="3129852" y="6093296"/>
            <a:ext cx="7565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2006</a:t>
            </a:r>
            <a:endParaRPr lang="es-CR" dirty="0"/>
          </a:p>
        </p:txBody>
      </p:sp>
      <p:sp>
        <p:nvSpPr>
          <p:cNvPr id="10" name="9 CuadroTexto"/>
          <p:cNvSpPr txBox="1"/>
          <p:nvPr/>
        </p:nvSpPr>
        <p:spPr>
          <a:xfrm>
            <a:off x="1043284" y="6093296"/>
            <a:ext cx="7565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2002</a:t>
            </a:r>
            <a:endParaRPr lang="es-CR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259704" y="6093296"/>
            <a:ext cx="7565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2012</a:t>
            </a:r>
            <a:endParaRPr lang="es-CR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302988" y="6093296"/>
            <a:ext cx="7565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2014</a:t>
            </a:r>
            <a:endParaRPr lang="es-CR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346272" y="6093296"/>
            <a:ext cx="7565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2016</a:t>
            </a:r>
            <a:endParaRPr lang="es-CR" dirty="0"/>
          </a:p>
        </p:txBody>
      </p:sp>
      <p:grpSp>
        <p:nvGrpSpPr>
          <p:cNvPr id="18" name="17 Grupo"/>
          <p:cNvGrpSpPr/>
          <p:nvPr/>
        </p:nvGrpSpPr>
        <p:grpSpPr>
          <a:xfrm>
            <a:off x="378296" y="908720"/>
            <a:ext cx="1724175" cy="5112568"/>
            <a:chOff x="378296" y="908720"/>
            <a:chExt cx="1724175" cy="5112568"/>
          </a:xfrm>
        </p:grpSpPr>
        <p:cxnSp>
          <p:nvCxnSpPr>
            <p:cNvPr id="14" name="13 Conector recto"/>
            <p:cNvCxnSpPr/>
            <p:nvPr/>
          </p:nvCxnSpPr>
          <p:spPr>
            <a:xfrm>
              <a:off x="2102471" y="908720"/>
              <a:ext cx="0" cy="5112568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14 CuadroTexto"/>
            <p:cNvSpPr txBox="1"/>
            <p:nvPr/>
          </p:nvSpPr>
          <p:spPr>
            <a:xfrm>
              <a:off x="378296" y="2132856"/>
              <a:ext cx="16561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>
                  <a:solidFill>
                    <a:srgbClr val="C00000"/>
                  </a:solidFill>
                </a:rPr>
                <a:t>No hay deformación</a:t>
              </a:r>
              <a:endParaRPr lang="es-CR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3058352" y="980728"/>
            <a:ext cx="2593768" cy="5112568"/>
            <a:chOff x="3058352" y="980728"/>
            <a:chExt cx="2593768" cy="5112568"/>
          </a:xfrm>
        </p:grpSpPr>
        <p:cxnSp>
          <p:nvCxnSpPr>
            <p:cNvPr id="16" name="15 Conector recto"/>
            <p:cNvCxnSpPr/>
            <p:nvPr/>
          </p:nvCxnSpPr>
          <p:spPr>
            <a:xfrm>
              <a:off x="5652120" y="980728"/>
              <a:ext cx="0" cy="5112568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18 CuadroTexto"/>
            <p:cNvSpPr txBox="1"/>
            <p:nvPr/>
          </p:nvSpPr>
          <p:spPr>
            <a:xfrm>
              <a:off x="3058352" y="2132856"/>
              <a:ext cx="16561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dirty="0" smtClean="0">
                  <a:solidFill>
                    <a:srgbClr val="C00000"/>
                  </a:solidFill>
                </a:rPr>
                <a:t>NO HAY</a:t>
              </a:r>
            </a:p>
            <a:p>
              <a:pPr algn="ctr"/>
              <a:r>
                <a:rPr lang="es-MX" sz="1400" dirty="0" smtClean="0">
                  <a:solidFill>
                    <a:srgbClr val="C00000"/>
                  </a:solidFill>
                </a:rPr>
                <a:t>DATOS</a:t>
              </a:r>
              <a:endParaRPr lang="es-CR" sz="1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5809908" y="908720"/>
            <a:ext cx="1714420" cy="5112568"/>
            <a:chOff x="5809908" y="908720"/>
            <a:chExt cx="1714420" cy="51125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524328" y="908720"/>
              <a:ext cx="0" cy="5112568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21 CuadroTexto"/>
            <p:cNvSpPr txBox="1"/>
            <p:nvPr/>
          </p:nvSpPr>
          <p:spPr>
            <a:xfrm>
              <a:off x="5809908" y="1797018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>
                  <a:solidFill>
                    <a:srgbClr val="C00000"/>
                  </a:solidFill>
                </a:rPr>
                <a:t>~1cm/año</a:t>
              </a:r>
              <a:endParaRPr lang="es-CR" dirty="0">
                <a:solidFill>
                  <a:srgbClr val="C00000"/>
                </a:solidFill>
              </a:endParaRPr>
            </a:p>
          </p:txBody>
        </p:sp>
      </p:grpSp>
      <p:sp>
        <p:nvSpPr>
          <p:cNvPr id="23" name="22 CuadroTexto"/>
          <p:cNvSpPr txBox="1"/>
          <p:nvPr/>
        </p:nvSpPr>
        <p:spPr>
          <a:xfrm>
            <a:off x="7668344" y="1797018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C00000"/>
                </a:solidFill>
              </a:rPr>
              <a:t>2-3cm/año</a:t>
            </a:r>
            <a:endParaRPr lang="es-CR" dirty="0">
              <a:solidFill>
                <a:srgbClr val="C00000"/>
              </a:solidFill>
            </a:endParaRPr>
          </a:p>
        </p:txBody>
      </p:sp>
      <p:grpSp>
        <p:nvGrpSpPr>
          <p:cNvPr id="27" name="26 Grupo"/>
          <p:cNvGrpSpPr/>
          <p:nvPr/>
        </p:nvGrpSpPr>
        <p:grpSpPr>
          <a:xfrm>
            <a:off x="3349344" y="2564904"/>
            <a:ext cx="4174984" cy="657364"/>
            <a:chOff x="3349344" y="2564904"/>
            <a:chExt cx="4174984" cy="657364"/>
          </a:xfrm>
        </p:grpSpPr>
        <p:cxnSp>
          <p:nvCxnSpPr>
            <p:cNvPr id="25" name="24 Conector recto"/>
            <p:cNvCxnSpPr/>
            <p:nvPr/>
          </p:nvCxnSpPr>
          <p:spPr>
            <a:xfrm flipH="1">
              <a:off x="3635896" y="2564904"/>
              <a:ext cx="3888432" cy="484892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25 CuadroTexto"/>
            <p:cNvSpPr txBox="1"/>
            <p:nvPr/>
          </p:nvSpPr>
          <p:spPr>
            <a:xfrm>
              <a:off x="3349344" y="2852936"/>
              <a:ext cx="4305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?</a:t>
              </a:r>
              <a:endParaRPr lang="es-CR" dirty="0"/>
            </a:p>
          </p:txBody>
        </p:sp>
      </p:grpSp>
      <p:grpSp>
        <p:nvGrpSpPr>
          <p:cNvPr id="30" name="29 Grupo"/>
          <p:cNvGrpSpPr/>
          <p:nvPr/>
        </p:nvGrpSpPr>
        <p:grpSpPr>
          <a:xfrm>
            <a:off x="2628621" y="3505040"/>
            <a:ext cx="1833310" cy="1660775"/>
            <a:chOff x="2628621" y="3505040"/>
            <a:chExt cx="1833310" cy="1660775"/>
          </a:xfrm>
        </p:grpSpPr>
        <p:sp>
          <p:nvSpPr>
            <p:cNvPr id="31" name="TextBox 31"/>
            <p:cNvSpPr txBox="1"/>
            <p:nvPr/>
          </p:nvSpPr>
          <p:spPr>
            <a:xfrm>
              <a:off x="2628621" y="3505040"/>
              <a:ext cx="183331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400" dirty="0" smtClean="0"/>
                <a:t>2007</a:t>
              </a:r>
            </a:p>
            <a:p>
              <a:pPr algn="ctr"/>
              <a:r>
                <a:rPr lang="es-CR" sz="1400" dirty="0" smtClean="0"/>
                <a:t>Desgasificación ++</a:t>
              </a:r>
            </a:p>
            <a:p>
              <a:pPr algn="ctr"/>
              <a:r>
                <a:rPr lang="es-CR" sz="1400" dirty="0" smtClean="0"/>
                <a:t>Sismicidad</a:t>
              </a:r>
              <a:r>
                <a:rPr lang="es-CR" sz="1400" dirty="0"/>
                <a:t> </a:t>
              </a:r>
              <a:r>
                <a:rPr lang="es-CR" sz="1400" dirty="0" smtClean="0"/>
                <a:t>++</a:t>
              </a:r>
            </a:p>
          </p:txBody>
        </p:sp>
        <p:grpSp>
          <p:nvGrpSpPr>
            <p:cNvPr id="32" name="Group 65"/>
            <p:cNvGrpSpPr/>
            <p:nvPr/>
          </p:nvGrpSpPr>
          <p:grpSpPr>
            <a:xfrm>
              <a:off x="3274951" y="4261882"/>
              <a:ext cx="1186980" cy="903933"/>
              <a:chOff x="3142545" y="3984309"/>
              <a:chExt cx="1357447" cy="1033751"/>
            </a:xfrm>
          </p:grpSpPr>
          <p:grpSp>
            <p:nvGrpSpPr>
              <p:cNvPr id="33" name="Group 66"/>
              <p:cNvGrpSpPr/>
              <p:nvPr/>
            </p:nvGrpSpPr>
            <p:grpSpPr>
              <a:xfrm>
                <a:off x="3203848" y="4195020"/>
                <a:ext cx="1296144" cy="823040"/>
                <a:chOff x="3203848" y="4232442"/>
                <a:chExt cx="590475" cy="641692"/>
              </a:xfrm>
            </p:grpSpPr>
            <p:sp>
              <p:nvSpPr>
                <p:cNvPr id="37" name="Isosceles Triangle 70"/>
                <p:cNvSpPr/>
                <p:nvPr/>
              </p:nvSpPr>
              <p:spPr>
                <a:xfrm>
                  <a:off x="3248044" y="4433822"/>
                  <a:ext cx="502084" cy="432830"/>
                </a:xfrm>
                <a:prstGeom prst="triangl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CR"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a:endParaRPr>
                </a:p>
              </p:txBody>
            </p:sp>
            <p:sp>
              <p:nvSpPr>
                <p:cNvPr id="38" name="Isosceles Triangle 71"/>
                <p:cNvSpPr/>
                <p:nvPr/>
              </p:nvSpPr>
              <p:spPr>
                <a:xfrm>
                  <a:off x="3203848" y="4365104"/>
                  <a:ext cx="590475" cy="509030"/>
                </a:xfrm>
                <a:prstGeom prst="triangle">
                  <a:avLst/>
                </a:prstGeom>
                <a:noFill/>
                <a:ln>
                  <a:solidFill>
                    <a:schemeClr val="accent1">
                      <a:lumMod val="7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R"/>
                </a:p>
              </p:txBody>
            </p:sp>
            <p:cxnSp>
              <p:nvCxnSpPr>
                <p:cNvPr id="39" name="Straight Arrow Connector 72"/>
                <p:cNvCxnSpPr>
                  <a:stCxn id="38" idx="5"/>
                </p:cNvCxnSpPr>
                <p:nvPr/>
              </p:nvCxnSpPr>
              <p:spPr>
                <a:xfrm flipV="1">
                  <a:off x="3646704" y="4515952"/>
                  <a:ext cx="103424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73"/>
                <p:cNvCxnSpPr>
                  <a:stCxn id="38" idx="0"/>
                </p:cNvCxnSpPr>
                <p:nvPr/>
              </p:nvCxnSpPr>
              <p:spPr>
                <a:xfrm flipV="1">
                  <a:off x="3499086" y="4232442"/>
                  <a:ext cx="0" cy="132662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74"/>
                <p:cNvCxnSpPr>
                  <a:stCxn id="38" idx="1"/>
                </p:cNvCxnSpPr>
                <p:nvPr/>
              </p:nvCxnSpPr>
              <p:spPr>
                <a:xfrm flipH="1" flipV="1">
                  <a:off x="3291108" y="4515952"/>
                  <a:ext cx="60358" cy="103667"/>
                </a:xfrm>
                <a:prstGeom prst="straightConnector1">
                  <a:avLst/>
                </a:prstGeom>
                <a:ln w="28575">
                  <a:solidFill>
                    <a:schemeClr val="accent1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Cloud Callout 67"/>
              <p:cNvSpPr/>
              <p:nvPr/>
            </p:nvSpPr>
            <p:spPr>
              <a:xfrm rot="302895">
                <a:off x="3142545" y="3984309"/>
                <a:ext cx="568361" cy="268380"/>
              </a:xfrm>
              <a:prstGeom prst="cloudCallout">
                <a:avLst>
                  <a:gd name="adj1" fmla="val 71652"/>
                  <a:gd name="adj2" fmla="val 102052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35" name="5-Point Star 68"/>
              <p:cNvSpPr/>
              <p:nvPr/>
            </p:nvSpPr>
            <p:spPr>
              <a:xfrm>
                <a:off x="3829400" y="4725332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  <p:sp>
            <p:nvSpPr>
              <p:cNvPr id="36" name="5-Point Star 69"/>
              <p:cNvSpPr/>
              <p:nvPr/>
            </p:nvSpPr>
            <p:spPr>
              <a:xfrm>
                <a:off x="3698459" y="4656417"/>
                <a:ext cx="261881" cy="261881"/>
              </a:xfrm>
              <a:prstGeom prst="star5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/>
              </a:p>
            </p:txBody>
          </p:sp>
        </p:grpSp>
      </p:grpSp>
      <p:sp>
        <p:nvSpPr>
          <p:cNvPr id="43" name="42 CuadroTexto"/>
          <p:cNvSpPr txBox="1"/>
          <p:nvPr/>
        </p:nvSpPr>
        <p:spPr>
          <a:xfrm>
            <a:off x="7863009" y="5455962"/>
            <a:ext cx="94230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Modelo</a:t>
            </a:r>
            <a:endParaRPr lang="es-CR" dirty="0"/>
          </a:p>
        </p:txBody>
      </p:sp>
      <p:grpSp>
        <p:nvGrpSpPr>
          <p:cNvPr id="55" name="54 Grupo"/>
          <p:cNvGrpSpPr/>
          <p:nvPr/>
        </p:nvGrpSpPr>
        <p:grpSpPr>
          <a:xfrm>
            <a:off x="4726104" y="3537012"/>
            <a:ext cx="1383472" cy="1662203"/>
            <a:chOff x="4726104" y="3537012"/>
            <a:chExt cx="1383472" cy="1662203"/>
          </a:xfrm>
        </p:grpSpPr>
        <p:sp>
          <p:nvSpPr>
            <p:cNvPr id="45" name="44 Triángulo isósceles"/>
            <p:cNvSpPr/>
            <p:nvPr/>
          </p:nvSpPr>
          <p:spPr>
            <a:xfrm>
              <a:off x="5220072" y="4797500"/>
              <a:ext cx="465989" cy="401715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47" name="TextBox 31"/>
            <p:cNvSpPr txBox="1"/>
            <p:nvPr/>
          </p:nvSpPr>
          <p:spPr>
            <a:xfrm>
              <a:off x="4726104" y="3537012"/>
              <a:ext cx="13834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400" dirty="0" smtClean="0"/>
                <a:t>2010</a:t>
              </a:r>
            </a:p>
            <a:p>
              <a:pPr algn="ctr"/>
              <a:r>
                <a:rPr lang="es-CR" sz="1400" dirty="0" smtClean="0"/>
                <a:t>Primera explosión</a:t>
              </a:r>
            </a:p>
          </p:txBody>
        </p:sp>
      </p:grpSp>
      <p:grpSp>
        <p:nvGrpSpPr>
          <p:cNvPr id="54" name="53 Grupo"/>
          <p:cNvGrpSpPr/>
          <p:nvPr/>
        </p:nvGrpSpPr>
        <p:grpSpPr>
          <a:xfrm>
            <a:off x="971600" y="4822233"/>
            <a:ext cx="6552728" cy="622991"/>
            <a:chOff x="971600" y="4822233"/>
            <a:chExt cx="6552728" cy="622991"/>
          </a:xfrm>
        </p:grpSpPr>
        <p:cxnSp>
          <p:nvCxnSpPr>
            <p:cNvPr id="48" name="47 Conector recto"/>
            <p:cNvCxnSpPr/>
            <p:nvPr/>
          </p:nvCxnSpPr>
          <p:spPr>
            <a:xfrm>
              <a:off x="971600" y="5445224"/>
              <a:ext cx="612068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"/>
            <p:cNvCxnSpPr/>
            <p:nvPr/>
          </p:nvCxnSpPr>
          <p:spPr>
            <a:xfrm flipH="1">
              <a:off x="5686061" y="4822233"/>
              <a:ext cx="1838267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51 Conector recto de flecha"/>
            <p:cNvCxnSpPr/>
            <p:nvPr/>
          </p:nvCxnSpPr>
          <p:spPr>
            <a:xfrm flipV="1">
              <a:off x="6259704" y="4822233"/>
              <a:ext cx="0" cy="62299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52 CuadroTexto"/>
            <p:cNvSpPr txBox="1"/>
            <p:nvPr/>
          </p:nvSpPr>
          <p:spPr>
            <a:xfrm>
              <a:off x="6444208" y="4941168"/>
              <a:ext cx="7867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>
                  <a:solidFill>
                    <a:srgbClr val="C00000"/>
                  </a:solidFill>
                </a:rPr>
                <a:t>10cm</a:t>
              </a:r>
              <a:endParaRPr lang="es-CR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9" name="58 Grupo"/>
          <p:cNvGrpSpPr/>
          <p:nvPr/>
        </p:nvGrpSpPr>
        <p:grpSpPr>
          <a:xfrm>
            <a:off x="2254920" y="4797500"/>
            <a:ext cx="5269408" cy="575716"/>
            <a:chOff x="2254920" y="4797500"/>
            <a:chExt cx="5269408" cy="575716"/>
          </a:xfrm>
        </p:grpSpPr>
        <p:cxnSp>
          <p:nvCxnSpPr>
            <p:cNvPr id="57" name="56 Conector recto"/>
            <p:cNvCxnSpPr/>
            <p:nvPr/>
          </p:nvCxnSpPr>
          <p:spPr>
            <a:xfrm flipH="1">
              <a:off x="2555776" y="4797500"/>
              <a:ext cx="4968552" cy="575716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57 CuadroTexto"/>
            <p:cNvSpPr txBox="1"/>
            <p:nvPr/>
          </p:nvSpPr>
          <p:spPr>
            <a:xfrm>
              <a:off x="2254920" y="4914706"/>
              <a:ext cx="1073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¿2004?</a:t>
              </a:r>
              <a:endParaRPr lang="es-CR" dirty="0"/>
            </a:p>
          </p:txBody>
        </p:sp>
      </p:grpSp>
    </p:spTree>
    <p:extLst>
      <p:ext uri="{BB962C8B-B14F-4D97-AF65-F5344CB8AC3E}">
        <p14:creationId xmlns:p14="http://schemas.microsoft.com/office/powerpoint/2010/main" val="133667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NA\Documents\Documentation\GeodeticVolcanos\Dzurisin\JPG's &amp; TIF's\Chapter 8\Figure 8-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18933"/>
            <a:ext cx="2540778" cy="323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9" t="17185" r="14001" b="5253"/>
          <a:stretch/>
        </p:blipFill>
        <p:spPr bwMode="auto">
          <a:xfrm>
            <a:off x="2727434" y="1556792"/>
            <a:ext cx="641656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5436096" cy="764704"/>
          </a:xfrm>
        </p:spPr>
        <p:txBody>
          <a:bodyPr/>
          <a:lstStyle/>
          <a:p>
            <a:r>
              <a:rPr lang="es-MX" dirty="0" smtClean="0"/>
              <a:t>Modelo analíticos</a:t>
            </a:r>
            <a:endParaRPr lang="es-CR" dirty="0"/>
          </a:p>
        </p:txBody>
      </p:sp>
      <p:grpSp>
        <p:nvGrpSpPr>
          <p:cNvPr id="9" name="8 Grupo"/>
          <p:cNvGrpSpPr/>
          <p:nvPr/>
        </p:nvGrpSpPr>
        <p:grpSpPr>
          <a:xfrm>
            <a:off x="5075395" y="3212757"/>
            <a:ext cx="1325405" cy="923455"/>
            <a:chOff x="5075395" y="3212757"/>
            <a:chExt cx="1325405" cy="923455"/>
          </a:xfrm>
        </p:grpSpPr>
        <p:sp>
          <p:nvSpPr>
            <p:cNvPr id="7" name="6 Elipse"/>
            <p:cNvSpPr/>
            <p:nvPr/>
          </p:nvSpPr>
          <p:spPr>
            <a:xfrm>
              <a:off x="5075395" y="3632156"/>
              <a:ext cx="504056" cy="50405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  <p:sp>
          <p:nvSpPr>
            <p:cNvPr id="8" name="7 Elipse"/>
            <p:cNvSpPr/>
            <p:nvPr/>
          </p:nvSpPr>
          <p:spPr>
            <a:xfrm>
              <a:off x="6219568" y="3212757"/>
              <a:ext cx="181232" cy="21624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2843807" y="1700808"/>
            <a:ext cx="2231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2014-2017</a:t>
            </a:r>
            <a:endParaRPr lang="es-C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745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0" y="0"/>
            <a:ext cx="5436096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MX" smtClean="0"/>
              <a:t>Modelo analíticos</a:t>
            </a:r>
            <a:endParaRPr lang="es-C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6" t="19104" r="27020" b="12571"/>
          <a:stretch/>
        </p:blipFill>
        <p:spPr bwMode="auto">
          <a:xfrm>
            <a:off x="611560" y="611489"/>
            <a:ext cx="8208912" cy="5879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548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s-MX" sz="4000" dirty="0" smtClean="0"/>
              <a:t>Volúmenes de magma inyectados</a:t>
            </a:r>
            <a:endParaRPr lang="es-CR" sz="40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676110"/>
              </p:ext>
            </p:extLst>
          </p:nvPr>
        </p:nvGraphicFramePr>
        <p:xfrm>
          <a:off x="827584" y="1196752"/>
          <a:ext cx="6888087" cy="305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6029"/>
                <a:gridCol w="2816539"/>
                <a:gridCol w="1775519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Periodo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Volumen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2014-2017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14Mm</a:t>
                      </a:r>
                      <a:r>
                        <a:rPr lang="es-MX" baseline="30000" dirty="0" smtClean="0"/>
                        <a:t>3</a:t>
                      </a:r>
                      <a:r>
                        <a:rPr lang="es-MX" dirty="0" smtClean="0"/>
                        <a:t>x</a:t>
                      </a:r>
                      <a:r>
                        <a:rPr lang="es-MX" baseline="0" dirty="0" smtClean="0"/>
                        <a:t> 3 años= </a:t>
                      </a:r>
                      <a:r>
                        <a:rPr lang="es-MX" dirty="0" smtClean="0"/>
                        <a:t>42Mm</a:t>
                      </a:r>
                      <a:r>
                        <a:rPr lang="es-MX" baseline="30000" dirty="0" smtClean="0"/>
                        <a:t>3</a:t>
                      </a:r>
                      <a:endParaRPr lang="es-CR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aseline="0" dirty="0" smtClean="0"/>
                        <a:t>Mc </a:t>
                      </a:r>
                      <a:r>
                        <a:rPr lang="es-MX" baseline="0" dirty="0" err="1" smtClean="0"/>
                        <a:t>Tigue</a:t>
                      </a:r>
                      <a:r>
                        <a:rPr lang="es-MX" baseline="0" dirty="0" smtClean="0"/>
                        <a:t> topo</a:t>
                      </a:r>
                      <a:endParaRPr lang="es-C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2010-2014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4.5Mm</a:t>
                      </a:r>
                      <a:r>
                        <a:rPr lang="es-MX" baseline="30000" dirty="0" smtClean="0"/>
                        <a:t>3</a:t>
                      </a:r>
                      <a:r>
                        <a:rPr lang="es-MX" dirty="0" smtClean="0"/>
                        <a:t>x</a:t>
                      </a:r>
                      <a:r>
                        <a:rPr lang="es-MX" baseline="0" dirty="0" smtClean="0"/>
                        <a:t> 4 años= </a:t>
                      </a:r>
                      <a:r>
                        <a:rPr lang="es-MX" dirty="0" smtClean="0"/>
                        <a:t>18Mm</a:t>
                      </a:r>
                      <a:r>
                        <a:rPr lang="es-MX" baseline="30000" dirty="0" smtClean="0"/>
                        <a:t>3</a:t>
                      </a:r>
                      <a:endParaRPr lang="es-CR" baseline="30000" dirty="0" smtClean="0"/>
                    </a:p>
                    <a:p>
                      <a:pPr algn="r"/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tasa</a:t>
                      </a:r>
                      <a:r>
                        <a:rPr lang="es-MX" baseline="0" dirty="0" smtClean="0"/>
                        <a:t> 3 x menor sobre 4 años</a:t>
                      </a:r>
                      <a:endParaRPr lang="es-C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2004-2010?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4.5*6=27Mm</a:t>
                      </a:r>
                      <a:r>
                        <a:rPr lang="es-MX" baseline="30000" dirty="0" smtClean="0"/>
                        <a:t>3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tasa</a:t>
                      </a:r>
                      <a:r>
                        <a:rPr lang="es-MX" baseline="0" dirty="0" smtClean="0"/>
                        <a:t> 3 x menor sobre 6 años</a:t>
                      </a:r>
                      <a:endParaRPr lang="es-C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MX" b="1" dirty="0" smtClean="0"/>
                        <a:t>Total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b="1" dirty="0" smtClean="0"/>
                        <a:t>87Mm</a:t>
                      </a:r>
                      <a:r>
                        <a:rPr lang="es-MX" sz="2000" b="1" baseline="30000" dirty="0" smtClean="0"/>
                        <a:t>3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?1996-2007?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Mas que 0 y menor 10Mm</a:t>
                      </a:r>
                      <a:r>
                        <a:rPr lang="es-MX" baseline="30000" dirty="0" smtClean="0"/>
                        <a:t>3</a:t>
                      </a:r>
                      <a:r>
                        <a:rPr lang="es-MX" dirty="0" smtClean="0"/>
                        <a:t>?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899592" y="440529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~100 Mm</a:t>
            </a:r>
            <a:r>
              <a:rPr lang="es-MX" b="1" baseline="30000" dirty="0" smtClean="0">
                <a:solidFill>
                  <a:srgbClr val="C00000"/>
                </a:solidFill>
              </a:rPr>
              <a:t>3</a:t>
            </a:r>
            <a:r>
              <a:rPr lang="es-MX" b="1" dirty="0" smtClean="0">
                <a:solidFill>
                  <a:srgbClr val="C00000"/>
                </a:solidFill>
              </a:rPr>
              <a:t> de magma se acumularon por debajo del volcán Turrialba-Irazú en </a:t>
            </a:r>
            <a:r>
              <a:rPr lang="es-MX" b="1" dirty="0" smtClean="0">
                <a:solidFill>
                  <a:srgbClr val="C00000"/>
                </a:solidFill>
              </a:rPr>
              <a:t>20 </a:t>
            </a:r>
            <a:r>
              <a:rPr lang="es-MX" b="1" dirty="0" smtClean="0">
                <a:solidFill>
                  <a:srgbClr val="C00000"/>
                </a:solidFill>
              </a:rPr>
              <a:t>años</a:t>
            </a:r>
            <a:endParaRPr lang="es-CR" b="1" dirty="0">
              <a:solidFill>
                <a:srgbClr val="C00000"/>
              </a:solidFill>
            </a:endParaRPr>
          </a:p>
        </p:txBody>
      </p:sp>
      <p:sp>
        <p:nvSpPr>
          <p:cNvPr id="10" name="9 Cubo"/>
          <p:cNvSpPr/>
          <p:nvPr/>
        </p:nvSpPr>
        <p:spPr>
          <a:xfrm>
            <a:off x="4572000" y="4471068"/>
            <a:ext cx="1931881" cy="1931881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10 CuadroTexto"/>
          <p:cNvSpPr txBox="1"/>
          <p:nvPr/>
        </p:nvSpPr>
        <p:spPr>
          <a:xfrm>
            <a:off x="3635896" y="553397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400m</a:t>
            </a:r>
            <a:endParaRPr lang="es-CR" dirty="0"/>
          </a:p>
        </p:txBody>
      </p:sp>
      <p:pic>
        <p:nvPicPr>
          <p:cNvPr id="2050" name="Picture 2" descr="http://intraweb.udi.edu.co/sistemas/jornada_ori/img/estadionacionaldecostaric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541015"/>
            <a:ext cx="1440160" cy="86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14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/>
              <a:t>¿</a:t>
            </a:r>
            <a:r>
              <a:rPr lang="es-MX" dirty="0" smtClean="0"/>
              <a:t>Cuanto Mm</a:t>
            </a:r>
            <a:r>
              <a:rPr lang="es-MX" baseline="30000" dirty="0" smtClean="0"/>
              <a:t>3</a:t>
            </a:r>
            <a:r>
              <a:rPr lang="es-MX" dirty="0" smtClean="0"/>
              <a:t> fueron expulsados?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1678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VSICORI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OVSICORI_template</Template>
  <TotalTime>696</TotalTime>
  <Words>412</Words>
  <Application>Microsoft Office PowerPoint</Application>
  <PresentationFormat>On-screen Show (4:3)</PresentationFormat>
  <Paragraphs>108</Paragraphs>
  <Slides>15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OVSICORI_template</vt:lpstr>
      <vt:lpstr>Custom Design</vt:lpstr>
      <vt:lpstr>Turrialba volcano: plumbing system and magma budget</vt:lpstr>
      <vt:lpstr>Introducción</vt:lpstr>
      <vt:lpstr>Volcán Turrialba</vt:lpstr>
      <vt:lpstr>Mediciones geodésicas</vt:lpstr>
      <vt:lpstr>Series de tiempo vertical GPS</vt:lpstr>
      <vt:lpstr>Modelo analíticos</vt:lpstr>
      <vt:lpstr>PowerPoint Presentation</vt:lpstr>
      <vt:lpstr>Volúmenes de magma inyectados</vt:lpstr>
      <vt:lpstr>¿Cuanto Mm3 fueron expulsados?</vt:lpstr>
      <vt:lpstr>Observación fotogramétricas</vt:lpstr>
      <vt:lpstr>Diferencia de altura</vt:lpstr>
      <vt:lpstr>Perfile</vt:lpstr>
      <vt:lpstr>Volumen total de tefra</vt:lpstr>
      <vt:lpstr>Discusión</vt:lpstr>
      <vt:lpstr>Discusión 2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Turrialba volcano: plumbing system and magma budget</dc:title>
  <dc:creator>UNA</dc:creator>
  <cp:lastModifiedBy>UNA</cp:lastModifiedBy>
  <cp:revision>44</cp:revision>
  <dcterms:created xsi:type="dcterms:W3CDTF">2017-11-08T19:44:43Z</dcterms:created>
  <dcterms:modified xsi:type="dcterms:W3CDTF">2017-11-15T00:41:31Z</dcterms:modified>
</cp:coreProperties>
</file>