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9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Imagen que contiene Diagrama&#10;&#10;Descripción generada automáticamente" id="86" name="Google Shape;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R">
                <a:latin typeface="Arial"/>
                <a:ea typeface="Arial"/>
                <a:cs typeface="Arial"/>
                <a:sym typeface="Arial"/>
              </a:rPr>
              <a:t>Evolución de área cultivada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12670" y="611505"/>
            <a:ext cx="7566660" cy="5634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R">
                <a:latin typeface="Arial"/>
                <a:ea typeface="Arial"/>
                <a:cs typeface="Arial"/>
                <a:sym typeface="Arial"/>
              </a:rPr>
              <a:t>Evolución de la PEA-Agrícola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92730" y="885825"/>
            <a:ext cx="6606540" cy="508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0770" y="464820"/>
            <a:ext cx="7490460" cy="5928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R">
                <a:latin typeface="Arial"/>
                <a:ea typeface="Arial"/>
                <a:cs typeface="Arial"/>
                <a:sym typeface="Arial"/>
              </a:rPr>
              <a:t>Dinámica de la cosecha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8410" y="520065"/>
            <a:ext cx="7155180" cy="5817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6530" y="897255"/>
            <a:ext cx="6758940" cy="5063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11730" y="695325"/>
            <a:ext cx="7368540" cy="546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27960" y="883920"/>
            <a:ext cx="6736080" cy="509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CR" sz="2000">
                <a:latin typeface="Arial"/>
                <a:ea typeface="Arial"/>
                <a:cs typeface="Arial"/>
                <a:sym typeface="Arial"/>
              </a:rPr>
              <a:t>La pandemia evidenció tres cosas en particular: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-CR" sz="2000">
                <a:latin typeface="Arial"/>
                <a:ea typeface="Arial"/>
                <a:cs typeface="Arial"/>
                <a:sym typeface="Arial"/>
              </a:rPr>
              <a:t>La significativa escala que ha adquirido la producción de café y, en específico, la cosecha de café en la Zona de Los Santos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-CR" sz="2000">
                <a:latin typeface="Arial"/>
                <a:ea typeface="Arial"/>
                <a:cs typeface="Arial"/>
                <a:sym typeface="Arial"/>
              </a:rPr>
              <a:t>Las dificultades para enfrentar la cosecha con mano de obra regional o nacional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-CR" sz="2000">
                <a:latin typeface="Arial"/>
                <a:ea typeface="Arial"/>
                <a:cs typeface="Arial"/>
                <a:sym typeface="Arial"/>
              </a:rPr>
              <a:t>La dependencia de la mano de obra inmigrante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-CR" sz="2000">
                <a:latin typeface="Arial"/>
                <a:ea typeface="Arial"/>
                <a:cs typeface="Arial"/>
                <a:sym typeface="Arial"/>
              </a:rPr>
              <a:t>Los riesgos que enfrenta la zona ante una futura pandemia bajo condiciones más complejas de transmisión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24100" y="302895"/>
            <a:ext cx="7543800" cy="6252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85110" y="908685"/>
            <a:ext cx="6621780" cy="50406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R">
                <a:latin typeface="Arial"/>
                <a:ea typeface="Arial"/>
                <a:cs typeface="Arial"/>
                <a:sym typeface="Arial"/>
              </a:rPr>
              <a:t>Carga territorial y de cosecha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Carga territorial: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Cantidad de hectáreas cultivadas de café por habitante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17470" y="855345"/>
            <a:ext cx="6957060" cy="51473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7930" y="577215"/>
            <a:ext cx="7216140" cy="5703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Carga laboral (Ciclo de cultivo):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Cantidad de días de trabajo requeridos al año por 1 hectárea de café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0840" y="901065"/>
            <a:ext cx="6370320" cy="5055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2750" y="849630"/>
            <a:ext cx="6286500" cy="5158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Carga de cosecha: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Cantidad de fanegas de café por cada habitante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idx="1" type="body"/>
          </p:nvPr>
        </p:nvSpPr>
        <p:spPr>
          <a:xfrm>
            <a:off x="838200" y="1159497"/>
            <a:ext cx="10515600" cy="5017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Objetivo: 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Dimensionar la “escala” de la producción de café en la Zona de Los Santos y sus implicaciones en el uso de mano de obra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5530" y="714375"/>
            <a:ext cx="7520940" cy="542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3"/>
          <p:cNvSpPr txBox="1"/>
          <p:nvPr>
            <p:ph idx="1" type="body"/>
          </p:nvPr>
        </p:nvSpPr>
        <p:spPr>
          <a:xfrm>
            <a:off x="838200" y="2007909"/>
            <a:ext cx="10515600" cy="41690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CR" sz="2000">
                <a:latin typeface="Arial"/>
                <a:ea typeface="Arial"/>
                <a:cs typeface="Arial"/>
                <a:sym typeface="Arial"/>
              </a:rPr>
              <a:t>Dimensionar cuantitativamente la escala de la producción de café en general, y de la cosecha en particular, en nuestra zona es un paso necesario para reconocer lo siguiente: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s-CR" sz="2000">
                <a:latin typeface="Arial"/>
                <a:ea typeface="Arial"/>
                <a:cs typeface="Arial"/>
                <a:sym typeface="Arial"/>
              </a:rPr>
              <a:t>Somos una región cafetalera donde ocurre una desconexión entre la mano de obra regional y el cultivo de café (aunque no en términos económicos)</a:t>
            </a:r>
            <a:endParaRPr/>
          </a:p>
          <a:p>
            <a:pPr indent="-514350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-CR" sz="2000">
                <a:latin typeface="Arial"/>
                <a:ea typeface="Arial"/>
                <a:cs typeface="Arial"/>
                <a:sym typeface="Arial"/>
              </a:rPr>
              <a:t>Los riesgos (pandémicos) que conlleva mantener un sistema laboral de este tipo</a:t>
            </a:r>
            <a:endParaRPr/>
          </a:p>
          <a:p>
            <a:pPr indent="-514350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-CR" sz="2000">
                <a:latin typeface="Arial"/>
                <a:ea typeface="Arial"/>
                <a:cs typeface="Arial"/>
                <a:sym typeface="Arial"/>
              </a:rPr>
              <a:t>El reconocimiento que merece la población inmigrante que asume buena parte de la cosecha del grano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619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365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3365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, nombre de la empresa&#10;&#10;Descripción generada automáticamente" id="241" name="Google Shape;241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33875" y="2248491"/>
            <a:ext cx="3524250" cy="2361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>
            <p:ph idx="1" type="body"/>
          </p:nvPr>
        </p:nvSpPr>
        <p:spPr>
          <a:xfrm>
            <a:off x="838200" y="2337847"/>
            <a:ext cx="10515600" cy="383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14350" lvl="0" marL="5143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Evolución de la producción de café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Evolución del área cultivada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Evolución de la PEA-Agrícola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Dinámica de la cosecha de café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es-CR" sz="2400">
                <a:latin typeface="Arial"/>
                <a:ea typeface="Arial"/>
                <a:cs typeface="Arial"/>
                <a:sym typeface="Arial"/>
              </a:rPr>
              <a:t>La carga territorial y de cosecha entre la población de la zona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R">
                <a:latin typeface="Arial"/>
                <a:ea typeface="Arial"/>
                <a:cs typeface="Arial"/>
                <a:sym typeface="Arial"/>
              </a:rPr>
              <a:t>Evolución de la producción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26970" y="617220"/>
            <a:ext cx="7338060" cy="5623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0780" y="409575"/>
            <a:ext cx="7330440" cy="603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9390" y="904875"/>
            <a:ext cx="6713220" cy="504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4580" y="440055"/>
            <a:ext cx="7482840" cy="5977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