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59" r:id="rId3"/>
    <p:sldId id="275" r:id="rId4"/>
    <p:sldId id="261" r:id="rId5"/>
    <p:sldId id="276" r:id="rId6"/>
    <p:sldId id="260" r:id="rId7"/>
    <p:sldId id="262" r:id="rId8"/>
    <p:sldId id="279" r:id="rId9"/>
    <p:sldId id="263" r:id="rId10"/>
    <p:sldId id="264" r:id="rId11"/>
    <p:sldId id="265" r:id="rId12"/>
    <p:sldId id="266" r:id="rId13"/>
    <p:sldId id="269" r:id="rId14"/>
    <p:sldId id="270" r:id="rId15"/>
    <p:sldId id="268" r:id="rId16"/>
    <p:sldId id="278" r:id="rId17"/>
    <p:sldId id="271" r:id="rId18"/>
    <p:sldId id="272" r:id="rId19"/>
    <p:sldId id="274" r:id="rId20"/>
    <p:sldId id="273" r:id="rId21"/>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250"/>
    <p:restoredTop sz="94694"/>
  </p:normalViewPr>
  <p:slideViewPr>
    <p:cSldViewPr snapToGrid="0" snapToObjects="1">
      <p:cViewPr varScale="1">
        <p:scale>
          <a:sx n="59" d="100"/>
          <a:sy n="59" d="100"/>
        </p:scale>
        <p:origin x="34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_rels/data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7E3C5E-3009-4310-9A87-E18ECAA1AE2A}"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749BD990-2645-4454-86E6-B6CB6F7BC128}">
      <dgm:prSet custT="1"/>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r>
            <a:rPr lang="es-ES" sz="1800" dirty="0">
              <a:solidFill>
                <a:schemeClr val="tx1"/>
              </a:solidFill>
            </a:rPr>
            <a:t>Lepanto que se encuentra localizado en el oeste del Golfo de Nicoya, en la provincia de Puntarenas y limita al norte con el Golfo de Nicoya, al sur con </a:t>
          </a:r>
          <a:r>
            <a:rPr lang="es-ES" sz="1800" dirty="0" err="1">
              <a:solidFill>
                <a:schemeClr val="tx1"/>
              </a:solidFill>
            </a:rPr>
            <a:t>Cóbano</a:t>
          </a:r>
          <a:r>
            <a:rPr lang="es-ES" sz="1800" dirty="0">
              <a:solidFill>
                <a:schemeClr val="tx1"/>
              </a:solidFill>
            </a:rPr>
            <a:t>, al este con el distrito de Paquera y al oeste con Nandayure de la provincia de Guanacaste.</a:t>
          </a:r>
          <a:endParaRPr lang="en-US" sz="1800" dirty="0">
            <a:solidFill>
              <a:schemeClr val="tx1"/>
            </a:solidFill>
          </a:endParaRPr>
        </a:p>
      </dgm:t>
    </dgm:pt>
    <dgm:pt modelId="{EC7B794B-DD35-45A7-95D0-C251DF10A0C1}" type="parTrans" cxnId="{0D8CB11D-E6AF-48AE-B97D-514ED01CF08E}">
      <dgm:prSet/>
      <dgm:spPr/>
      <dgm:t>
        <a:bodyPr/>
        <a:lstStyle/>
        <a:p>
          <a:endParaRPr lang="en-US" sz="2400">
            <a:solidFill>
              <a:schemeClr val="tx1"/>
            </a:solidFill>
          </a:endParaRPr>
        </a:p>
      </dgm:t>
    </dgm:pt>
    <dgm:pt modelId="{88AD0F9B-EC7F-40AA-B025-63ED5718D768}" type="sibTrans" cxnId="{0D8CB11D-E6AF-48AE-B97D-514ED01CF08E}">
      <dgm:prSet/>
      <dgm:spPr/>
      <dgm:t>
        <a:bodyPr/>
        <a:lstStyle/>
        <a:p>
          <a:endParaRPr lang="en-US" sz="2400">
            <a:solidFill>
              <a:schemeClr val="tx1"/>
            </a:solidFill>
          </a:endParaRPr>
        </a:p>
      </dgm:t>
    </dgm:pt>
    <dgm:pt modelId="{BF4A3C0F-63AC-4EC8-BB4E-4EB71193CFA4}">
      <dgm:prSet custT="1"/>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r>
            <a:rPr lang="es-ES" sz="1800" dirty="0">
              <a:solidFill>
                <a:schemeClr val="tx1"/>
              </a:solidFill>
            </a:rPr>
            <a:t>Para su ingreso se debe tomar el ferry que comunica a Puntarenas con Playa Naranjo. O por tierra pasando por Jicaral.</a:t>
          </a:r>
          <a:endParaRPr lang="en-US" sz="1800" dirty="0">
            <a:solidFill>
              <a:schemeClr val="tx1"/>
            </a:solidFill>
          </a:endParaRPr>
        </a:p>
      </dgm:t>
    </dgm:pt>
    <dgm:pt modelId="{B23985EE-F56F-45C3-BE1A-A02B2A79A43D}" type="parTrans" cxnId="{0B955E23-CFB1-494A-810C-5CF3218AA882}">
      <dgm:prSet/>
      <dgm:spPr/>
      <dgm:t>
        <a:bodyPr/>
        <a:lstStyle/>
        <a:p>
          <a:endParaRPr lang="en-US" sz="2400">
            <a:solidFill>
              <a:schemeClr val="tx1"/>
            </a:solidFill>
          </a:endParaRPr>
        </a:p>
      </dgm:t>
    </dgm:pt>
    <dgm:pt modelId="{928D77F1-68B7-4008-80B7-D402B8CB2C1C}" type="sibTrans" cxnId="{0B955E23-CFB1-494A-810C-5CF3218AA882}">
      <dgm:prSet/>
      <dgm:spPr/>
      <dgm:t>
        <a:bodyPr/>
        <a:lstStyle/>
        <a:p>
          <a:endParaRPr lang="en-US" sz="2400">
            <a:solidFill>
              <a:schemeClr val="tx1"/>
            </a:solidFill>
          </a:endParaRPr>
        </a:p>
      </dgm:t>
    </dgm:pt>
    <dgm:pt modelId="{C0535150-99B2-4CBF-8A08-EC9C2B69716F}" type="pres">
      <dgm:prSet presAssocID="{1E7E3C5E-3009-4310-9A87-E18ECAA1AE2A}" presName="Name0" presStyleCnt="0">
        <dgm:presLayoutVars>
          <dgm:dir/>
          <dgm:animLvl val="lvl"/>
          <dgm:resizeHandles val="exact"/>
        </dgm:presLayoutVars>
      </dgm:prSet>
      <dgm:spPr/>
    </dgm:pt>
    <dgm:pt modelId="{9A85273C-A27E-4187-9F76-D054CB7EFA37}" type="pres">
      <dgm:prSet presAssocID="{BF4A3C0F-63AC-4EC8-BB4E-4EB71193CFA4}" presName="boxAndChildren" presStyleCnt="0"/>
      <dgm:spPr/>
    </dgm:pt>
    <dgm:pt modelId="{0DC8FE21-A9CA-4F69-9BDE-7BCD82135F2A}" type="pres">
      <dgm:prSet presAssocID="{BF4A3C0F-63AC-4EC8-BB4E-4EB71193CFA4}" presName="parentTextBox" presStyleLbl="node1" presStyleIdx="0" presStyleCnt="2" custLinFactNeighborY="19402"/>
      <dgm:spPr/>
    </dgm:pt>
    <dgm:pt modelId="{C0D07840-BB8D-4A8A-BB85-C9C2472F90BC}" type="pres">
      <dgm:prSet presAssocID="{88AD0F9B-EC7F-40AA-B025-63ED5718D768}" presName="sp" presStyleCnt="0"/>
      <dgm:spPr/>
    </dgm:pt>
    <dgm:pt modelId="{9ECFE42B-E08E-4696-96BF-49C01042C3E0}" type="pres">
      <dgm:prSet presAssocID="{749BD990-2645-4454-86E6-B6CB6F7BC128}" presName="arrowAndChildren" presStyleCnt="0"/>
      <dgm:spPr/>
    </dgm:pt>
    <dgm:pt modelId="{2B782559-2EDF-4675-AF34-9A849BFA1594}" type="pres">
      <dgm:prSet presAssocID="{749BD990-2645-4454-86E6-B6CB6F7BC128}" presName="parentTextArrow" presStyleLbl="node1" presStyleIdx="1" presStyleCnt="2"/>
      <dgm:spPr/>
    </dgm:pt>
  </dgm:ptLst>
  <dgm:cxnLst>
    <dgm:cxn modelId="{236C490D-BD3B-4B94-BE56-2D2D194E1B6C}" type="presOf" srcId="{1E7E3C5E-3009-4310-9A87-E18ECAA1AE2A}" destId="{C0535150-99B2-4CBF-8A08-EC9C2B69716F}" srcOrd="0" destOrd="0" presId="urn:microsoft.com/office/officeart/2005/8/layout/process4"/>
    <dgm:cxn modelId="{0D8CB11D-E6AF-48AE-B97D-514ED01CF08E}" srcId="{1E7E3C5E-3009-4310-9A87-E18ECAA1AE2A}" destId="{749BD990-2645-4454-86E6-B6CB6F7BC128}" srcOrd="0" destOrd="0" parTransId="{EC7B794B-DD35-45A7-95D0-C251DF10A0C1}" sibTransId="{88AD0F9B-EC7F-40AA-B025-63ED5718D768}"/>
    <dgm:cxn modelId="{0B955E23-CFB1-494A-810C-5CF3218AA882}" srcId="{1E7E3C5E-3009-4310-9A87-E18ECAA1AE2A}" destId="{BF4A3C0F-63AC-4EC8-BB4E-4EB71193CFA4}" srcOrd="1" destOrd="0" parTransId="{B23985EE-F56F-45C3-BE1A-A02B2A79A43D}" sibTransId="{928D77F1-68B7-4008-80B7-D402B8CB2C1C}"/>
    <dgm:cxn modelId="{22AFAFAA-0A84-49CF-AB9C-F1D5405B6478}" type="presOf" srcId="{BF4A3C0F-63AC-4EC8-BB4E-4EB71193CFA4}" destId="{0DC8FE21-A9CA-4F69-9BDE-7BCD82135F2A}" srcOrd="0" destOrd="0" presId="urn:microsoft.com/office/officeart/2005/8/layout/process4"/>
    <dgm:cxn modelId="{581B2BDB-0FE0-4FF3-83FC-751D26EDAF06}" type="presOf" srcId="{749BD990-2645-4454-86E6-B6CB6F7BC128}" destId="{2B782559-2EDF-4675-AF34-9A849BFA1594}" srcOrd="0" destOrd="0" presId="urn:microsoft.com/office/officeart/2005/8/layout/process4"/>
    <dgm:cxn modelId="{9474CA51-99AB-455D-B380-C7B264AB32C6}" type="presParOf" srcId="{C0535150-99B2-4CBF-8A08-EC9C2B69716F}" destId="{9A85273C-A27E-4187-9F76-D054CB7EFA37}" srcOrd="0" destOrd="0" presId="urn:microsoft.com/office/officeart/2005/8/layout/process4"/>
    <dgm:cxn modelId="{66DD5DA6-30CB-42A2-AEB3-6EEBCE3B8589}" type="presParOf" srcId="{9A85273C-A27E-4187-9F76-D054CB7EFA37}" destId="{0DC8FE21-A9CA-4F69-9BDE-7BCD82135F2A}" srcOrd="0" destOrd="0" presId="urn:microsoft.com/office/officeart/2005/8/layout/process4"/>
    <dgm:cxn modelId="{9116D11D-A6DA-418B-94E9-C482D0D5A75C}" type="presParOf" srcId="{C0535150-99B2-4CBF-8A08-EC9C2B69716F}" destId="{C0D07840-BB8D-4A8A-BB85-C9C2472F90BC}" srcOrd="1" destOrd="0" presId="urn:microsoft.com/office/officeart/2005/8/layout/process4"/>
    <dgm:cxn modelId="{7085F5FC-3AA2-4E92-9FC9-5AAD81371E11}" type="presParOf" srcId="{C0535150-99B2-4CBF-8A08-EC9C2B69716F}" destId="{9ECFE42B-E08E-4696-96BF-49C01042C3E0}" srcOrd="2" destOrd="0" presId="urn:microsoft.com/office/officeart/2005/8/layout/process4"/>
    <dgm:cxn modelId="{7A36259C-86D0-4B27-BE67-7E35FF3A932D}" type="presParOf" srcId="{9ECFE42B-E08E-4696-96BF-49C01042C3E0}" destId="{2B782559-2EDF-4675-AF34-9A849BFA1594}"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8AFCEC4-7031-4810-8A7C-3FC23402FE0F}"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s-CR"/>
        </a:p>
      </dgm:t>
    </dgm:pt>
    <dgm:pt modelId="{AE5D0871-D883-4767-AEAD-3CD5BCB650A6}">
      <dgm:prSet custT="1"/>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pPr algn="just"/>
          <a:r>
            <a:rPr lang="es-CR" sz="2000" b="0" i="0" baseline="0" dirty="0">
              <a:solidFill>
                <a:schemeClr val="tx1"/>
              </a:solidFill>
              <a:latin typeface="Times New Roman" panose="02020603050405020304" pitchFamily="18" charset="0"/>
              <a:cs typeface="Times New Roman" panose="02020603050405020304" pitchFamily="18" charset="0"/>
            </a:rPr>
            <a:t>El interés vinculó acciones de investigación y de extensión, conjugó tres ejes principales: uno referente a Lepanto como territorio rural pero que expresa las limitantes del área geográfica peninsular; es decir, se delimita en Lepanto sin dejar de lado que la incidencia es en el territorio peninsular.</a:t>
          </a:r>
          <a:endParaRPr lang="es-CR" sz="2000" dirty="0">
            <a:solidFill>
              <a:schemeClr val="tx1"/>
            </a:solidFill>
            <a:latin typeface="Times New Roman" panose="02020603050405020304" pitchFamily="18" charset="0"/>
            <a:cs typeface="Times New Roman" panose="02020603050405020304" pitchFamily="18" charset="0"/>
          </a:endParaRPr>
        </a:p>
      </dgm:t>
    </dgm:pt>
    <dgm:pt modelId="{8E0E7BDC-CEC4-44B2-8B62-7BA91C405EDE}" type="parTrans" cxnId="{FCD5467C-4756-45AE-A8DB-A60F3EE7BB70}">
      <dgm:prSet/>
      <dgm:spPr/>
      <dgm:t>
        <a:bodyPr/>
        <a:lstStyle/>
        <a:p>
          <a:pPr algn="just"/>
          <a:endParaRPr lang="es-CR" sz="2400">
            <a:solidFill>
              <a:schemeClr val="tx1"/>
            </a:solidFill>
            <a:latin typeface="Times New Roman" panose="02020603050405020304" pitchFamily="18" charset="0"/>
            <a:cs typeface="Times New Roman" panose="02020603050405020304" pitchFamily="18" charset="0"/>
          </a:endParaRPr>
        </a:p>
      </dgm:t>
    </dgm:pt>
    <dgm:pt modelId="{3E56E3A2-1E1D-46BB-9352-75D29D60C996}" type="sibTrans" cxnId="{FCD5467C-4756-45AE-A8DB-A60F3EE7BB70}">
      <dgm:prSet/>
      <dgm:spPr/>
      <dgm:t>
        <a:bodyPr/>
        <a:lstStyle/>
        <a:p>
          <a:pPr algn="just"/>
          <a:endParaRPr lang="es-CR" sz="2400">
            <a:solidFill>
              <a:schemeClr val="tx1"/>
            </a:solidFill>
            <a:latin typeface="Times New Roman" panose="02020603050405020304" pitchFamily="18" charset="0"/>
            <a:cs typeface="Times New Roman" panose="02020603050405020304" pitchFamily="18" charset="0"/>
          </a:endParaRPr>
        </a:p>
      </dgm:t>
    </dgm:pt>
    <dgm:pt modelId="{7459E521-7487-41FD-BD79-0F270DE3B1C6}">
      <dgm:prSet custT="1"/>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pPr algn="just"/>
          <a:r>
            <a:rPr lang="es-CR" sz="2000" b="0" i="0" baseline="0" dirty="0">
              <a:solidFill>
                <a:schemeClr val="tx1"/>
              </a:solidFill>
              <a:latin typeface="Times New Roman" panose="02020603050405020304" pitchFamily="18" charset="0"/>
              <a:cs typeface="Times New Roman" panose="02020603050405020304" pitchFamily="18" charset="0"/>
            </a:rPr>
            <a:t>El segundo eje es la discusión de las desigualdades sociales tomando como base la perspectiva de la interseccionalidad, donde se relacionan las condiciones socioeconómicas, el género, el territorio y otras categorías que dan significado a dichas desigualdades. </a:t>
          </a:r>
          <a:endParaRPr lang="es-CR" sz="2000" dirty="0">
            <a:solidFill>
              <a:schemeClr val="tx1"/>
            </a:solidFill>
            <a:latin typeface="Times New Roman" panose="02020603050405020304" pitchFamily="18" charset="0"/>
            <a:cs typeface="Times New Roman" panose="02020603050405020304" pitchFamily="18" charset="0"/>
          </a:endParaRPr>
        </a:p>
      </dgm:t>
    </dgm:pt>
    <dgm:pt modelId="{122E49C8-47A5-4A52-979D-FB4F439D5AB4}" type="parTrans" cxnId="{94F70981-D423-4C79-95CA-B4688B150731}">
      <dgm:prSet/>
      <dgm:spPr/>
      <dgm:t>
        <a:bodyPr/>
        <a:lstStyle/>
        <a:p>
          <a:pPr algn="just"/>
          <a:endParaRPr lang="es-CR" sz="2400">
            <a:solidFill>
              <a:schemeClr val="tx1"/>
            </a:solidFill>
            <a:latin typeface="Times New Roman" panose="02020603050405020304" pitchFamily="18" charset="0"/>
            <a:cs typeface="Times New Roman" panose="02020603050405020304" pitchFamily="18" charset="0"/>
          </a:endParaRPr>
        </a:p>
      </dgm:t>
    </dgm:pt>
    <dgm:pt modelId="{D707C664-DB72-4E09-886B-ADA44C6A0ACE}" type="sibTrans" cxnId="{94F70981-D423-4C79-95CA-B4688B150731}">
      <dgm:prSet/>
      <dgm:spPr/>
      <dgm:t>
        <a:bodyPr/>
        <a:lstStyle/>
        <a:p>
          <a:pPr algn="just"/>
          <a:endParaRPr lang="es-CR" sz="2400">
            <a:solidFill>
              <a:schemeClr val="tx1"/>
            </a:solidFill>
            <a:latin typeface="Times New Roman" panose="02020603050405020304" pitchFamily="18" charset="0"/>
            <a:cs typeface="Times New Roman" panose="02020603050405020304" pitchFamily="18" charset="0"/>
          </a:endParaRPr>
        </a:p>
      </dgm:t>
    </dgm:pt>
    <dgm:pt modelId="{810B26FC-1195-4A26-B458-4A18EA4690EB}">
      <dgm:prSet custT="1"/>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pPr algn="just"/>
          <a:r>
            <a:rPr lang="es-CR" sz="2000" b="0" i="0" baseline="0" dirty="0">
              <a:solidFill>
                <a:schemeClr val="tx1"/>
              </a:solidFill>
              <a:latin typeface="Times New Roman" panose="02020603050405020304" pitchFamily="18" charset="0"/>
              <a:cs typeface="Times New Roman" panose="02020603050405020304" pitchFamily="18" charset="0"/>
            </a:rPr>
            <a:t>El tercer eje de trabajo es la educación comunitaria desde el enfoque de educación permanente, que potencie las capacidades locales para el ejercicio de la participación y los derechos humanos.</a:t>
          </a:r>
          <a:endParaRPr lang="es-CR" sz="2000" dirty="0">
            <a:solidFill>
              <a:schemeClr val="tx1"/>
            </a:solidFill>
            <a:latin typeface="Times New Roman" panose="02020603050405020304" pitchFamily="18" charset="0"/>
            <a:cs typeface="Times New Roman" panose="02020603050405020304" pitchFamily="18" charset="0"/>
          </a:endParaRPr>
        </a:p>
      </dgm:t>
    </dgm:pt>
    <dgm:pt modelId="{6B33229E-842A-4808-905D-EDE4A276CA8D}" type="parTrans" cxnId="{E2986ABC-5BC1-40FB-9E28-8B1ADA9D8E37}">
      <dgm:prSet/>
      <dgm:spPr/>
      <dgm:t>
        <a:bodyPr/>
        <a:lstStyle/>
        <a:p>
          <a:pPr algn="just"/>
          <a:endParaRPr lang="es-CR" sz="2400">
            <a:solidFill>
              <a:schemeClr val="tx1"/>
            </a:solidFill>
            <a:latin typeface="Times New Roman" panose="02020603050405020304" pitchFamily="18" charset="0"/>
            <a:cs typeface="Times New Roman" panose="02020603050405020304" pitchFamily="18" charset="0"/>
          </a:endParaRPr>
        </a:p>
      </dgm:t>
    </dgm:pt>
    <dgm:pt modelId="{2C76C6F5-4D19-4909-8323-7B21AFD20F3B}" type="sibTrans" cxnId="{E2986ABC-5BC1-40FB-9E28-8B1ADA9D8E37}">
      <dgm:prSet/>
      <dgm:spPr/>
      <dgm:t>
        <a:bodyPr/>
        <a:lstStyle/>
        <a:p>
          <a:pPr algn="just"/>
          <a:endParaRPr lang="es-CR" sz="2400">
            <a:solidFill>
              <a:schemeClr val="tx1"/>
            </a:solidFill>
            <a:latin typeface="Times New Roman" panose="02020603050405020304" pitchFamily="18" charset="0"/>
            <a:cs typeface="Times New Roman" panose="02020603050405020304" pitchFamily="18" charset="0"/>
          </a:endParaRPr>
        </a:p>
      </dgm:t>
    </dgm:pt>
    <dgm:pt modelId="{E57D86A1-53E6-4606-A2F0-3E7184973A23}" type="pres">
      <dgm:prSet presAssocID="{88AFCEC4-7031-4810-8A7C-3FC23402FE0F}" presName="linearFlow" presStyleCnt="0">
        <dgm:presLayoutVars>
          <dgm:dir/>
          <dgm:resizeHandles val="exact"/>
        </dgm:presLayoutVars>
      </dgm:prSet>
      <dgm:spPr/>
    </dgm:pt>
    <dgm:pt modelId="{7A3F8AC2-C11D-4204-9063-7F3C018348AE}" type="pres">
      <dgm:prSet presAssocID="{AE5D0871-D883-4767-AEAD-3CD5BCB650A6}" presName="composite" presStyleCnt="0"/>
      <dgm:spPr/>
    </dgm:pt>
    <dgm:pt modelId="{B219C787-802E-43D2-8129-A7EA28A58F4B}" type="pres">
      <dgm:prSet presAssocID="{AE5D0871-D883-4767-AEAD-3CD5BCB650A6}"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pt>
    <dgm:pt modelId="{544BFB0E-4710-415E-B378-E4C1E211A116}" type="pres">
      <dgm:prSet presAssocID="{AE5D0871-D883-4767-AEAD-3CD5BCB650A6}" presName="txShp" presStyleLbl="node1" presStyleIdx="0" presStyleCnt="3" custScaleY="124108">
        <dgm:presLayoutVars>
          <dgm:bulletEnabled val="1"/>
        </dgm:presLayoutVars>
      </dgm:prSet>
      <dgm:spPr/>
    </dgm:pt>
    <dgm:pt modelId="{BB3EFC14-E8AF-4077-875C-A10975D3F9F7}" type="pres">
      <dgm:prSet presAssocID="{3E56E3A2-1E1D-46BB-9352-75D29D60C996}" presName="spacing" presStyleCnt="0"/>
      <dgm:spPr/>
    </dgm:pt>
    <dgm:pt modelId="{61FBF9DA-EECC-4B6A-831B-607F8E6A8463}" type="pres">
      <dgm:prSet presAssocID="{7459E521-7487-41FD-BD79-0F270DE3B1C6}" presName="composite" presStyleCnt="0"/>
      <dgm:spPr/>
    </dgm:pt>
    <dgm:pt modelId="{996A4CE8-E9EE-437E-9C6D-EE7B030808A3}" type="pres">
      <dgm:prSet presAssocID="{7459E521-7487-41FD-BD79-0F270DE3B1C6}" presName="imgShp" presStyleLbl="fgImgPlace1" presStyleIdx="1" presStyleCnt="3" custLinFactNeighborX="657" custLinFactNeighborY="657"/>
      <dgm:spPr>
        <a:blipFill>
          <a:blip xmlns:r="http://schemas.openxmlformats.org/officeDocument/2006/relationships" r:embed="rId2">
            <a:extLst>
              <a:ext uri="{28A0092B-C50C-407E-A947-70E740481C1C}">
                <a14:useLocalDpi xmlns:a14="http://schemas.microsoft.com/office/drawing/2010/main" val="0"/>
              </a:ext>
            </a:extLst>
          </a:blip>
          <a:srcRect/>
          <a:stretch>
            <a:fillRect l="-17000" r="-17000"/>
          </a:stretch>
        </a:blipFill>
      </dgm:spPr>
    </dgm:pt>
    <dgm:pt modelId="{B1BE3227-96B1-401F-B485-B78D4A4CFCCD}" type="pres">
      <dgm:prSet presAssocID="{7459E521-7487-41FD-BD79-0F270DE3B1C6}" presName="txShp" presStyleLbl="node1" presStyleIdx="1" presStyleCnt="3">
        <dgm:presLayoutVars>
          <dgm:bulletEnabled val="1"/>
        </dgm:presLayoutVars>
      </dgm:prSet>
      <dgm:spPr/>
    </dgm:pt>
    <dgm:pt modelId="{6A364467-F1BA-4AA8-A64E-1B6ECC770A43}" type="pres">
      <dgm:prSet presAssocID="{D707C664-DB72-4E09-886B-ADA44C6A0ACE}" presName="spacing" presStyleCnt="0"/>
      <dgm:spPr/>
    </dgm:pt>
    <dgm:pt modelId="{C095E6AD-1CFF-40E5-A4F1-926975DF5689}" type="pres">
      <dgm:prSet presAssocID="{810B26FC-1195-4A26-B458-4A18EA4690EB}" presName="composite" presStyleCnt="0"/>
      <dgm:spPr/>
    </dgm:pt>
    <dgm:pt modelId="{CFBD7831-53A3-4D7E-A13A-5DB64E41EE77}" type="pres">
      <dgm:prSet presAssocID="{810B26FC-1195-4A26-B458-4A18EA4690EB}" presName="imgShp" presStyleLbl="fgImgPlace1" presStyleIdx="2" presStyleCnt="3" custScaleX="114541" custScaleY="108950" custLinFactNeighborX="1972" custLinFactNeighborY="18604"/>
      <dgm:spPr>
        <a:blipFill>
          <a:blip xmlns:r="http://schemas.openxmlformats.org/officeDocument/2006/relationships" r:embed="rId3">
            <a:extLst>
              <a:ext uri="{28A0092B-C50C-407E-A947-70E740481C1C}">
                <a14:useLocalDpi xmlns:a14="http://schemas.microsoft.com/office/drawing/2010/main" val="0"/>
              </a:ext>
            </a:extLst>
          </a:blip>
          <a:srcRect/>
          <a:stretch>
            <a:fillRect t="-39000" b="-39000"/>
          </a:stretch>
        </a:blipFill>
      </dgm:spPr>
    </dgm:pt>
    <dgm:pt modelId="{51BA375F-B62E-4870-B8AF-3EDEC28492EB}" type="pres">
      <dgm:prSet presAssocID="{810B26FC-1195-4A26-B458-4A18EA4690EB}" presName="txShp" presStyleLbl="node1" presStyleIdx="2" presStyleCnt="3">
        <dgm:presLayoutVars>
          <dgm:bulletEnabled val="1"/>
        </dgm:presLayoutVars>
      </dgm:prSet>
      <dgm:spPr/>
    </dgm:pt>
  </dgm:ptLst>
  <dgm:cxnLst>
    <dgm:cxn modelId="{A249DD26-22B5-4DE1-827B-5F1EE2A43FB5}" type="presOf" srcId="{AE5D0871-D883-4767-AEAD-3CD5BCB650A6}" destId="{544BFB0E-4710-415E-B378-E4C1E211A116}" srcOrd="0" destOrd="0" presId="urn:microsoft.com/office/officeart/2005/8/layout/vList3"/>
    <dgm:cxn modelId="{63A2615F-9060-4904-B88C-72C891E06952}" type="presOf" srcId="{7459E521-7487-41FD-BD79-0F270DE3B1C6}" destId="{B1BE3227-96B1-401F-B485-B78D4A4CFCCD}" srcOrd="0" destOrd="0" presId="urn:microsoft.com/office/officeart/2005/8/layout/vList3"/>
    <dgm:cxn modelId="{FCD5467C-4756-45AE-A8DB-A60F3EE7BB70}" srcId="{88AFCEC4-7031-4810-8A7C-3FC23402FE0F}" destId="{AE5D0871-D883-4767-AEAD-3CD5BCB650A6}" srcOrd="0" destOrd="0" parTransId="{8E0E7BDC-CEC4-44B2-8B62-7BA91C405EDE}" sibTransId="{3E56E3A2-1E1D-46BB-9352-75D29D60C996}"/>
    <dgm:cxn modelId="{94F70981-D423-4C79-95CA-B4688B150731}" srcId="{88AFCEC4-7031-4810-8A7C-3FC23402FE0F}" destId="{7459E521-7487-41FD-BD79-0F270DE3B1C6}" srcOrd="1" destOrd="0" parTransId="{122E49C8-47A5-4A52-979D-FB4F439D5AB4}" sibTransId="{D707C664-DB72-4E09-886B-ADA44C6A0ACE}"/>
    <dgm:cxn modelId="{89F81D95-A6E1-447F-928B-6494CF337F42}" type="presOf" srcId="{88AFCEC4-7031-4810-8A7C-3FC23402FE0F}" destId="{E57D86A1-53E6-4606-A2F0-3E7184973A23}" srcOrd="0" destOrd="0" presId="urn:microsoft.com/office/officeart/2005/8/layout/vList3"/>
    <dgm:cxn modelId="{E2986ABC-5BC1-40FB-9E28-8B1ADA9D8E37}" srcId="{88AFCEC4-7031-4810-8A7C-3FC23402FE0F}" destId="{810B26FC-1195-4A26-B458-4A18EA4690EB}" srcOrd="2" destOrd="0" parTransId="{6B33229E-842A-4808-905D-EDE4A276CA8D}" sibTransId="{2C76C6F5-4D19-4909-8323-7B21AFD20F3B}"/>
    <dgm:cxn modelId="{656B94BF-E1B8-4D78-B130-0E6A48F1CFE9}" type="presOf" srcId="{810B26FC-1195-4A26-B458-4A18EA4690EB}" destId="{51BA375F-B62E-4870-B8AF-3EDEC28492EB}" srcOrd="0" destOrd="0" presId="urn:microsoft.com/office/officeart/2005/8/layout/vList3"/>
    <dgm:cxn modelId="{A59E5DD3-8D44-4B01-A911-67405A7FCAAF}" type="presParOf" srcId="{E57D86A1-53E6-4606-A2F0-3E7184973A23}" destId="{7A3F8AC2-C11D-4204-9063-7F3C018348AE}" srcOrd="0" destOrd="0" presId="urn:microsoft.com/office/officeart/2005/8/layout/vList3"/>
    <dgm:cxn modelId="{6F0FA6F9-2009-478E-BA8C-E822C833422E}" type="presParOf" srcId="{7A3F8AC2-C11D-4204-9063-7F3C018348AE}" destId="{B219C787-802E-43D2-8129-A7EA28A58F4B}" srcOrd="0" destOrd="0" presId="urn:microsoft.com/office/officeart/2005/8/layout/vList3"/>
    <dgm:cxn modelId="{AD5FB6B4-0E20-4BE3-8DC0-750DA0B2A4C3}" type="presParOf" srcId="{7A3F8AC2-C11D-4204-9063-7F3C018348AE}" destId="{544BFB0E-4710-415E-B378-E4C1E211A116}" srcOrd="1" destOrd="0" presId="urn:microsoft.com/office/officeart/2005/8/layout/vList3"/>
    <dgm:cxn modelId="{EA98D77E-2059-40EC-B2D6-BA3188D757E4}" type="presParOf" srcId="{E57D86A1-53E6-4606-A2F0-3E7184973A23}" destId="{BB3EFC14-E8AF-4077-875C-A10975D3F9F7}" srcOrd="1" destOrd="0" presId="urn:microsoft.com/office/officeart/2005/8/layout/vList3"/>
    <dgm:cxn modelId="{EF9320F3-94DE-40C1-875C-6920258E2AE1}" type="presParOf" srcId="{E57D86A1-53E6-4606-A2F0-3E7184973A23}" destId="{61FBF9DA-EECC-4B6A-831B-607F8E6A8463}" srcOrd="2" destOrd="0" presId="urn:microsoft.com/office/officeart/2005/8/layout/vList3"/>
    <dgm:cxn modelId="{15B98AEA-F503-41CC-98C0-EDF2A9F9BF3D}" type="presParOf" srcId="{61FBF9DA-EECC-4B6A-831B-607F8E6A8463}" destId="{996A4CE8-E9EE-437E-9C6D-EE7B030808A3}" srcOrd="0" destOrd="0" presId="urn:microsoft.com/office/officeart/2005/8/layout/vList3"/>
    <dgm:cxn modelId="{5A7DF222-A256-4062-AFD0-1B77BE441D32}" type="presParOf" srcId="{61FBF9DA-EECC-4B6A-831B-607F8E6A8463}" destId="{B1BE3227-96B1-401F-B485-B78D4A4CFCCD}" srcOrd="1" destOrd="0" presId="urn:microsoft.com/office/officeart/2005/8/layout/vList3"/>
    <dgm:cxn modelId="{BF98DB74-C300-46DC-A50D-6844A65BA861}" type="presParOf" srcId="{E57D86A1-53E6-4606-A2F0-3E7184973A23}" destId="{6A364467-F1BA-4AA8-A64E-1B6ECC770A43}" srcOrd="3" destOrd="0" presId="urn:microsoft.com/office/officeart/2005/8/layout/vList3"/>
    <dgm:cxn modelId="{EBE181B6-3761-489D-BEE2-70D8F6295DC6}" type="presParOf" srcId="{E57D86A1-53E6-4606-A2F0-3E7184973A23}" destId="{C095E6AD-1CFF-40E5-A4F1-926975DF5689}" srcOrd="4" destOrd="0" presId="urn:microsoft.com/office/officeart/2005/8/layout/vList3"/>
    <dgm:cxn modelId="{553F6EB2-8BC1-483E-9B81-A40E6A028D7E}" type="presParOf" srcId="{C095E6AD-1CFF-40E5-A4F1-926975DF5689}" destId="{CFBD7831-53A3-4D7E-A13A-5DB64E41EE77}" srcOrd="0" destOrd="0" presId="urn:microsoft.com/office/officeart/2005/8/layout/vList3"/>
    <dgm:cxn modelId="{EB8F0567-6E69-486B-8EB4-1397999B45DC}" type="presParOf" srcId="{C095E6AD-1CFF-40E5-A4F1-926975DF5689}" destId="{51BA375F-B62E-4870-B8AF-3EDEC28492EB}"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8D03E03-0F68-4076-8430-8FAE1A20734E}" type="doc">
      <dgm:prSet loTypeId="urn:microsoft.com/office/officeart/2005/8/layout/radial5" loCatId="cycle" qsTypeId="urn:microsoft.com/office/officeart/2005/8/quickstyle/3d3" qsCatId="3D" csTypeId="urn:microsoft.com/office/officeart/2005/8/colors/accent1_2" csCatId="accent1" phldr="1"/>
      <dgm:spPr/>
      <dgm:t>
        <a:bodyPr/>
        <a:lstStyle/>
        <a:p>
          <a:endParaRPr lang="es-CR"/>
        </a:p>
      </dgm:t>
    </dgm:pt>
    <dgm:pt modelId="{2360B769-F7A1-4E77-8E2F-660414EAF359}">
      <dgm:prSet phldrT="[Texto]" custT="1"/>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r>
            <a:rPr lang="es-CR" sz="2000" dirty="0">
              <a:solidFill>
                <a:schemeClr val="tx1"/>
              </a:solidFill>
              <a:latin typeface="Times New Roman" panose="02020603050405020304" pitchFamily="18" charset="0"/>
              <a:cs typeface="Times New Roman" panose="02020603050405020304" pitchFamily="18" charset="0"/>
            </a:rPr>
            <a:t>Interseccionalidad </a:t>
          </a:r>
        </a:p>
      </dgm:t>
    </dgm:pt>
    <dgm:pt modelId="{C8C6EA5A-1D80-41E3-A31A-1AE875EECC19}" type="parTrans" cxnId="{271F1628-A513-4C80-9F34-5DA6DC2B0579}">
      <dgm:prSet/>
      <dgm:spPr/>
      <dgm:t>
        <a:bodyPr/>
        <a:lstStyle/>
        <a:p>
          <a:endParaRPr lang="es-CR" sz="2000">
            <a:solidFill>
              <a:schemeClr val="tx1"/>
            </a:solidFill>
            <a:latin typeface="Times New Roman" panose="02020603050405020304" pitchFamily="18" charset="0"/>
            <a:cs typeface="Times New Roman" panose="02020603050405020304" pitchFamily="18" charset="0"/>
          </a:endParaRPr>
        </a:p>
      </dgm:t>
    </dgm:pt>
    <dgm:pt modelId="{5BB6E560-4762-42F2-B8BF-E0AB25F4D5CC}" type="sibTrans" cxnId="{271F1628-A513-4C80-9F34-5DA6DC2B0579}">
      <dgm:prSet/>
      <dgm:spPr/>
      <dgm:t>
        <a:bodyPr/>
        <a:lstStyle/>
        <a:p>
          <a:endParaRPr lang="es-CR" sz="2000">
            <a:solidFill>
              <a:schemeClr val="tx1"/>
            </a:solidFill>
            <a:latin typeface="Times New Roman" panose="02020603050405020304" pitchFamily="18" charset="0"/>
            <a:cs typeface="Times New Roman" panose="02020603050405020304" pitchFamily="18" charset="0"/>
          </a:endParaRPr>
        </a:p>
      </dgm:t>
    </dgm:pt>
    <dgm:pt modelId="{8C588886-266A-4248-97DC-8A5D09E9ACA7}">
      <dgm:prSet phldrT="[Texto]" custT="1"/>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outerShdw blurRad="76200" dir="13500000" sy="23000" kx="1200000" algn="br" rotWithShape="0">
            <a:prstClr val="black">
              <a:alpha val="20000"/>
            </a:prstClr>
          </a:outerShdw>
        </a:effectLst>
        <a:scene3d>
          <a:camera prst="orthographicFront">
            <a:rot lat="0" lon="0" rev="0"/>
          </a:camera>
          <a:lightRig rig="contrasting" dir="t">
            <a:rot lat="0" lon="0" rev="1200000"/>
          </a:lightRig>
        </a:scene3d>
        <a:sp3d contourW="19050" prstMaterial="metal">
          <a:bevelB w="165100" h="254000"/>
        </a:sp3d>
      </dgm:spPr>
      <dgm:t>
        <a:bodyPr/>
        <a:lstStyle/>
        <a:p>
          <a:r>
            <a:rPr lang="es-CR" sz="2000" dirty="0">
              <a:solidFill>
                <a:schemeClr val="tx1"/>
              </a:solidFill>
              <a:latin typeface="Times New Roman" panose="02020603050405020304" pitchFamily="18" charset="0"/>
              <a:cs typeface="Times New Roman" panose="02020603050405020304" pitchFamily="18" charset="0"/>
            </a:rPr>
            <a:t>Territorialidad </a:t>
          </a:r>
        </a:p>
      </dgm:t>
    </dgm:pt>
    <dgm:pt modelId="{B4092590-3FAE-4DEA-AE13-819DE0DD2210}" type="parTrans" cxnId="{F2E72E3C-0586-4DD4-BE69-6261F3C93D3D}">
      <dgm:prSet custT="1"/>
      <dgm:spPr/>
      <dgm:t>
        <a:bodyPr/>
        <a:lstStyle/>
        <a:p>
          <a:endParaRPr lang="es-CR" sz="2000">
            <a:solidFill>
              <a:schemeClr val="tx1"/>
            </a:solidFill>
            <a:latin typeface="Times New Roman" panose="02020603050405020304" pitchFamily="18" charset="0"/>
            <a:cs typeface="Times New Roman" panose="02020603050405020304" pitchFamily="18" charset="0"/>
          </a:endParaRPr>
        </a:p>
      </dgm:t>
    </dgm:pt>
    <dgm:pt modelId="{B09AF755-965C-4BD4-BA71-3356E0005860}" type="sibTrans" cxnId="{F2E72E3C-0586-4DD4-BE69-6261F3C93D3D}">
      <dgm:prSet/>
      <dgm:spPr/>
      <dgm:t>
        <a:bodyPr/>
        <a:lstStyle/>
        <a:p>
          <a:endParaRPr lang="es-CR" sz="2000">
            <a:solidFill>
              <a:schemeClr val="tx1"/>
            </a:solidFill>
            <a:latin typeface="Times New Roman" panose="02020603050405020304" pitchFamily="18" charset="0"/>
            <a:cs typeface="Times New Roman" panose="02020603050405020304" pitchFamily="18" charset="0"/>
          </a:endParaRPr>
        </a:p>
      </dgm:t>
    </dgm:pt>
    <dgm:pt modelId="{DD43FC02-9F8B-419C-91A1-1246D3EAAED6}">
      <dgm:prSet phldrT="[Texto]" custT="1"/>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r>
            <a:rPr lang="es-CR" sz="2000" dirty="0">
              <a:solidFill>
                <a:schemeClr val="tx1"/>
              </a:solidFill>
              <a:latin typeface="Times New Roman" panose="02020603050405020304" pitchFamily="18" charset="0"/>
              <a:cs typeface="Times New Roman" panose="02020603050405020304" pitchFamily="18" charset="0"/>
            </a:rPr>
            <a:t>Educación comunitaria </a:t>
          </a:r>
        </a:p>
      </dgm:t>
    </dgm:pt>
    <dgm:pt modelId="{1A1FBBC6-BB46-4D59-B4F4-F612B89C7920}" type="parTrans" cxnId="{52149958-8307-4FC1-8053-0439445C44AF}">
      <dgm:prSet custT="1"/>
      <dgm:spPr/>
      <dgm:t>
        <a:bodyPr/>
        <a:lstStyle/>
        <a:p>
          <a:endParaRPr lang="es-CR" sz="2000">
            <a:solidFill>
              <a:schemeClr val="tx1"/>
            </a:solidFill>
            <a:latin typeface="Times New Roman" panose="02020603050405020304" pitchFamily="18" charset="0"/>
            <a:cs typeface="Times New Roman" panose="02020603050405020304" pitchFamily="18" charset="0"/>
          </a:endParaRPr>
        </a:p>
      </dgm:t>
    </dgm:pt>
    <dgm:pt modelId="{E810D7D5-0236-47C6-B787-EB6684F5F445}" type="sibTrans" cxnId="{52149958-8307-4FC1-8053-0439445C44AF}">
      <dgm:prSet/>
      <dgm:spPr/>
      <dgm:t>
        <a:bodyPr/>
        <a:lstStyle/>
        <a:p>
          <a:endParaRPr lang="es-CR" sz="2000">
            <a:solidFill>
              <a:schemeClr val="tx1"/>
            </a:solidFill>
            <a:latin typeface="Times New Roman" panose="02020603050405020304" pitchFamily="18" charset="0"/>
            <a:cs typeface="Times New Roman" panose="02020603050405020304" pitchFamily="18" charset="0"/>
          </a:endParaRPr>
        </a:p>
      </dgm:t>
    </dgm:pt>
    <dgm:pt modelId="{BC99C5E9-2211-4136-8646-93F73B6FC253}">
      <dgm:prSet phldrT="[Texto]" custT="1"/>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r>
            <a:rPr lang="es-CR" sz="2000" dirty="0">
              <a:solidFill>
                <a:schemeClr val="tx1"/>
              </a:solidFill>
              <a:latin typeface="Times New Roman" panose="02020603050405020304" pitchFamily="18" charset="0"/>
              <a:cs typeface="Times New Roman" panose="02020603050405020304" pitchFamily="18" charset="0"/>
            </a:rPr>
            <a:t>Participación social </a:t>
          </a:r>
        </a:p>
      </dgm:t>
    </dgm:pt>
    <dgm:pt modelId="{147EF009-583A-4A70-876E-490CDE8129F2}" type="parTrans" cxnId="{6B43497F-9265-4879-A625-774AE976A15B}">
      <dgm:prSet custT="1"/>
      <dgm:spPr/>
      <dgm:t>
        <a:bodyPr/>
        <a:lstStyle/>
        <a:p>
          <a:endParaRPr lang="es-CR" sz="2000">
            <a:solidFill>
              <a:schemeClr val="tx1"/>
            </a:solidFill>
            <a:latin typeface="Times New Roman" panose="02020603050405020304" pitchFamily="18" charset="0"/>
            <a:cs typeface="Times New Roman" panose="02020603050405020304" pitchFamily="18" charset="0"/>
          </a:endParaRPr>
        </a:p>
      </dgm:t>
    </dgm:pt>
    <dgm:pt modelId="{A88C095F-2F5C-4A33-92C1-874B5B538BBB}" type="sibTrans" cxnId="{6B43497F-9265-4879-A625-774AE976A15B}">
      <dgm:prSet/>
      <dgm:spPr/>
      <dgm:t>
        <a:bodyPr/>
        <a:lstStyle/>
        <a:p>
          <a:endParaRPr lang="es-CR" sz="2000">
            <a:solidFill>
              <a:schemeClr val="tx1"/>
            </a:solidFill>
            <a:latin typeface="Times New Roman" panose="02020603050405020304" pitchFamily="18" charset="0"/>
            <a:cs typeface="Times New Roman" panose="02020603050405020304" pitchFamily="18" charset="0"/>
          </a:endParaRPr>
        </a:p>
      </dgm:t>
    </dgm:pt>
    <dgm:pt modelId="{7B45079B-0AA5-493E-8A55-6F4F771CCE05}" type="pres">
      <dgm:prSet presAssocID="{08D03E03-0F68-4076-8430-8FAE1A20734E}" presName="Name0" presStyleCnt="0">
        <dgm:presLayoutVars>
          <dgm:chMax val="1"/>
          <dgm:dir/>
          <dgm:animLvl val="ctr"/>
          <dgm:resizeHandles val="exact"/>
        </dgm:presLayoutVars>
      </dgm:prSet>
      <dgm:spPr/>
    </dgm:pt>
    <dgm:pt modelId="{620B0674-DF2B-46F1-A974-4515A71F4C6C}" type="pres">
      <dgm:prSet presAssocID="{2360B769-F7A1-4E77-8E2F-660414EAF359}" presName="centerShape" presStyleLbl="node0" presStyleIdx="0" presStyleCnt="1" custScaleX="190641" custLinFactNeighborX="-145" custLinFactNeighborY="-1614"/>
      <dgm:spPr/>
    </dgm:pt>
    <dgm:pt modelId="{CBF66926-D9F1-4202-8B5F-57CE7B4812A2}" type="pres">
      <dgm:prSet presAssocID="{B4092590-3FAE-4DEA-AE13-819DE0DD2210}" presName="parTrans" presStyleLbl="sibTrans2D1" presStyleIdx="0" presStyleCnt="3"/>
      <dgm:spPr/>
    </dgm:pt>
    <dgm:pt modelId="{84C82B97-CA6C-4101-924F-CC141C39FCEE}" type="pres">
      <dgm:prSet presAssocID="{B4092590-3FAE-4DEA-AE13-819DE0DD2210}" presName="connectorText" presStyleLbl="sibTrans2D1" presStyleIdx="0" presStyleCnt="3"/>
      <dgm:spPr/>
    </dgm:pt>
    <dgm:pt modelId="{ADADC59B-D1C6-4078-8E53-96AE556654ED}" type="pres">
      <dgm:prSet presAssocID="{8C588886-266A-4248-97DC-8A5D09E9ACA7}" presName="node" presStyleLbl="node1" presStyleIdx="0" presStyleCnt="3" custScaleX="160500" custScaleY="100396">
        <dgm:presLayoutVars>
          <dgm:bulletEnabled val="1"/>
        </dgm:presLayoutVars>
      </dgm:prSet>
      <dgm:spPr/>
    </dgm:pt>
    <dgm:pt modelId="{F8AAFC3E-6AE7-40A0-AC39-63F7E5D6E130}" type="pres">
      <dgm:prSet presAssocID="{1A1FBBC6-BB46-4D59-B4F4-F612B89C7920}" presName="parTrans" presStyleLbl="sibTrans2D1" presStyleIdx="1" presStyleCnt="3"/>
      <dgm:spPr/>
    </dgm:pt>
    <dgm:pt modelId="{275B141F-BE3C-4C2B-A860-C7C2B184E6BE}" type="pres">
      <dgm:prSet presAssocID="{1A1FBBC6-BB46-4D59-B4F4-F612B89C7920}" presName="connectorText" presStyleLbl="sibTrans2D1" presStyleIdx="1" presStyleCnt="3"/>
      <dgm:spPr/>
    </dgm:pt>
    <dgm:pt modelId="{D5BA2C99-C8CD-489B-8BA1-ACE8AF047FB3}" type="pres">
      <dgm:prSet presAssocID="{DD43FC02-9F8B-419C-91A1-1246D3EAAED6}" presName="node" presStyleLbl="node1" presStyleIdx="1" presStyleCnt="3" custScaleX="187116" custRadScaleRad="159461" custRadScaleInc="-22245">
        <dgm:presLayoutVars>
          <dgm:bulletEnabled val="1"/>
        </dgm:presLayoutVars>
      </dgm:prSet>
      <dgm:spPr/>
    </dgm:pt>
    <dgm:pt modelId="{92E131AA-DF65-408C-A098-5B6DDFDFCA8D}" type="pres">
      <dgm:prSet presAssocID="{147EF009-583A-4A70-876E-490CDE8129F2}" presName="parTrans" presStyleLbl="sibTrans2D1" presStyleIdx="2" presStyleCnt="3"/>
      <dgm:spPr/>
    </dgm:pt>
    <dgm:pt modelId="{EB3CC537-0D0B-4540-8F03-CDDE96D302A4}" type="pres">
      <dgm:prSet presAssocID="{147EF009-583A-4A70-876E-490CDE8129F2}" presName="connectorText" presStyleLbl="sibTrans2D1" presStyleIdx="2" presStyleCnt="3"/>
      <dgm:spPr/>
    </dgm:pt>
    <dgm:pt modelId="{6AB98477-5D36-4956-ACED-AB97C2432AF0}" type="pres">
      <dgm:prSet presAssocID="{BC99C5E9-2211-4136-8646-93F73B6FC253}" presName="node" presStyleLbl="node1" presStyleIdx="2" presStyleCnt="3" custScaleX="167531" custScaleY="101034" custRadScaleRad="153148" custRadScaleInc="9928">
        <dgm:presLayoutVars>
          <dgm:bulletEnabled val="1"/>
        </dgm:presLayoutVars>
      </dgm:prSet>
      <dgm:spPr/>
    </dgm:pt>
  </dgm:ptLst>
  <dgm:cxnLst>
    <dgm:cxn modelId="{EAF6DD08-88BA-459B-9F10-AA2870BA798B}" type="presOf" srcId="{8C588886-266A-4248-97DC-8A5D09E9ACA7}" destId="{ADADC59B-D1C6-4078-8E53-96AE556654ED}" srcOrd="0" destOrd="0" presId="urn:microsoft.com/office/officeart/2005/8/layout/radial5"/>
    <dgm:cxn modelId="{E4DCED08-E06D-4017-A524-4F9FDEB19921}" type="presOf" srcId="{147EF009-583A-4A70-876E-490CDE8129F2}" destId="{92E131AA-DF65-408C-A098-5B6DDFDFCA8D}" srcOrd="0" destOrd="0" presId="urn:microsoft.com/office/officeart/2005/8/layout/radial5"/>
    <dgm:cxn modelId="{271F1628-A513-4C80-9F34-5DA6DC2B0579}" srcId="{08D03E03-0F68-4076-8430-8FAE1A20734E}" destId="{2360B769-F7A1-4E77-8E2F-660414EAF359}" srcOrd="0" destOrd="0" parTransId="{C8C6EA5A-1D80-41E3-A31A-1AE875EECC19}" sibTransId="{5BB6E560-4762-42F2-B8BF-E0AB25F4D5CC}"/>
    <dgm:cxn modelId="{F2E72E3C-0586-4DD4-BE69-6261F3C93D3D}" srcId="{2360B769-F7A1-4E77-8E2F-660414EAF359}" destId="{8C588886-266A-4248-97DC-8A5D09E9ACA7}" srcOrd="0" destOrd="0" parTransId="{B4092590-3FAE-4DEA-AE13-819DE0DD2210}" sibTransId="{B09AF755-965C-4BD4-BA71-3356E0005860}"/>
    <dgm:cxn modelId="{DE94E368-E683-4A7E-8314-34654DD216E8}" type="presOf" srcId="{1A1FBBC6-BB46-4D59-B4F4-F612B89C7920}" destId="{F8AAFC3E-6AE7-40A0-AC39-63F7E5D6E130}" srcOrd="0" destOrd="0" presId="urn:microsoft.com/office/officeart/2005/8/layout/radial5"/>
    <dgm:cxn modelId="{91069250-D0E6-44B8-BBF9-4FD34F909BA4}" type="presOf" srcId="{DD43FC02-9F8B-419C-91A1-1246D3EAAED6}" destId="{D5BA2C99-C8CD-489B-8BA1-ACE8AF047FB3}" srcOrd="0" destOrd="0" presId="urn:microsoft.com/office/officeart/2005/8/layout/radial5"/>
    <dgm:cxn modelId="{C1E00971-1239-4BFB-8367-103B4BAA846C}" type="presOf" srcId="{2360B769-F7A1-4E77-8E2F-660414EAF359}" destId="{620B0674-DF2B-46F1-A974-4515A71F4C6C}" srcOrd="0" destOrd="0" presId="urn:microsoft.com/office/officeart/2005/8/layout/radial5"/>
    <dgm:cxn modelId="{77C2FE57-912B-446C-9DA1-F21383A2396E}" type="presOf" srcId="{08D03E03-0F68-4076-8430-8FAE1A20734E}" destId="{7B45079B-0AA5-493E-8A55-6F4F771CCE05}" srcOrd="0" destOrd="0" presId="urn:microsoft.com/office/officeart/2005/8/layout/radial5"/>
    <dgm:cxn modelId="{52149958-8307-4FC1-8053-0439445C44AF}" srcId="{2360B769-F7A1-4E77-8E2F-660414EAF359}" destId="{DD43FC02-9F8B-419C-91A1-1246D3EAAED6}" srcOrd="1" destOrd="0" parTransId="{1A1FBBC6-BB46-4D59-B4F4-F612B89C7920}" sibTransId="{E810D7D5-0236-47C6-B787-EB6684F5F445}"/>
    <dgm:cxn modelId="{6B43497F-9265-4879-A625-774AE976A15B}" srcId="{2360B769-F7A1-4E77-8E2F-660414EAF359}" destId="{BC99C5E9-2211-4136-8646-93F73B6FC253}" srcOrd="2" destOrd="0" parTransId="{147EF009-583A-4A70-876E-490CDE8129F2}" sibTransId="{A88C095F-2F5C-4A33-92C1-874B5B538BBB}"/>
    <dgm:cxn modelId="{48A55781-FD4C-4214-99C5-E7FA84D1410D}" type="presOf" srcId="{1A1FBBC6-BB46-4D59-B4F4-F612B89C7920}" destId="{275B141F-BE3C-4C2B-A860-C7C2B184E6BE}" srcOrd="1" destOrd="0" presId="urn:microsoft.com/office/officeart/2005/8/layout/radial5"/>
    <dgm:cxn modelId="{C9DAE88D-D0A7-4D4A-A3C0-B0FA932168B6}" type="presOf" srcId="{B4092590-3FAE-4DEA-AE13-819DE0DD2210}" destId="{CBF66926-D9F1-4202-8B5F-57CE7B4812A2}" srcOrd="0" destOrd="0" presId="urn:microsoft.com/office/officeart/2005/8/layout/radial5"/>
    <dgm:cxn modelId="{385FD2B6-8524-45B8-901D-71CB0C63B359}" type="presOf" srcId="{147EF009-583A-4A70-876E-490CDE8129F2}" destId="{EB3CC537-0D0B-4540-8F03-CDDE96D302A4}" srcOrd="1" destOrd="0" presId="urn:microsoft.com/office/officeart/2005/8/layout/radial5"/>
    <dgm:cxn modelId="{309B29DD-C0AB-43F3-937A-2F508A5A943E}" type="presOf" srcId="{B4092590-3FAE-4DEA-AE13-819DE0DD2210}" destId="{84C82B97-CA6C-4101-924F-CC141C39FCEE}" srcOrd="1" destOrd="0" presId="urn:microsoft.com/office/officeart/2005/8/layout/radial5"/>
    <dgm:cxn modelId="{93AC94ED-CEBC-434F-86F7-0341193CE947}" type="presOf" srcId="{BC99C5E9-2211-4136-8646-93F73B6FC253}" destId="{6AB98477-5D36-4956-ACED-AB97C2432AF0}" srcOrd="0" destOrd="0" presId="urn:microsoft.com/office/officeart/2005/8/layout/radial5"/>
    <dgm:cxn modelId="{A9476070-EBDD-4D5E-8DC0-8B6DE3D9545D}" type="presParOf" srcId="{7B45079B-0AA5-493E-8A55-6F4F771CCE05}" destId="{620B0674-DF2B-46F1-A974-4515A71F4C6C}" srcOrd="0" destOrd="0" presId="urn:microsoft.com/office/officeart/2005/8/layout/radial5"/>
    <dgm:cxn modelId="{17A3CCDD-1533-4AE8-A0B7-0F6D1FE893EC}" type="presParOf" srcId="{7B45079B-0AA5-493E-8A55-6F4F771CCE05}" destId="{CBF66926-D9F1-4202-8B5F-57CE7B4812A2}" srcOrd="1" destOrd="0" presId="urn:microsoft.com/office/officeart/2005/8/layout/radial5"/>
    <dgm:cxn modelId="{BC8FE5F6-4FCE-4211-8525-34565C3294C6}" type="presParOf" srcId="{CBF66926-D9F1-4202-8B5F-57CE7B4812A2}" destId="{84C82B97-CA6C-4101-924F-CC141C39FCEE}" srcOrd="0" destOrd="0" presId="urn:microsoft.com/office/officeart/2005/8/layout/radial5"/>
    <dgm:cxn modelId="{FBB61ED6-8967-478B-B5E1-93D92C5939D7}" type="presParOf" srcId="{7B45079B-0AA5-493E-8A55-6F4F771CCE05}" destId="{ADADC59B-D1C6-4078-8E53-96AE556654ED}" srcOrd="2" destOrd="0" presId="urn:microsoft.com/office/officeart/2005/8/layout/radial5"/>
    <dgm:cxn modelId="{AFD93D2D-54A6-401F-AA9E-5CE036E4C921}" type="presParOf" srcId="{7B45079B-0AA5-493E-8A55-6F4F771CCE05}" destId="{F8AAFC3E-6AE7-40A0-AC39-63F7E5D6E130}" srcOrd="3" destOrd="0" presId="urn:microsoft.com/office/officeart/2005/8/layout/radial5"/>
    <dgm:cxn modelId="{C410C0C7-E524-4DD0-9487-B62AA7ADD0CD}" type="presParOf" srcId="{F8AAFC3E-6AE7-40A0-AC39-63F7E5D6E130}" destId="{275B141F-BE3C-4C2B-A860-C7C2B184E6BE}" srcOrd="0" destOrd="0" presId="urn:microsoft.com/office/officeart/2005/8/layout/radial5"/>
    <dgm:cxn modelId="{1682AFE6-EBDA-469D-B9FD-4E431B66348A}" type="presParOf" srcId="{7B45079B-0AA5-493E-8A55-6F4F771CCE05}" destId="{D5BA2C99-C8CD-489B-8BA1-ACE8AF047FB3}" srcOrd="4" destOrd="0" presId="urn:microsoft.com/office/officeart/2005/8/layout/radial5"/>
    <dgm:cxn modelId="{9400F395-ABE3-430E-8ACF-1784CC3A0513}" type="presParOf" srcId="{7B45079B-0AA5-493E-8A55-6F4F771CCE05}" destId="{92E131AA-DF65-408C-A098-5B6DDFDFCA8D}" srcOrd="5" destOrd="0" presId="urn:microsoft.com/office/officeart/2005/8/layout/radial5"/>
    <dgm:cxn modelId="{7C339193-DBDB-41D1-83F6-FBA7D60F9E9B}" type="presParOf" srcId="{92E131AA-DF65-408C-A098-5B6DDFDFCA8D}" destId="{EB3CC537-0D0B-4540-8F03-CDDE96D302A4}" srcOrd="0" destOrd="0" presId="urn:microsoft.com/office/officeart/2005/8/layout/radial5"/>
    <dgm:cxn modelId="{408223FC-5E65-413C-8B66-99FD03177EBE}" type="presParOf" srcId="{7B45079B-0AA5-493E-8A55-6F4F771CCE05}" destId="{6AB98477-5D36-4956-ACED-AB97C2432AF0}" srcOrd="6"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C8FE21-A9CA-4F69-9BDE-7BCD82135F2A}">
      <dsp:nvSpPr>
        <dsp:cNvPr id="0" name=""/>
        <dsp:cNvSpPr/>
      </dsp:nvSpPr>
      <dsp:spPr>
        <a:xfrm>
          <a:off x="0" y="2749972"/>
          <a:ext cx="4415318" cy="1802932"/>
        </a:xfrm>
        <a:prstGeom prst="rect">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ES" sz="1800" kern="1200" dirty="0">
              <a:solidFill>
                <a:schemeClr val="tx1"/>
              </a:solidFill>
            </a:rPr>
            <a:t>Para su ingreso se debe tomar el ferry que comunica a Puntarenas con Playa Naranjo. O por tierra pasando por Jicaral.</a:t>
          </a:r>
          <a:endParaRPr lang="en-US" sz="1800" kern="1200" dirty="0">
            <a:solidFill>
              <a:schemeClr val="tx1"/>
            </a:solidFill>
          </a:endParaRPr>
        </a:p>
      </dsp:txBody>
      <dsp:txXfrm>
        <a:off x="0" y="2749972"/>
        <a:ext cx="4415318" cy="1802932"/>
      </dsp:txXfrm>
    </dsp:sp>
    <dsp:sp modelId="{2B782559-2EDF-4675-AF34-9A849BFA1594}">
      <dsp:nvSpPr>
        <dsp:cNvPr id="0" name=""/>
        <dsp:cNvSpPr/>
      </dsp:nvSpPr>
      <dsp:spPr>
        <a:xfrm rot="10800000">
          <a:off x="0" y="2053"/>
          <a:ext cx="4415318" cy="2772910"/>
        </a:xfrm>
        <a:prstGeom prst="upArrowCallout">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ES" sz="1800" kern="1200" dirty="0">
              <a:solidFill>
                <a:schemeClr val="tx1"/>
              </a:solidFill>
            </a:rPr>
            <a:t>Lepanto que se encuentra localizado en el oeste del Golfo de Nicoya, en la provincia de Puntarenas y limita al norte con el Golfo de Nicoya, al sur con </a:t>
          </a:r>
          <a:r>
            <a:rPr lang="es-ES" sz="1800" kern="1200" dirty="0" err="1">
              <a:solidFill>
                <a:schemeClr val="tx1"/>
              </a:solidFill>
            </a:rPr>
            <a:t>Cóbano</a:t>
          </a:r>
          <a:r>
            <a:rPr lang="es-ES" sz="1800" kern="1200" dirty="0">
              <a:solidFill>
                <a:schemeClr val="tx1"/>
              </a:solidFill>
            </a:rPr>
            <a:t>, al este con el distrito de Paquera y al oeste con Nandayure de la provincia de Guanacaste.</a:t>
          </a:r>
          <a:endParaRPr lang="en-US" sz="1800" kern="1200" dirty="0">
            <a:solidFill>
              <a:schemeClr val="tx1"/>
            </a:solidFill>
          </a:endParaRPr>
        </a:p>
      </dsp:txBody>
      <dsp:txXfrm rot="10800000">
        <a:off x="0" y="2053"/>
        <a:ext cx="4415318" cy="18017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4BFB0E-4710-415E-B378-E4C1E211A116}">
      <dsp:nvSpPr>
        <dsp:cNvPr id="0" name=""/>
        <dsp:cNvSpPr/>
      </dsp:nvSpPr>
      <dsp:spPr>
        <a:xfrm rot="10800000">
          <a:off x="2421574" y="2309"/>
          <a:ext cx="8107680" cy="1883537"/>
        </a:xfrm>
        <a:prstGeom prst="homePlate">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9246" tIns="76200" rIns="142240" bIns="76200" numCol="1" spcCol="1270" anchor="ctr" anchorCtr="0">
          <a:noAutofit/>
        </a:bodyPr>
        <a:lstStyle/>
        <a:p>
          <a:pPr marL="0" lvl="0" indent="0" algn="just" defTabSz="889000">
            <a:lnSpc>
              <a:spcPct val="90000"/>
            </a:lnSpc>
            <a:spcBef>
              <a:spcPct val="0"/>
            </a:spcBef>
            <a:spcAft>
              <a:spcPct val="35000"/>
            </a:spcAft>
            <a:buNone/>
          </a:pPr>
          <a:r>
            <a:rPr lang="es-CR" sz="2000" b="0" i="0" kern="1200" baseline="0" dirty="0">
              <a:solidFill>
                <a:schemeClr val="tx1"/>
              </a:solidFill>
              <a:latin typeface="Times New Roman" panose="02020603050405020304" pitchFamily="18" charset="0"/>
              <a:cs typeface="Times New Roman" panose="02020603050405020304" pitchFamily="18" charset="0"/>
            </a:rPr>
            <a:t>El interés vinculó acciones de investigación y de extensión, conjugó tres ejes principales: uno referente a Lepanto como territorio rural pero que expresa las limitantes del área geográfica peninsular; es decir, se delimita en Lepanto sin dejar de lado que la incidencia es en el territorio peninsular.</a:t>
          </a:r>
          <a:endParaRPr lang="es-CR" sz="2000" kern="1200" dirty="0">
            <a:solidFill>
              <a:schemeClr val="tx1"/>
            </a:solidFill>
            <a:latin typeface="Times New Roman" panose="02020603050405020304" pitchFamily="18" charset="0"/>
            <a:cs typeface="Times New Roman" panose="02020603050405020304" pitchFamily="18" charset="0"/>
          </a:endParaRPr>
        </a:p>
      </dsp:txBody>
      <dsp:txXfrm rot="10800000">
        <a:off x="2892458" y="2309"/>
        <a:ext cx="7636796" cy="1883537"/>
      </dsp:txXfrm>
    </dsp:sp>
    <dsp:sp modelId="{B219C787-802E-43D2-8129-A7EA28A58F4B}">
      <dsp:nvSpPr>
        <dsp:cNvPr id="0" name=""/>
        <dsp:cNvSpPr/>
      </dsp:nvSpPr>
      <dsp:spPr>
        <a:xfrm>
          <a:off x="1662745" y="185248"/>
          <a:ext cx="1517659" cy="151765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1BE3227-96B1-401F-B485-B78D4A4CFCCD}">
      <dsp:nvSpPr>
        <dsp:cNvPr id="0" name=""/>
        <dsp:cNvSpPr/>
      </dsp:nvSpPr>
      <dsp:spPr>
        <a:xfrm rot="10800000">
          <a:off x="2421574" y="2338879"/>
          <a:ext cx="8107680" cy="1517659"/>
        </a:xfrm>
        <a:prstGeom prst="homePlate">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9246" tIns="76200" rIns="142240" bIns="76200" numCol="1" spcCol="1270" anchor="ctr" anchorCtr="0">
          <a:noAutofit/>
        </a:bodyPr>
        <a:lstStyle/>
        <a:p>
          <a:pPr marL="0" lvl="0" indent="0" algn="just" defTabSz="889000">
            <a:lnSpc>
              <a:spcPct val="90000"/>
            </a:lnSpc>
            <a:spcBef>
              <a:spcPct val="0"/>
            </a:spcBef>
            <a:spcAft>
              <a:spcPct val="35000"/>
            </a:spcAft>
            <a:buNone/>
          </a:pPr>
          <a:r>
            <a:rPr lang="es-CR" sz="2000" b="0" i="0" kern="1200" baseline="0" dirty="0">
              <a:solidFill>
                <a:schemeClr val="tx1"/>
              </a:solidFill>
              <a:latin typeface="Times New Roman" panose="02020603050405020304" pitchFamily="18" charset="0"/>
              <a:cs typeface="Times New Roman" panose="02020603050405020304" pitchFamily="18" charset="0"/>
            </a:rPr>
            <a:t>El segundo eje es la discusión de las desigualdades sociales tomando como base la perspectiva de la interseccionalidad, donde se relacionan las condiciones socioeconómicas, el género, el territorio y otras categorías que dan significado a dichas desigualdades. </a:t>
          </a:r>
          <a:endParaRPr lang="es-CR" sz="2000" kern="1200" dirty="0">
            <a:solidFill>
              <a:schemeClr val="tx1"/>
            </a:solidFill>
            <a:latin typeface="Times New Roman" panose="02020603050405020304" pitchFamily="18" charset="0"/>
            <a:cs typeface="Times New Roman" panose="02020603050405020304" pitchFamily="18" charset="0"/>
          </a:endParaRPr>
        </a:p>
      </dsp:txBody>
      <dsp:txXfrm rot="10800000">
        <a:off x="2800989" y="2338879"/>
        <a:ext cx="7728265" cy="1517659"/>
      </dsp:txXfrm>
    </dsp:sp>
    <dsp:sp modelId="{996A4CE8-E9EE-437E-9C6D-EE7B030808A3}">
      <dsp:nvSpPr>
        <dsp:cNvPr id="0" name=""/>
        <dsp:cNvSpPr/>
      </dsp:nvSpPr>
      <dsp:spPr>
        <a:xfrm>
          <a:off x="1672716" y="2348850"/>
          <a:ext cx="1517659" cy="151765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7000" r="-1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1BA375F-B62E-4870-B8AF-3EDEC28492EB}">
      <dsp:nvSpPr>
        <dsp:cNvPr id="0" name=""/>
        <dsp:cNvSpPr/>
      </dsp:nvSpPr>
      <dsp:spPr>
        <a:xfrm rot="10800000">
          <a:off x="2476745" y="4377487"/>
          <a:ext cx="8107680" cy="1517659"/>
        </a:xfrm>
        <a:prstGeom prst="homePlate">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9246" tIns="76200" rIns="142240" bIns="76200" numCol="1" spcCol="1270" anchor="ctr" anchorCtr="0">
          <a:noAutofit/>
        </a:bodyPr>
        <a:lstStyle/>
        <a:p>
          <a:pPr marL="0" lvl="0" indent="0" algn="just" defTabSz="889000">
            <a:lnSpc>
              <a:spcPct val="90000"/>
            </a:lnSpc>
            <a:spcBef>
              <a:spcPct val="0"/>
            </a:spcBef>
            <a:spcAft>
              <a:spcPct val="35000"/>
            </a:spcAft>
            <a:buNone/>
          </a:pPr>
          <a:r>
            <a:rPr lang="es-CR" sz="2000" b="0" i="0" kern="1200" baseline="0" dirty="0">
              <a:solidFill>
                <a:schemeClr val="tx1"/>
              </a:solidFill>
              <a:latin typeface="Times New Roman" panose="02020603050405020304" pitchFamily="18" charset="0"/>
              <a:cs typeface="Times New Roman" panose="02020603050405020304" pitchFamily="18" charset="0"/>
            </a:rPr>
            <a:t>El tercer eje de trabajo es la educación comunitaria desde el enfoque de educación permanente, que potencie las capacidades locales para el ejercicio de la participación y los derechos humanos.</a:t>
          </a:r>
          <a:endParaRPr lang="es-CR" sz="2000" kern="1200" dirty="0">
            <a:solidFill>
              <a:schemeClr val="tx1"/>
            </a:solidFill>
            <a:latin typeface="Times New Roman" panose="02020603050405020304" pitchFamily="18" charset="0"/>
            <a:cs typeface="Times New Roman" panose="02020603050405020304" pitchFamily="18" charset="0"/>
          </a:endParaRPr>
        </a:p>
      </dsp:txBody>
      <dsp:txXfrm rot="10800000">
        <a:off x="2856160" y="4377487"/>
        <a:ext cx="7728265" cy="1517659"/>
      </dsp:txXfrm>
    </dsp:sp>
    <dsp:sp modelId="{CFBD7831-53A3-4D7E-A13A-5DB64E41EE77}">
      <dsp:nvSpPr>
        <dsp:cNvPr id="0" name=""/>
        <dsp:cNvSpPr/>
      </dsp:nvSpPr>
      <dsp:spPr>
        <a:xfrm>
          <a:off x="1637502" y="4311881"/>
          <a:ext cx="1738342" cy="1653490"/>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39000" b="-3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0B0674-DF2B-46F1-A974-4515A71F4C6C}">
      <dsp:nvSpPr>
        <dsp:cNvPr id="0" name=""/>
        <dsp:cNvSpPr/>
      </dsp:nvSpPr>
      <dsp:spPr>
        <a:xfrm>
          <a:off x="4377835" y="2143751"/>
          <a:ext cx="3010409" cy="1579098"/>
        </a:xfrm>
        <a:prstGeom prst="ellipse">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0">
          <a:scrgbClr r="0" g="0" b="0"/>
        </a:lnRef>
        <a:fillRef idx="1">
          <a:scrgbClr r="0" g="0" b="0"/>
        </a:fillRef>
        <a:effectRef idx="1">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CR" sz="2000" kern="1200" dirty="0">
              <a:solidFill>
                <a:schemeClr val="tx1"/>
              </a:solidFill>
              <a:latin typeface="Times New Roman" panose="02020603050405020304" pitchFamily="18" charset="0"/>
              <a:cs typeface="Times New Roman" panose="02020603050405020304" pitchFamily="18" charset="0"/>
            </a:rPr>
            <a:t>Interseccionalidad </a:t>
          </a:r>
        </a:p>
      </dsp:txBody>
      <dsp:txXfrm>
        <a:off x="4818699" y="2375005"/>
        <a:ext cx="2128681" cy="1116590"/>
      </dsp:txXfrm>
    </dsp:sp>
    <dsp:sp modelId="{CBF66926-D9F1-4202-8B5F-57CE7B4812A2}">
      <dsp:nvSpPr>
        <dsp:cNvPr id="0" name=""/>
        <dsp:cNvSpPr/>
      </dsp:nvSpPr>
      <dsp:spPr>
        <a:xfrm rot="16210302">
          <a:off x="5737572" y="1603251"/>
          <a:ext cx="297297" cy="536893"/>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CR" sz="2000" kern="1200">
            <a:solidFill>
              <a:schemeClr val="tx1"/>
            </a:solidFill>
            <a:latin typeface="Times New Roman" panose="02020603050405020304" pitchFamily="18" charset="0"/>
            <a:cs typeface="Times New Roman" panose="02020603050405020304" pitchFamily="18" charset="0"/>
          </a:endParaRPr>
        </a:p>
      </dsp:txBody>
      <dsp:txXfrm>
        <a:off x="5782033" y="1755224"/>
        <a:ext cx="208108" cy="322135"/>
      </dsp:txXfrm>
    </dsp:sp>
    <dsp:sp modelId="{ADADC59B-D1C6-4078-8E53-96AE556654ED}">
      <dsp:nvSpPr>
        <dsp:cNvPr id="0" name=""/>
        <dsp:cNvSpPr/>
      </dsp:nvSpPr>
      <dsp:spPr>
        <a:xfrm>
          <a:off x="4622236" y="-2535"/>
          <a:ext cx="2534453" cy="1585352"/>
        </a:xfrm>
        <a:prstGeom prst="ellipse">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outerShdw blurRad="76200" dir="13500000" sy="23000" kx="1200000" algn="br" rotWithShape="0">
            <a:prstClr val="black">
              <a:alpha val="20000"/>
            </a:prstClr>
          </a:outerShdw>
        </a:effectLst>
        <a:scene3d>
          <a:camera prst="orthographicFront">
            <a:rot lat="0" lon="0" rev="0"/>
          </a:camera>
          <a:lightRig rig="contrasting" dir="t">
            <a:rot lat="0" lon="0" rev="1200000"/>
          </a:lightRig>
        </a:scene3d>
        <a:sp3d contourW="19050" prstMaterial="metal">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CR" sz="2000" kern="1200" dirty="0">
              <a:solidFill>
                <a:schemeClr val="tx1"/>
              </a:solidFill>
              <a:latin typeface="Times New Roman" panose="02020603050405020304" pitchFamily="18" charset="0"/>
              <a:cs typeface="Times New Roman" panose="02020603050405020304" pitchFamily="18" charset="0"/>
            </a:rPr>
            <a:t>Territorialidad </a:t>
          </a:r>
        </a:p>
      </dsp:txBody>
      <dsp:txXfrm>
        <a:off x="4993398" y="229634"/>
        <a:ext cx="1792129" cy="1121014"/>
      </dsp:txXfrm>
    </dsp:sp>
    <dsp:sp modelId="{F8AAFC3E-6AE7-40A0-AC39-63F7E5D6E130}">
      <dsp:nvSpPr>
        <dsp:cNvPr id="0" name=""/>
        <dsp:cNvSpPr/>
      </dsp:nvSpPr>
      <dsp:spPr>
        <a:xfrm rot="1063567">
          <a:off x="7341389" y="3205397"/>
          <a:ext cx="465470" cy="536893"/>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CR" sz="2000" kern="1200">
            <a:solidFill>
              <a:schemeClr val="tx1"/>
            </a:solidFill>
            <a:latin typeface="Times New Roman" panose="02020603050405020304" pitchFamily="18" charset="0"/>
            <a:cs typeface="Times New Roman" panose="02020603050405020304" pitchFamily="18" charset="0"/>
          </a:endParaRPr>
        </a:p>
      </dsp:txBody>
      <dsp:txXfrm>
        <a:off x="7344704" y="3291518"/>
        <a:ext cx="325829" cy="322135"/>
      </dsp:txXfrm>
    </dsp:sp>
    <dsp:sp modelId="{D5BA2C99-C8CD-489B-8BA1-ACE8AF047FB3}">
      <dsp:nvSpPr>
        <dsp:cNvPr id="0" name=""/>
        <dsp:cNvSpPr/>
      </dsp:nvSpPr>
      <dsp:spPr>
        <a:xfrm>
          <a:off x="7795471" y="3227278"/>
          <a:ext cx="2954746" cy="1579098"/>
        </a:xfrm>
        <a:prstGeom prst="ellipse">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CR" sz="2000" kern="1200" dirty="0">
              <a:solidFill>
                <a:schemeClr val="tx1"/>
              </a:solidFill>
              <a:latin typeface="Times New Roman" panose="02020603050405020304" pitchFamily="18" charset="0"/>
              <a:cs typeface="Times New Roman" panose="02020603050405020304" pitchFamily="18" charset="0"/>
            </a:rPr>
            <a:t>Educación comunitaria </a:t>
          </a:r>
        </a:p>
      </dsp:txBody>
      <dsp:txXfrm>
        <a:off x="8228184" y="3458532"/>
        <a:ext cx="2089320" cy="1116590"/>
      </dsp:txXfrm>
    </dsp:sp>
    <dsp:sp modelId="{92E131AA-DF65-408C-A098-5B6DDFDFCA8D}">
      <dsp:nvSpPr>
        <dsp:cNvPr id="0" name=""/>
        <dsp:cNvSpPr/>
      </dsp:nvSpPr>
      <dsp:spPr>
        <a:xfrm rot="9547480">
          <a:off x="4084833" y="3268907"/>
          <a:ext cx="428598" cy="536893"/>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CR" sz="2000" kern="1200">
            <a:solidFill>
              <a:schemeClr val="tx1"/>
            </a:solidFill>
            <a:latin typeface="Times New Roman" panose="02020603050405020304" pitchFamily="18" charset="0"/>
            <a:cs typeface="Times New Roman" panose="02020603050405020304" pitchFamily="18" charset="0"/>
          </a:endParaRPr>
        </a:p>
      </dsp:txBody>
      <dsp:txXfrm rot="10800000">
        <a:off x="4209192" y="3353377"/>
        <a:ext cx="300019" cy="322135"/>
      </dsp:txXfrm>
    </dsp:sp>
    <dsp:sp modelId="{6AB98477-5D36-4956-ACED-AB97C2432AF0}">
      <dsp:nvSpPr>
        <dsp:cNvPr id="0" name=""/>
        <dsp:cNvSpPr/>
      </dsp:nvSpPr>
      <dsp:spPr>
        <a:xfrm>
          <a:off x="1469300" y="3314400"/>
          <a:ext cx="2645480" cy="1595426"/>
        </a:xfrm>
        <a:prstGeom prst="ellipse">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CR" sz="2000" kern="1200" dirty="0">
              <a:solidFill>
                <a:schemeClr val="tx1"/>
              </a:solidFill>
              <a:latin typeface="Times New Roman" panose="02020603050405020304" pitchFamily="18" charset="0"/>
              <a:cs typeface="Times New Roman" panose="02020603050405020304" pitchFamily="18" charset="0"/>
            </a:rPr>
            <a:t>Participación social </a:t>
          </a:r>
        </a:p>
      </dsp:txBody>
      <dsp:txXfrm>
        <a:off x="1856722" y="3548045"/>
        <a:ext cx="1870636" cy="1128136"/>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BBC87B-CFB9-4061-9088-6A8123513578}" type="datetimeFigureOut">
              <a:rPr lang="es-CR" smtClean="0"/>
              <a:t>21/9/2022</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688759-F535-4E6C-A1D8-CA391E4F13C5}" type="slidenum">
              <a:rPr lang="es-CR" smtClean="0"/>
              <a:t>‹Nº›</a:t>
            </a:fld>
            <a:endParaRPr lang="es-CR"/>
          </a:p>
        </p:txBody>
      </p:sp>
    </p:spTree>
    <p:extLst>
      <p:ext uri="{BB962C8B-B14F-4D97-AF65-F5344CB8AC3E}">
        <p14:creationId xmlns:p14="http://schemas.microsoft.com/office/powerpoint/2010/main" val="628589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12e323ff071_0_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12e323ff071_0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1311dd89f7c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1311dd89f7c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1311dd89f7c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1311dd89f7c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12e9030395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12e9030395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1311dd89f7c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1311dd89f7c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 name="Google Shape;5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50596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1311dd89f7c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1311dd89f7c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12e323ff071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12e323ff071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2e323ff071_0_3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12e323ff071_0_3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12e9185792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12e9185792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2e9185792f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2e9185792f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12e9185792f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12e9185792f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12e323ff071_0_1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12e323ff071_0_1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12e323ff071_0_3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12e323ff071_0_3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6A8466-2EC8-F248-A273-C47DCF6FF07F}"/>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endParaRPr lang="es-CR"/>
          </a:p>
        </p:txBody>
      </p:sp>
      <p:sp>
        <p:nvSpPr>
          <p:cNvPr id="3" name="Subtítulo 2">
            <a:extLst>
              <a:ext uri="{FF2B5EF4-FFF2-40B4-BE49-F238E27FC236}">
                <a16:creationId xmlns:a16="http://schemas.microsoft.com/office/drawing/2014/main" id="{DA0F25BE-7F18-A349-ADBA-012D20499A8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CR"/>
          </a:p>
        </p:txBody>
      </p:sp>
      <p:sp>
        <p:nvSpPr>
          <p:cNvPr id="4" name="Marcador de fecha 3">
            <a:extLst>
              <a:ext uri="{FF2B5EF4-FFF2-40B4-BE49-F238E27FC236}">
                <a16:creationId xmlns:a16="http://schemas.microsoft.com/office/drawing/2014/main" id="{342EC6D3-B51F-D544-A9AE-5694B9F006F0}"/>
              </a:ext>
            </a:extLst>
          </p:cNvPr>
          <p:cNvSpPr>
            <a:spLocks noGrp="1"/>
          </p:cNvSpPr>
          <p:nvPr>
            <p:ph type="dt" sz="half" idx="10"/>
          </p:nvPr>
        </p:nvSpPr>
        <p:spPr/>
        <p:txBody>
          <a:bodyPr/>
          <a:lstStyle/>
          <a:p>
            <a:fld id="{FDD8D6EC-2125-B94E-8BF3-872DF11AACEC}" type="datetimeFigureOut">
              <a:rPr lang="es-CR" smtClean="0"/>
              <a:t>21/9/2022</a:t>
            </a:fld>
            <a:endParaRPr lang="es-CR"/>
          </a:p>
        </p:txBody>
      </p:sp>
      <p:sp>
        <p:nvSpPr>
          <p:cNvPr id="5" name="Marcador de pie de página 4">
            <a:extLst>
              <a:ext uri="{FF2B5EF4-FFF2-40B4-BE49-F238E27FC236}">
                <a16:creationId xmlns:a16="http://schemas.microsoft.com/office/drawing/2014/main" id="{BE835C6A-498A-FC48-B5CE-B7E6DDD6BDCF}"/>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66008E7B-3E87-824B-AB64-8F633A3EC24E}"/>
              </a:ext>
            </a:extLst>
          </p:cNvPr>
          <p:cNvSpPr>
            <a:spLocks noGrp="1"/>
          </p:cNvSpPr>
          <p:nvPr>
            <p:ph type="sldNum" sz="quarter" idx="12"/>
          </p:nvPr>
        </p:nvSpPr>
        <p:spPr/>
        <p:txBody>
          <a:bodyPr/>
          <a:lstStyle/>
          <a:p>
            <a:fld id="{5C8B9BFD-A44B-2A4E-A339-98280AE259F0}" type="slidenum">
              <a:rPr lang="es-CR" smtClean="0"/>
              <a:t>‹Nº›</a:t>
            </a:fld>
            <a:endParaRPr lang="es-CR"/>
          </a:p>
        </p:txBody>
      </p:sp>
    </p:spTree>
    <p:extLst>
      <p:ext uri="{BB962C8B-B14F-4D97-AF65-F5344CB8AC3E}">
        <p14:creationId xmlns:p14="http://schemas.microsoft.com/office/powerpoint/2010/main" val="355907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DA06DD-29EA-EF4F-B9EA-3C660F7CA66B}"/>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texto vertical 2">
            <a:extLst>
              <a:ext uri="{FF2B5EF4-FFF2-40B4-BE49-F238E27FC236}">
                <a16:creationId xmlns:a16="http://schemas.microsoft.com/office/drawing/2014/main" id="{A30724F5-52BE-4443-8F49-EC5F53FF9918}"/>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F6CFB833-3660-2047-B77B-3219ECF237F9}"/>
              </a:ext>
            </a:extLst>
          </p:cNvPr>
          <p:cNvSpPr>
            <a:spLocks noGrp="1"/>
          </p:cNvSpPr>
          <p:nvPr>
            <p:ph type="dt" sz="half" idx="10"/>
          </p:nvPr>
        </p:nvSpPr>
        <p:spPr/>
        <p:txBody>
          <a:bodyPr/>
          <a:lstStyle/>
          <a:p>
            <a:fld id="{FDD8D6EC-2125-B94E-8BF3-872DF11AACEC}" type="datetimeFigureOut">
              <a:rPr lang="es-CR" smtClean="0"/>
              <a:t>21/9/2022</a:t>
            </a:fld>
            <a:endParaRPr lang="es-CR"/>
          </a:p>
        </p:txBody>
      </p:sp>
      <p:sp>
        <p:nvSpPr>
          <p:cNvPr id="5" name="Marcador de pie de página 4">
            <a:extLst>
              <a:ext uri="{FF2B5EF4-FFF2-40B4-BE49-F238E27FC236}">
                <a16:creationId xmlns:a16="http://schemas.microsoft.com/office/drawing/2014/main" id="{8F213FB4-6F37-804D-8CD5-433EE25A45A5}"/>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4A7E363C-7B8A-244B-90FE-5E502DA04961}"/>
              </a:ext>
            </a:extLst>
          </p:cNvPr>
          <p:cNvSpPr>
            <a:spLocks noGrp="1"/>
          </p:cNvSpPr>
          <p:nvPr>
            <p:ph type="sldNum" sz="quarter" idx="12"/>
          </p:nvPr>
        </p:nvSpPr>
        <p:spPr/>
        <p:txBody>
          <a:bodyPr/>
          <a:lstStyle/>
          <a:p>
            <a:fld id="{5C8B9BFD-A44B-2A4E-A339-98280AE259F0}" type="slidenum">
              <a:rPr lang="es-CR" smtClean="0"/>
              <a:t>‹Nº›</a:t>
            </a:fld>
            <a:endParaRPr lang="es-CR"/>
          </a:p>
        </p:txBody>
      </p:sp>
    </p:spTree>
    <p:extLst>
      <p:ext uri="{BB962C8B-B14F-4D97-AF65-F5344CB8AC3E}">
        <p14:creationId xmlns:p14="http://schemas.microsoft.com/office/powerpoint/2010/main" val="2162336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12910DC9-AB9F-8B42-8143-4C2538012952}"/>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endParaRPr lang="es-CR"/>
          </a:p>
        </p:txBody>
      </p:sp>
      <p:sp>
        <p:nvSpPr>
          <p:cNvPr id="3" name="Marcador de texto vertical 2">
            <a:extLst>
              <a:ext uri="{FF2B5EF4-FFF2-40B4-BE49-F238E27FC236}">
                <a16:creationId xmlns:a16="http://schemas.microsoft.com/office/drawing/2014/main" id="{14BDA284-4CFD-7948-9F49-7CDE711F3339}"/>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A1B0F95C-7F05-4541-BF3F-B229DC3407D6}"/>
              </a:ext>
            </a:extLst>
          </p:cNvPr>
          <p:cNvSpPr>
            <a:spLocks noGrp="1"/>
          </p:cNvSpPr>
          <p:nvPr>
            <p:ph type="dt" sz="half" idx="10"/>
          </p:nvPr>
        </p:nvSpPr>
        <p:spPr/>
        <p:txBody>
          <a:bodyPr/>
          <a:lstStyle/>
          <a:p>
            <a:fld id="{FDD8D6EC-2125-B94E-8BF3-872DF11AACEC}" type="datetimeFigureOut">
              <a:rPr lang="es-CR" smtClean="0"/>
              <a:t>21/9/2022</a:t>
            </a:fld>
            <a:endParaRPr lang="es-CR"/>
          </a:p>
        </p:txBody>
      </p:sp>
      <p:sp>
        <p:nvSpPr>
          <p:cNvPr id="5" name="Marcador de pie de página 4">
            <a:extLst>
              <a:ext uri="{FF2B5EF4-FFF2-40B4-BE49-F238E27FC236}">
                <a16:creationId xmlns:a16="http://schemas.microsoft.com/office/drawing/2014/main" id="{3751D680-F570-5943-BC5F-398CC38B8AF5}"/>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E08525E7-DAD5-F14C-86F2-F89942DC24AB}"/>
              </a:ext>
            </a:extLst>
          </p:cNvPr>
          <p:cNvSpPr>
            <a:spLocks noGrp="1"/>
          </p:cNvSpPr>
          <p:nvPr>
            <p:ph type="sldNum" sz="quarter" idx="12"/>
          </p:nvPr>
        </p:nvSpPr>
        <p:spPr/>
        <p:txBody>
          <a:bodyPr/>
          <a:lstStyle/>
          <a:p>
            <a:fld id="{5C8B9BFD-A44B-2A4E-A339-98280AE259F0}" type="slidenum">
              <a:rPr lang="es-CR" smtClean="0"/>
              <a:t>‹Nº›</a:t>
            </a:fld>
            <a:endParaRPr lang="es-CR"/>
          </a:p>
        </p:txBody>
      </p:sp>
    </p:spTree>
    <p:extLst>
      <p:ext uri="{BB962C8B-B14F-4D97-AF65-F5344CB8AC3E}">
        <p14:creationId xmlns:p14="http://schemas.microsoft.com/office/powerpoint/2010/main" val="2219471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19" name="Google Shape;19;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20" name="Google Shape;20;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CR" smtClean="0"/>
              <a:pPr/>
              <a:t>‹Nº›</a:t>
            </a:fld>
            <a:endParaRPr lang="es-CR"/>
          </a:p>
        </p:txBody>
      </p:sp>
    </p:spTree>
    <p:extLst>
      <p:ext uri="{BB962C8B-B14F-4D97-AF65-F5344CB8AC3E}">
        <p14:creationId xmlns:p14="http://schemas.microsoft.com/office/powerpoint/2010/main" val="37669253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4" name="Google Shape;24;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5" name="Google Shape;25;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CR" smtClean="0"/>
              <a:pPr/>
              <a:t>‹Nº›</a:t>
            </a:fld>
            <a:endParaRPr lang="es-CR"/>
          </a:p>
        </p:txBody>
      </p:sp>
    </p:spTree>
    <p:extLst>
      <p:ext uri="{BB962C8B-B14F-4D97-AF65-F5344CB8AC3E}">
        <p14:creationId xmlns:p14="http://schemas.microsoft.com/office/powerpoint/2010/main" val="12230350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415600" y="842400"/>
            <a:ext cx="3744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1" name="Google Shape;31;p7"/>
          <p:cNvSpPr txBox="1">
            <a:spLocks noGrp="1"/>
          </p:cNvSpPr>
          <p:nvPr>
            <p:ph type="body" idx="1"/>
          </p:nvPr>
        </p:nvSpPr>
        <p:spPr>
          <a:xfrm>
            <a:off x="415600" y="1987833"/>
            <a:ext cx="3744000" cy="4104000"/>
          </a:xfrm>
          <a:prstGeom prst="rect">
            <a:avLst/>
          </a:prstGeom>
        </p:spPr>
        <p:txBody>
          <a:bodyPr spcFirstLastPara="1" wrap="square" lIns="91425" tIns="91425" rIns="91425" bIns="91425" anchor="t" anchorCtr="0">
            <a:normAutofit/>
          </a:bodyPr>
          <a:lstStyle>
            <a:lvl1pPr marL="609585" lvl="0" indent="-406390">
              <a:spcBef>
                <a:spcPts val="0"/>
              </a:spcBef>
              <a:spcAft>
                <a:spcPts val="0"/>
              </a:spcAft>
              <a:buSzPts val="1200"/>
              <a:buChar char="●"/>
              <a:defRPr sz="1600"/>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32" name="Google Shape;32;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CR" smtClean="0"/>
              <a:pPr/>
              <a:t>‹Nº›</a:t>
            </a:fld>
            <a:endParaRPr lang="es-CR"/>
          </a:p>
        </p:txBody>
      </p:sp>
    </p:spTree>
    <p:extLst>
      <p:ext uri="{BB962C8B-B14F-4D97-AF65-F5344CB8AC3E}">
        <p14:creationId xmlns:p14="http://schemas.microsoft.com/office/powerpoint/2010/main" val="1270015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198758-4E74-D143-B2CB-D1E107DA6FA8}"/>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086D0308-7F20-554F-BB07-568A701CBA9E}"/>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AD6F0B00-833F-004D-81F0-24B665B72F88}"/>
              </a:ext>
            </a:extLst>
          </p:cNvPr>
          <p:cNvSpPr>
            <a:spLocks noGrp="1"/>
          </p:cNvSpPr>
          <p:nvPr>
            <p:ph type="dt" sz="half" idx="10"/>
          </p:nvPr>
        </p:nvSpPr>
        <p:spPr/>
        <p:txBody>
          <a:bodyPr/>
          <a:lstStyle/>
          <a:p>
            <a:fld id="{FDD8D6EC-2125-B94E-8BF3-872DF11AACEC}" type="datetimeFigureOut">
              <a:rPr lang="es-CR" smtClean="0"/>
              <a:t>21/9/2022</a:t>
            </a:fld>
            <a:endParaRPr lang="es-CR"/>
          </a:p>
        </p:txBody>
      </p:sp>
      <p:sp>
        <p:nvSpPr>
          <p:cNvPr id="5" name="Marcador de pie de página 4">
            <a:extLst>
              <a:ext uri="{FF2B5EF4-FFF2-40B4-BE49-F238E27FC236}">
                <a16:creationId xmlns:a16="http://schemas.microsoft.com/office/drawing/2014/main" id="{EAA11C67-FDAC-3C4F-B5B3-D992B46D5817}"/>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3821F17C-5052-B642-AAFF-64FFC8C4218C}"/>
              </a:ext>
            </a:extLst>
          </p:cNvPr>
          <p:cNvSpPr>
            <a:spLocks noGrp="1"/>
          </p:cNvSpPr>
          <p:nvPr>
            <p:ph type="sldNum" sz="quarter" idx="12"/>
          </p:nvPr>
        </p:nvSpPr>
        <p:spPr/>
        <p:txBody>
          <a:bodyPr/>
          <a:lstStyle/>
          <a:p>
            <a:fld id="{5C8B9BFD-A44B-2A4E-A339-98280AE259F0}" type="slidenum">
              <a:rPr lang="es-CR" smtClean="0"/>
              <a:t>‹Nº›</a:t>
            </a:fld>
            <a:endParaRPr lang="es-CR"/>
          </a:p>
        </p:txBody>
      </p:sp>
    </p:spTree>
    <p:extLst>
      <p:ext uri="{BB962C8B-B14F-4D97-AF65-F5344CB8AC3E}">
        <p14:creationId xmlns:p14="http://schemas.microsoft.com/office/powerpoint/2010/main" val="1722525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95143C-B3B8-9D4B-B89F-C0C7CAACCEF9}"/>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0222BFFE-8D10-874C-9847-29BB06124C9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4F49E918-FE70-F743-850F-7BE5C4E0E26E}"/>
              </a:ext>
            </a:extLst>
          </p:cNvPr>
          <p:cNvSpPr>
            <a:spLocks noGrp="1"/>
          </p:cNvSpPr>
          <p:nvPr>
            <p:ph type="dt" sz="half" idx="10"/>
          </p:nvPr>
        </p:nvSpPr>
        <p:spPr/>
        <p:txBody>
          <a:bodyPr/>
          <a:lstStyle/>
          <a:p>
            <a:fld id="{FDD8D6EC-2125-B94E-8BF3-872DF11AACEC}" type="datetimeFigureOut">
              <a:rPr lang="es-CR" smtClean="0"/>
              <a:t>21/9/2022</a:t>
            </a:fld>
            <a:endParaRPr lang="es-CR"/>
          </a:p>
        </p:txBody>
      </p:sp>
      <p:sp>
        <p:nvSpPr>
          <p:cNvPr id="5" name="Marcador de pie de página 4">
            <a:extLst>
              <a:ext uri="{FF2B5EF4-FFF2-40B4-BE49-F238E27FC236}">
                <a16:creationId xmlns:a16="http://schemas.microsoft.com/office/drawing/2014/main" id="{381B39D2-1A97-9C4D-8535-064F74C93521}"/>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6F0F28E6-41CB-974C-B192-4DC8979FDB7B}"/>
              </a:ext>
            </a:extLst>
          </p:cNvPr>
          <p:cNvSpPr>
            <a:spLocks noGrp="1"/>
          </p:cNvSpPr>
          <p:nvPr>
            <p:ph type="sldNum" sz="quarter" idx="12"/>
          </p:nvPr>
        </p:nvSpPr>
        <p:spPr/>
        <p:txBody>
          <a:bodyPr/>
          <a:lstStyle/>
          <a:p>
            <a:fld id="{5C8B9BFD-A44B-2A4E-A339-98280AE259F0}" type="slidenum">
              <a:rPr lang="es-CR" smtClean="0"/>
              <a:t>‹Nº›</a:t>
            </a:fld>
            <a:endParaRPr lang="es-CR"/>
          </a:p>
        </p:txBody>
      </p:sp>
    </p:spTree>
    <p:extLst>
      <p:ext uri="{BB962C8B-B14F-4D97-AF65-F5344CB8AC3E}">
        <p14:creationId xmlns:p14="http://schemas.microsoft.com/office/powerpoint/2010/main" val="3049183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0969F8-F3A5-4040-B53F-2C1133B6608C}"/>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187CF147-9878-834B-A19A-5688E7B0CA20}"/>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contenido 3">
            <a:extLst>
              <a:ext uri="{FF2B5EF4-FFF2-40B4-BE49-F238E27FC236}">
                <a16:creationId xmlns:a16="http://schemas.microsoft.com/office/drawing/2014/main" id="{0F1C5D91-2935-574B-8AB8-6099ED361516}"/>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5" name="Marcador de fecha 4">
            <a:extLst>
              <a:ext uri="{FF2B5EF4-FFF2-40B4-BE49-F238E27FC236}">
                <a16:creationId xmlns:a16="http://schemas.microsoft.com/office/drawing/2014/main" id="{3A60BB32-012A-E647-8EE1-7CF5654B69EF}"/>
              </a:ext>
            </a:extLst>
          </p:cNvPr>
          <p:cNvSpPr>
            <a:spLocks noGrp="1"/>
          </p:cNvSpPr>
          <p:nvPr>
            <p:ph type="dt" sz="half" idx="10"/>
          </p:nvPr>
        </p:nvSpPr>
        <p:spPr/>
        <p:txBody>
          <a:bodyPr/>
          <a:lstStyle/>
          <a:p>
            <a:fld id="{FDD8D6EC-2125-B94E-8BF3-872DF11AACEC}" type="datetimeFigureOut">
              <a:rPr lang="es-CR" smtClean="0"/>
              <a:t>21/9/2022</a:t>
            </a:fld>
            <a:endParaRPr lang="es-CR"/>
          </a:p>
        </p:txBody>
      </p:sp>
      <p:sp>
        <p:nvSpPr>
          <p:cNvPr id="6" name="Marcador de pie de página 5">
            <a:extLst>
              <a:ext uri="{FF2B5EF4-FFF2-40B4-BE49-F238E27FC236}">
                <a16:creationId xmlns:a16="http://schemas.microsoft.com/office/drawing/2014/main" id="{AD57AD94-6517-8147-9EE7-94C65653DF48}"/>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C2242C40-A3FA-6343-AAB4-1554A30D6D27}"/>
              </a:ext>
            </a:extLst>
          </p:cNvPr>
          <p:cNvSpPr>
            <a:spLocks noGrp="1"/>
          </p:cNvSpPr>
          <p:nvPr>
            <p:ph type="sldNum" sz="quarter" idx="12"/>
          </p:nvPr>
        </p:nvSpPr>
        <p:spPr/>
        <p:txBody>
          <a:bodyPr/>
          <a:lstStyle/>
          <a:p>
            <a:fld id="{5C8B9BFD-A44B-2A4E-A339-98280AE259F0}" type="slidenum">
              <a:rPr lang="es-CR" smtClean="0"/>
              <a:t>‹Nº›</a:t>
            </a:fld>
            <a:endParaRPr lang="es-CR"/>
          </a:p>
        </p:txBody>
      </p:sp>
    </p:spTree>
    <p:extLst>
      <p:ext uri="{BB962C8B-B14F-4D97-AF65-F5344CB8AC3E}">
        <p14:creationId xmlns:p14="http://schemas.microsoft.com/office/powerpoint/2010/main" val="243573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D80BE9-B66C-8C4B-B143-169DCE4AE047}"/>
              </a:ext>
            </a:extLst>
          </p:cNvPr>
          <p:cNvSpPr>
            <a:spLocks noGrp="1"/>
          </p:cNvSpPr>
          <p:nvPr>
            <p:ph type="title"/>
          </p:nvPr>
        </p:nvSpPr>
        <p:spPr>
          <a:xfrm>
            <a:off x="839788" y="365125"/>
            <a:ext cx="10515600" cy="1325563"/>
          </a:xfrm>
        </p:spPr>
        <p:txBody>
          <a:body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E5B9941B-BD20-5449-96EC-5286276F3E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64B656BF-CBB8-E545-96A8-91681508006F}"/>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5" name="Marcador de texto 4">
            <a:extLst>
              <a:ext uri="{FF2B5EF4-FFF2-40B4-BE49-F238E27FC236}">
                <a16:creationId xmlns:a16="http://schemas.microsoft.com/office/drawing/2014/main" id="{8E8CAB89-A92B-9746-9AA8-6AFDB4058F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FF084D56-3C3B-5A44-84C6-4749F6C4B6A6}"/>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7" name="Marcador de fecha 6">
            <a:extLst>
              <a:ext uri="{FF2B5EF4-FFF2-40B4-BE49-F238E27FC236}">
                <a16:creationId xmlns:a16="http://schemas.microsoft.com/office/drawing/2014/main" id="{D872C3A3-1812-1E43-9AE2-FD8D5BA9ACAD}"/>
              </a:ext>
            </a:extLst>
          </p:cNvPr>
          <p:cNvSpPr>
            <a:spLocks noGrp="1"/>
          </p:cNvSpPr>
          <p:nvPr>
            <p:ph type="dt" sz="half" idx="10"/>
          </p:nvPr>
        </p:nvSpPr>
        <p:spPr/>
        <p:txBody>
          <a:bodyPr/>
          <a:lstStyle/>
          <a:p>
            <a:fld id="{FDD8D6EC-2125-B94E-8BF3-872DF11AACEC}" type="datetimeFigureOut">
              <a:rPr lang="es-CR" smtClean="0"/>
              <a:t>21/9/2022</a:t>
            </a:fld>
            <a:endParaRPr lang="es-CR"/>
          </a:p>
        </p:txBody>
      </p:sp>
      <p:sp>
        <p:nvSpPr>
          <p:cNvPr id="8" name="Marcador de pie de página 7">
            <a:extLst>
              <a:ext uri="{FF2B5EF4-FFF2-40B4-BE49-F238E27FC236}">
                <a16:creationId xmlns:a16="http://schemas.microsoft.com/office/drawing/2014/main" id="{700EB4C0-CB73-BB4A-A85F-460EEEBFF451}"/>
              </a:ext>
            </a:extLst>
          </p:cNvPr>
          <p:cNvSpPr>
            <a:spLocks noGrp="1"/>
          </p:cNvSpPr>
          <p:nvPr>
            <p:ph type="ftr" sz="quarter" idx="11"/>
          </p:nvPr>
        </p:nvSpPr>
        <p:spPr/>
        <p:txBody>
          <a:bodyPr/>
          <a:lstStyle/>
          <a:p>
            <a:endParaRPr lang="es-CR"/>
          </a:p>
        </p:txBody>
      </p:sp>
      <p:sp>
        <p:nvSpPr>
          <p:cNvPr id="9" name="Marcador de número de diapositiva 8">
            <a:extLst>
              <a:ext uri="{FF2B5EF4-FFF2-40B4-BE49-F238E27FC236}">
                <a16:creationId xmlns:a16="http://schemas.microsoft.com/office/drawing/2014/main" id="{6C2B0338-BC64-5048-AE26-FB589D8E3F86}"/>
              </a:ext>
            </a:extLst>
          </p:cNvPr>
          <p:cNvSpPr>
            <a:spLocks noGrp="1"/>
          </p:cNvSpPr>
          <p:nvPr>
            <p:ph type="sldNum" sz="quarter" idx="12"/>
          </p:nvPr>
        </p:nvSpPr>
        <p:spPr/>
        <p:txBody>
          <a:bodyPr/>
          <a:lstStyle/>
          <a:p>
            <a:fld id="{5C8B9BFD-A44B-2A4E-A339-98280AE259F0}" type="slidenum">
              <a:rPr lang="es-CR" smtClean="0"/>
              <a:t>‹Nº›</a:t>
            </a:fld>
            <a:endParaRPr lang="es-CR"/>
          </a:p>
        </p:txBody>
      </p:sp>
    </p:spTree>
    <p:extLst>
      <p:ext uri="{BB962C8B-B14F-4D97-AF65-F5344CB8AC3E}">
        <p14:creationId xmlns:p14="http://schemas.microsoft.com/office/powerpoint/2010/main" val="890227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476E2F-127B-954F-A857-DFBD34FE9CF1}"/>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fecha 2">
            <a:extLst>
              <a:ext uri="{FF2B5EF4-FFF2-40B4-BE49-F238E27FC236}">
                <a16:creationId xmlns:a16="http://schemas.microsoft.com/office/drawing/2014/main" id="{31AD6689-307D-BD4A-A85D-533981285AA9}"/>
              </a:ext>
            </a:extLst>
          </p:cNvPr>
          <p:cNvSpPr>
            <a:spLocks noGrp="1"/>
          </p:cNvSpPr>
          <p:nvPr>
            <p:ph type="dt" sz="half" idx="10"/>
          </p:nvPr>
        </p:nvSpPr>
        <p:spPr/>
        <p:txBody>
          <a:bodyPr/>
          <a:lstStyle/>
          <a:p>
            <a:fld id="{FDD8D6EC-2125-B94E-8BF3-872DF11AACEC}" type="datetimeFigureOut">
              <a:rPr lang="es-CR" smtClean="0"/>
              <a:t>21/9/2022</a:t>
            </a:fld>
            <a:endParaRPr lang="es-CR"/>
          </a:p>
        </p:txBody>
      </p:sp>
      <p:sp>
        <p:nvSpPr>
          <p:cNvPr id="4" name="Marcador de pie de página 3">
            <a:extLst>
              <a:ext uri="{FF2B5EF4-FFF2-40B4-BE49-F238E27FC236}">
                <a16:creationId xmlns:a16="http://schemas.microsoft.com/office/drawing/2014/main" id="{BCC42AD8-8CF6-0B44-8D64-75C976E87983}"/>
              </a:ext>
            </a:extLst>
          </p:cNvPr>
          <p:cNvSpPr>
            <a:spLocks noGrp="1"/>
          </p:cNvSpPr>
          <p:nvPr>
            <p:ph type="ftr" sz="quarter" idx="11"/>
          </p:nvPr>
        </p:nvSpPr>
        <p:spPr/>
        <p:txBody>
          <a:bodyPr/>
          <a:lstStyle/>
          <a:p>
            <a:endParaRPr lang="es-CR"/>
          </a:p>
        </p:txBody>
      </p:sp>
      <p:sp>
        <p:nvSpPr>
          <p:cNvPr id="5" name="Marcador de número de diapositiva 4">
            <a:extLst>
              <a:ext uri="{FF2B5EF4-FFF2-40B4-BE49-F238E27FC236}">
                <a16:creationId xmlns:a16="http://schemas.microsoft.com/office/drawing/2014/main" id="{92FC3909-2465-C040-9C03-DC1B677B7BCE}"/>
              </a:ext>
            </a:extLst>
          </p:cNvPr>
          <p:cNvSpPr>
            <a:spLocks noGrp="1"/>
          </p:cNvSpPr>
          <p:nvPr>
            <p:ph type="sldNum" sz="quarter" idx="12"/>
          </p:nvPr>
        </p:nvSpPr>
        <p:spPr/>
        <p:txBody>
          <a:bodyPr/>
          <a:lstStyle/>
          <a:p>
            <a:fld id="{5C8B9BFD-A44B-2A4E-A339-98280AE259F0}" type="slidenum">
              <a:rPr lang="es-CR" smtClean="0"/>
              <a:t>‹Nº›</a:t>
            </a:fld>
            <a:endParaRPr lang="es-CR"/>
          </a:p>
        </p:txBody>
      </p:sp>
    </p:spTree>
    <p:extLst>
      <p:ext uri="{BB962C8B-B14F-4D97-AF65-F5344CB8AC3E}">
        <p14:creationId xmlns:p14="http://schemas.microsoft.com/office/powerpoint/2010/main" val="1441532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F4F2F011-C69F-5F47-BECC-02AB065A03DC}"/>
              </a:ext>
            </a:extLst>
          </p:cNvPr>
          <p:cNvSpPr>
            <a:spLocks noGrp="1"/>
          </p:cNvSpPr>
          <p:nvPr>
            <p:ph type="dt" sz="half" idx="10"/>
          </p:nvPr>
        </p:nvSpPr>
        <p:spPr/>
        <p:txBody>
          <a:bodyPr/>
          <a:lstStyle/>
          <a:p>
            <a:fld id="{FDD8D6EC-2125-B94E-8BF3-872DF11AACEC}" type="datetimeFigureOut">
              <a:rPr lang="es-CR" smtClean="0"/>
              <a:t>21/9/2022</a:t>
            </a:fld>
            <a:endParaRPr lang="es-CR"/>
          </a:p>
        </p:txBody>
      </p:sp>
      <p:sp>
        <p:nvSpPr>
          <p:cNvPr id="3" name="Marcador de pie de página 2">
            <a:extLst>
              <a:ext uri="{FF2B5EF4-FFF2-40B4-BE49-F238E27FC236}">
                <a16:creationId xmlns:a16="http://schemas.microsoft.com/office/drawing/2014/main" id="{75030D7D-6A2E-9E43-9711-6295C179E3E3}"/>
              </a:ext>
            </a:extLst>
          </p:cNvPr>
          <p:cNvSpPr>
            <a:spLocks noGrp="1"/>
          </p:cNvSpPr>
          <p:nvPr>
            <p:ph type="ftr" sz="quarter" idx="11"/>
          </p:nvPr>
        </p:nvSpPr>
        <p:spPr/>
        <p:txBody>
          <a:bodyPr/>
          <a:lstStyle/>
          <a:p>
            <a:endParaRPr lang="es-CR"/>
          </a:p>
        </p:txBody>
      </p:sp>
      <p:sp>
        <p:nvSpPr>
          <p:cNvPr id="4" name="Marcador de número de diapositiva 3">
            <a:extLst>
              <a:ext uri="{FF2B5EF4-FFF2-40B4-BE49-F238E27FC236}">
                <a16:creationId xmlns:a16="http://schemas.microsoft.com/office/drawing/2014/main" id="{AE6A7036-087C-FB4E-A617-A3D1343374F7}"/>
              </a:ext>
            </a:extLst>
          </p:cNvPr>
          <p:cNvSpPr>
            <a:spLocks noGrp="1"/>
          </p:cNvSpPr>
          <p:nvPr>
            <p:ph type="sldNum" sz="quarter" idx="12"/>
          </p:nvPr>
        </p:nvSpPr>
        <p:spPr/>
        <p:txBody>
          <a:bodyPr/>
          <a:lstStyle/>
          <a:p>
            <a:fld id="{5C8B9BFD-A44B-2A4E-A339-98280AE259F0}" type="slidenum">
              <a:rPr lang="es-CR" smtClean="0"/>
              <a:t>‹Nº›</a:t>
            </a:fld>
            <a:endParaRPr lang="es-CR"/>
          </a:p>
        </p:txBody>
      </p:sp>
    </p:spTree>
    <p:extLst>
      <p:ext uri="{BB962C8B-B14F-4D97-AF65-F5344CB8AC3E}">
        <p14:creationId xmlns:p14="http://schemas.microsoft.com/office/powerpoint/2010/main" val="3178727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A3198C-78EB-1348-8156-77CB24B2AE74}"/>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CBE8483E-8A84-DD47-89A0-70BC22C1AF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texto 3">
            <a:extLst>
              <a:ext uri="{FF2B5EF4-FFF2-40B4-BE49-F238E27FC236}">
                <a16:creationId xmlns:a16="http://schemas.microsoft.com/office/drawing/2014/main" id="{B790C4A5-DE97-7C40-B5B1-49E1FAB079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D14B9000-49DB-4A4B-B2E0-8866F92ABFA3}"/>
              </a:ext>
            </a:extLst>
          </p:cNvPr>
          <p:cNvSpPr>
            <a:spLocks noGrp="1"/>
          </p:cNvSpPr>
          <p:nvPr>
            <p:ph type="dt" sz="half" idx="10"/>
          </p:nvPr>
        </p:nvSpPr>
        <p:spPr/>
        <p:txBody>
          <a:bodyPr/>
          <a:lstStyle/>
          <a:p>
            <a:fld id="{FDD8D6EC-2125-B94E-8BF3-872DF11AACEC}" type="datetimeFigureOut">
              <a:rPr lang="es-CR" smtClean="0"/>
              <a:t>21/9/2022</a:t>
            </a:fld>
            <a:endParaRPr lang="es-CR"/>
          </a:p>
        </p:txBody>
      </p:sp>
      <p:sp>
        <p:nvSpPr>
          <p:cNvPr id="6" name="Marcador de pie de página 5">
            <a:extLst>
              <a:ext uri="{FF2B5EF4-FFF2-40B4-BE49-F238E27FC236}">
                <a16:creationId xmlns:a16="http://schemas.microsoft.com/office/drawing/2014/main" id="{C4F68FD3-6F1A-0341-89E7-B8C63992268B}"/>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425150A5-4E74-9045-BB36-139C2410D4AA}"/>
              </a:ext>
            </a:extLst>
          </p:cNvPr>
          <p:cNvSpPr>
            <a:spLocks noGrp="1"/>
          </p:cNvSpPr>
          <p:nvPr>
            <p:ph type="sldNum" sz="quarter" idx="12"/>
          </p:nvPr>
        </p:nvSpPr>
        <p:spPr/>
        <p:txBody>
          <a:bodyPr/>
          <a:lstStyle/>
          <a:p>
            <a:fld id="{5C8B9BFD-A44B-2A4E-A339-98280AE259F0}" type="slidenum">
              <a:rPr lang="es-CR" smtClean="0"/>
              <a:t>‹Nº›</a:t>
            </a:fld>
            <a:endParaRPr lang="es-CR"/>
          </a:p>
        </p:txBody>
      </p:sp>
    </p:spTree>
    <p:extLst>
      <p:ext uri="{BB962C8B-B14F-4D97-AF65-F5344CB8AC3E}">
        <p14:creationId xmlns:p14="http://schemas.microsoft.com/office/powerpoint/2010/main" val="3408754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DB37D7-D296-E344-8DC1-38A31FB8D6F6}"/>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R"/>
          </a:p>
        </p:txBody>
      </p:sp>
      <p:sp>
        <p:nvSpPr>
          <p:cNvPr id="3" name="Marcador de posición de imagen 2">
            <a:extLst>
              <a:ext uri="{FF2B5EF4-FFF2-40B4-BE49-F238E27FC236}">
                <a16:creationId xmlns:a16="http://schemas.microsoft.com/office/drawing/2014/main" id="{42705461-975F-A34B-9112-5AAC7EAC4B1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Marcador de texto 3">
            <a:extLst>
              <a:ext uri="{FF2B5EF4-FFF2-40B4-BE49-F238E27FC236}">
                <a16:creationId xmlns:a16="http://schemas.microsoft.com/office/drawing/2014/main" id="{C12543C4-8684-CE48-9721-89641AC005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2A497B55-8F52-6F48-93C6-CF449F668B2B}"/>
              </a:ext>
            </a:extLst>
          </p:cNvPr>
          <p:cNvSpPr>
            <a:spLocks noGrp="1"/>
          </p:cNvSpPr>
          <p:nvPr>
            <p:ph type="dt" sz="half" idx="10"/>
          </p:nvPr>
        </p:nvSpPr>
        <p:spPr/>
        <p:txBody>
          <a:bodyPr/>
          <a:lstStyle/>
          <a:p>
            <a:fld id="{FDD8D6EC-2125-B94E-8BF3-872DF11AACEC}" type="datetimeFigureOut">
              <a:rPr lang="es-CR" smtClean="0"/>
              <a:t>21/9/2022</a:t>
            </a:fld>
            <a:endParaRPr lang="es-CR"/>
          </a:p>
        </p:txBody>
      </p:sp>
      <p:sp>
        <p:nvSpPr>
          <p:cNvPr id="6" name="Marcador de pie de página 5">
            <a:extLst>
              <a:ext uri="{FF2B5EF4-FFF2-40B4-BE49-F238E27FC236}">
                <a16:creationId xmlns:a16="http://schemas.microsoft.com/office/drawing/2014/main" id="{FFD43A2F-0B6C-0B4A-906F-787F6B80CB8F}"/>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4AFD0557-EC11-2B4C-A5E0-3EC269D46E59}"/>
              </a:ext>
            </a:extLst>
          </p:cNvPr>
          <p:cNvSpPr>
            <a:spLocks noGrp="1"/>
          </p:cNvSpPr>
          <p:nvPr>
            <p:ph type="sldNum" sz="quarter" idx="12"/>
          </p:nvPr>
        </p:nvSpPr>
        <p:spPr/>
        <p:txBody>
          <a:bodyPr/>
          <a:lstStyle/>
          <a:p>
            <a:fld id="{5C8B9BFD-A44B-2A4E-A339-98280AE259F0}" type="slidenum">
              <a:rPr lang="es-CR" smtClean="0"/>
              <a:t>‹Nº›</a:t>
            </a:fld>
            <a:endParaRPr lang="es-CR"/>
          </a:p>
        </p:txBody>
      </p:sp>
    </p:spTree>
    <p:extLst>
      <p:ext uri="{BB962C8B-B14F-4D97-AF65-F5344CB8AC3E}">
        <p14:creationId xmlns:p14="http://schemas.microsoft.com/office/powerpoint/2010/main" val="477038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969E4E1-55ED-CF4C-A082-358D75D0D4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4954B6BB-0F1A-BC42-B1BD-C216D4AD4E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5A5AAAFD-9B0E-DC47-95F2-0311DA70FA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D8D6EC-2125-B94E-8BF3-872DF11AACEC}" type="datetimeFigureOut">
              <a:rPr lang="es-CR" smtClean="0"/>
              <a:t>21/9/2022</a:t>
            </a:fld>
            <a:endParaRPr lang="es-CR"/>
          </a:p>
        </p:txBody>
      </p:sp>
      <p:sp>
        <p:nvSpPr>
          <p:cNvPr id="5" name="Marcador de pie de página 4">
            <a:extLst>
              <a:ext uri="{FF2B5EF4-FFF2-40B4-BE49-F238E27FC236}">
                <a16:creationId xmlns:a16="http://schemas.microsoft.com/office/drawing/2014/main" id="{6F2D378C-DB01-9D43-9894-A725EB792D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Marcador de número de diapositiva 5">
            <a:extLst>
              <a:ext uri="{FF2B5EF4-FFF2-40B4-BE49-F238E27FC236}">
                <a16:creationId xmlns:a16="http://schemas.microsoft.com/office/drawing/2014/main" id="{74B66D79-299E-A44A-BC68-46565F979B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8B9BFD-A44B-2A4E-A339-98280AE259F0}" type="slidenum">
              <a:rPr lang="es-CR" smtClean="0"/>
              <a:t>‹Nº›</a:t>
            </a:fld>
            <a:endParaRPr lang="es-CR"/>
          </a:p>
        </p:txBody>
      </p:sp>
    </p:spTree>
    <p:extLst>
      <p:ext uri="{BB962C8B-B14F-4D97-AF65-F5344CB8AC3E}">
        <p14:creationId xmlns:p14="http://schemas.microsoft.com/office/powerpoint/2010/main" val="30593248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14.jpg"/></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13.xml"/><Relationship Id="rId4" Type="http://schemas.openxmlformats.org/officeDocument/2006/relationships/image" Target="../media/image17.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C0168D44-1E23-DD44-80AD-8DF601E7DF13}"/>
              </a:ext>
            </a:extLst>
          </p:cNvPr>
          <p:cNvPicPr>
            <a:picLocks noChangeAspect="1"/>
          </p:cNvPicPr>
          <p:nvPr/>
        </p:nvPicPr>
        <p:blipFill>
          <a:blip r:embed="rId2"/>
          <a:srcRect/>
          <a:stretch/>
        </p:blipFill>
        <p:spPr>
          <a:xfrm>
            <a:off x="0" y="26695"/>
            <a:ext cx="12191998" cy="6842189"/>
          </a:xfrm>
          <a:prstGeom prst="rect">
            <a:avLst/>
          </a:prstGeom>
        </p:spPr>
      </p:pic>
      <p:sp>
        <p:nvSpPr>
          <p:cNvPr id="2" name="Título 1">
            <a:extLst>
              <a:ext uri="{FF2B5EF4-FFF2-40B4-BE49-F238E27FC236}">
                <a16:creationId xmlns:a16="http://schemas.microsoft.com/office/drawing/2014/main" id="{4A674B1B-C783-8341-A0A3-02E04092DACC}"/>
              </a:ext>
            </a:extLst>
          </p:cNvPr>
          <p:cNvSpPr>
            <a:spLocks noGrp="1"/>
          </p:cNvSpPr>
          <p:nvPr>
            <p:ph type="ctrTitle"/>
          </p:nvPr>
        </p:nvSpPr>
        <p:spPr>
          <a:xfrm>
            <a:off x="5671030" y="2879853"/>
            <a:ext cx="5938345" cy="978000"/>
          </a:xfrm>
        </p:spPr>
        <p:txBody>
          <a:bodyPr>
            <a:noAutofit/>
          </a:bodyPr>
          <a:lstStyle/>
          <a:p>
            <a:br>
              <a:rPr lang="es-CR" sz="2000" b="0" i="0" u="none" strike="noStrike" baseline="0" dirty="0">
                <a:solidFill>
                  <a:srgbClr val="000000"/>
                </a:solidFill>
                <a:latin typeface="Arial" panose="020B0604020202020204" pitchFamily="34" charset="0"/>
              </a:rPr>
            </a:br>
            <a:r>
              <a:rPr lang="es-CR" sz="2000" b="0" i="0" u="none" strike="noStrike" baseline="0" dirty="0">
                <a:solidFill>
                  <a:srgbClr val="000000"/>
                </a:solidFill>
                <a:latin typeface="Arial" panose="020B0604020202020204" pitchFamily="34" charset="0"/>
              </a:rPr>
              <a:t> </a:t>
            </a:r>
            <a:r>
              <a:rPr lang="es-CR" sz="2000" b="0" i="1" u="none" strike="noStrike" baseline="0" dirty="0">
                <a:solidFill>
                  <a:srgbClr val="000000"/>
                </a:solidFill>
                <a:latin typeface="Arial" panose="020B0604020202020204" pitchFamily="34" charset="0"/>
              </a:rPr>
              <a:t>Procesos socioeducativos con participación juvenil en la localidad de Lepanto-Puntarenas, Costa Rica: aproximaciones desde la </a:t>
            </a:r>
            <a:r>
              <a:rPr lang="es-CR" sz="2000" b="0" i="1" u="none" strike="noStrike" baseline="0" dirty="0" err="1">
                <a:solidFill>
                  <a:srgbClr val="000000"/>
                </a:solidFill>
                <a:latin typeface="Arial" panose="020B0604020202020204" pitchFamily="34" charset="0"/>
              </a:rPr>
              <a:t>fotovoz</a:t>
            </a:r>
            <a:endParaRPr lang="es-CR" sz="4400" dirty="0">
              <a:latin typeface="GoudyOldSty" panose="02020502050305020303" pitchFamily="18" charset="77"/>
            </a:endParaRPr>
          </a:p>
        </p:txBody>
      </p:sp>
      <p:sp>
        <p:nvSpPr>
          <p:cNvPr id="3" name="Subtítulo 2">
            <a:extLst>
              <a:ext uri="{FF2B5EF4-FFF2-40B4-BE49-F238E27FC236}">
                <a16:creationId xmlns:a16="http://schemas.microsoft.com/office/drawing/2014/main" id="{60FB66ED-2B75-F14B-9ED0-406ECCE3B9DA}"/>
              </a:ext>
            </a:extLst>
          </p:cNvPr>
          <p:cNvSpPr>
            <a:spLocks noGrp="1"/>
          </p:cNvSpPr>
          <p:nvPr>
            <p:ph type="subTitle" idx="1"/>
          </p:nvPr>
        </p:nvSpPr>
        <p:spPr>
          <a:xfrm>
            <a:off x="5159402" y="1221490"/>
            <a:ext cx="5938345" cy="1227796"/>
          </a:xfrm>
        </p:spPr>
        <p:txBody>
          <a:bodyPr>
            <a:normAutofit fontScale="70000" lnSpcReduction="20000"/>
          </a:bodyPr>
          <a:lstStyle/>
          <a:p>
            <a:r>
              <a:rPr lang="es-CR" sz="3200" b="1" i="0" dirty="0">
                <a:solidFill>
                  <a:srgbClr val="545454"/>
                </a:solidFill>
                <a:effectLst/>
                <a:latin typeface="Modern No. 20" panose="02070704070505020303" pitchFamily="18" charset="0"/>
              </a:rPr>
              <a:t> </a:t>
            </a:r>
            <a:r>
              <a:rPr lang="es-CR" sz="3200" i="1" dirty="0">
                <a:solidFill>
                  <a:srgbClr val="545454"/>
                </a:solidFill>
                <a:effectLst/>
                <a:latin typeface="Modern No. 20" panose="02070704070505020303" pitchFamily="18" charset="0"/>
              </a:rPr>
              <a:t>I Congreso Internacional de Ciencias Sociales y humanas una mirada desde las regiones</a:t>
            </a:r>
          </a:p>
          <a:p>
            <a:r>
              <a:rPr lang="es-CR" sz="3200" i="1" dirty="0">
                <a:solidFill>
                  <a:srgbClr val="545454"/>
                </a:solidFill>
                <a:effectLst/>
                <a:latin typeface="Modern No. 20" panose="02070704070505020303" pitchFamily="18" charset="0"/>
              </a:rPr>
              <a:t>28, 29 y 30 de setiembre</a:t>
            </a:r>
            <a:endParaRPr lang="es-CR" sz="4000" dirty="0">
              <a:latin typeface="Modern No. 20" panose="02070704070505020303" pitchFamily="18" charset="0"/>
            </a:endParaRPr>
          </a:p>
        </p:txBody>
      </p:sp>
      <p:sp>
        <p:nvSpPr>
          <p:cNvPr id="4" name="Google Shape;57;p13">
            <a:extLst>
              <a:ext uri="{FF2B5EF4-FFF2-40B4-BE49-F238E27FC236}">
                <a16:creationId xmlns:a16="http://schemas.microsoft.com/office/drawing/2014/main" id="{EA8D62C4-B2F7-158A-6A68-2BAF45FEC95F}"/>
              </a:ext>
            </a:extLst>
          </p:cNvPr>
          <p:cNvSpPr txBox="1">
            <a:spLocks/>
          </p:cNvSpPr>
          <p:nvPr/>
        </p:nvSpPr>
        <p:spPr>
          <a:xfrm>
            <a:off x="172375" y="5262802"/>
            <a:ext cx="11360800" cy="978000"/>
          </a:xfrm>
          <a:prstGeom prst="rect">
            <a:avLst/>
          </a:prstGeom>
        </p:spPr>
        <p:txBody>
          <a:bodyPr spcFirstLastPara="1" vert="horz" wrap="square" lIns="121900" tIns="121900" rIns="121900" bIns="12190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spcBef>
                <a:spcPts val="0"/>
              </a:spcBef>
            </a:pPr>
            <a:r>
              <a:rPr lang="es-CR" sz="2000" b="1" dirty="0"/>
              <a:t>Máster Yamileth García Chaves</a:t>
            </a:r>
          </a:p>
          <a:p>
            <a:pPr algn="r">
              <a:spcBef>
                <a:spcPts val="0"/>
              </a:spcBef>
            </a:pPr>
            <a:r>
              <a:rPr lang="es-CR" sz="2000" b="1" dirty="0"/>
              <a:t>Máster Yensi Vargas Sandoval</a:t>
            </a:r>
          </a:p>
          <a:p>
            <a:pPr algn="r">
              <a:spcBef>
                <a:spcPts val="0"/>
              </a:spcBef>
            </a:pPr>
            <a:endParaRPr lang="es-CR" sz="2000" b="1" dirty="0"/>
          </a:p>
        </p:txBody>
      </p:sp>
    </p:spTree>
    <p:extLst>
      <p:ext uri="{BB962C8B-B14F-4D97-AF65-F5344CB8AC3E}">
        <p14:creationId xmlns:p14="http://schemas.microsoft.com/office/powerpoint/2010/main" val="4033308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04"/>
        <p:cNvGrpSpPr/>
        <p:nvPr/>
      </p:nvGrpSpPr>
      <p:grpSpPr>
        <a:xfrm>
          <a:off x="0" y="0"/>
          <a:ext cx="0" cy="0"/>
          <a:chOff x="0" y="0"/>
          <a:chExt cx="0" cy="0"/>
        </a:xfrm>
      </p:grpSpPr>
      <p:sp useBgFill="1">
        <p:nvSpPr>
          <p:cNvPr id="116" name="Rectangle 110">
            <a:extLst>
              <a:ext uri="{FF2B5EF4-FFF2-40B4-BE49-F238E27FC236}">
                <a16:creationId xmlns:a16="http://schemas.microsoft.com/office/drawing/2014/main" id="{146B3DF3-4614-46A9-9E5E-D14431DCC6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Google Shape;105;p19"/>
          <p:cNvSpPr txBox="1">
            <a:spLocks noGrp="1"/>
          </p:cNvSpPr>
          <p:nvPr>
            <p:ph type="title"/>
          </p:nvPr>
        </p:nvSpPr>
        <p:spPr>
          <a:xfrm>
            <a:off x="885825" y="64802"/>
            <a:ext cx="4460543" cy="1494000"/>
          </a:xfrm>
          <a:prstGeom prst="rect">
            <a:avLst/>
          </a:prstGeom>
        </p:spPr>
        <p:txBody>
          <a:bodyPr spcFirstLastPara="1" vert="horz" lIns="91440" tIns="45720" rIns="91440" bIns="45720" rtlCol="0" anchor="t" anchorCtr="0">
            <a:normAutofit/>
          </a:bodyPr>
          <a:lstStyle/>
          <a:p>
            <a:pPr>
              <a:spcBef>
                <a:spcPct val="0"/>
              </a:spcBef>
            </a:pPr>
            <a:r>
              <a:rPr lang="en-US" b="1" dirty="0" err="1"/>
              <a:t>Participación</a:t>
            </a:r>
            <a:r>
              <a:rPr lang="en-US" b="1" dirty="0"/>
              <a:t> Social</a:t>
            </a:r>
          </a:p>
        </p:txBody>
      </p:sp>
      <p:grpSp>
        <p:nvGrpSpPr>
          <p:cNvPr id="117" name="Group 112">
            <a:extLst>
              <a:ext uri="{FF2B5EF4-FFF2-40B4-BE49-F238E27FC236}">
                <a16:creationId xmlns:a16="http://schemas.microsoft.com/office/drawing/2014/main" id="{96AF5BED-1831-4A88-91BC-55D58BF9F23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885825" cy="6858000"/>
            <a:chOff x="0" y="0"/>
            <a:chExt cx="885825" cy="6858000"/>
          </a:xfrm>
        </p:grpSpPr>
        <p:sp>
          <p:nvSpPr>
            <p:cNvPr id="114" name="Freeform 6">
              <a:extLst>
                <a:ext uri="{FF2B5EF4-FFF2-40B4-BE49-F238E27FC236}">
                  <a16:creationId xmlns:a16="http://schemas.microsoft.com/office/drawing/2014/main" id="{544BD6EE-970C-4DF5-A508-F6127787CD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115" name="Freeform 6">
              <a:extLst>
                <a:ext uri="{FF2B5EF4-FFF2-40B4-BE49-F238E27FC236}">
                  <a16:creationId xmlns:a16="http://schemas.microsoft.com/office/drawing/2014/main" id="{B0ECD73E-712E-4743-BE0D-7BDF10DABC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txBody>
            <a:bodyPr/>
            <a:lstStyle/>
            <a:p>
              <a:endParaRPr lang="en-US" dirty="0"/>
            </a:p>
          </p:txBody>
        </p:sp>
      </p:grpSp>
      <p:sp>
        <p:nvSpPr>
          <p:cNvPr id="106" name="Google Shape;106;p19"/>
          <p:cNvSpPr txBox="1">
            <a:spLocks noGrp="1"/>
          </p:cNvSpPr>
          <p:nvPr>
            <p:ph type="body" idx="1"/>
          </p:nvPr>
        </p:nvSpPr>
        <p:spPr>
          <a:xfrm>
            <a:off x="853987" y="1506599"/>
            <a:ext cx="5239822" cy="4654357"/>
          </a:xfrm>
          <a:prstGeom prst="rect">
            <a:avLst/>
          </a:prstGeom>
        </p:spPr>
        <p:txBody>
          <a:bodyPr spcFirstLastPara="1" vert="horz" lIns="91440" tIns="45720" rIns="91440" bIns="45720" rtlCol="0" anchorCtr="0">
            <a:normAutofit fontScale="92500" lnSpcReduction="10000"/>
          </a:bodyPr>
          <a:lstStyle/>
          <a:p>
            <a:pPr marL="186262" indent="0" algn="just">
              <a:lnSpc>
                <a:spcPct val="150000"/>
              </a:lnSpc>
              <a:buNone/>
            </a:pPr>
            <a:r>
              <a:rPr lang="es-CR" sz="1800" b="0" i="0" dirty="0">
                <a:effectLst/>
                <a:latin typeface="Lato" panose="020F0502020204030203" pitchFamily="34" charset="0"/>
              </a:rPr>
              <a:t>La participación se propone como una categoría que sustenta todo el proceso, ya que es una dimensión que documenta la posibilidad de ser una herramienta </a:t>
            </a:r>
            <a:r>
              <a:rPr lang="es-CR" sz="1800" dirty="0">
                <a:latin typeface="Lato" panose="020F0502020204030203" pitchFamily="34" charset="0"/>
              </a:rPr>
              <a:t>eficiente</a:t>
            </a:r>
            <a:r>
              <a:rPr lang="es-CR" sz="1800" b="0" i="0" dirty="0">
                <a:effectLst/>
                <a:latin typeface="Lato" panose="020F0502020204030203" pitchFamily="34" charset="0"/>
              </a:rPr>
              <a:t> para el desarrollo social y el logro de la igualdad social, en un contexto determinado con acciones reales.</a:t>
            </a:r>
            <a:br>
              <a:rPr lang="es-CR" sz="1800" b="0" i="0" dirty="0">
                <a:effectLst/>
                <a:latin typeface="Lato" panose="020F0502020204030203" pitchFamily="34" charset="0"/>
              </a:rPr>
            </a:br>
            <a:br>
              <a:rPr lang="es-CR" sz="1800" dirty="0"/>
            </a:br>
            <a:r>
              <a:rPr lang="es-CR" sz="1800" b="0" i="0" dirty="0">
                <a:effectLst/>
                <a:latin typeface="Lato" panose="020F0502020204030203" pitchFamily="34" charset="0"/>
              </a:rPr>
              <a:t>La participación debe involucrar a todos los actores</a:t>
            </a:r>
            <a:r>
              <a:rPr lang="es-CR" sz="1800" dirty="0">
                <a:latin typeface="Lato" panose="020F0502020204030203" pitchFamily="34" charset="0"/>
              </a:rPr>
              <a:t> sociales lo que permite </a:t>
            </a:r>
            <a:r>
              <a:rPr lang="es-CR" sz="1800" b="0" i="0" dirty="0">
                <a:effectLst/>
                <a:latin typeface="Lato" panose="020F0502020204030203" pitchFamily="34" charset="0"/>
              </a:rPr>
              <a:t>distinguir sus roles</a:t>
            </a:r>
            <a:r>
              <a:rPr lang="es-CR" sz="1800" dirty="0">
                <a:latin typeface="Lato" panose="020F0502020204030203" pitchFamily="34" charset="0"/>
              </a:rPr>
              <a:t> y sus formas de actuar dentro de la comunidad, evidenciando los aportes reales de los mismos hacia la resolución de problemas.</a:t>
            </a:r>
            <a:endParaRPr lang="en-US" sz="2400" dirty="0"/>
          </a:p>
        </p:txBody>
      </p:sp>
      <p:pic>
        <p:nvPicPr>
          <p:cNvPr id="3" name="Imagen 2" descr="Imagen que contiene tabla, tablero, viejo, puesto">
            <a:extLst>
              <a:ext uri="{FF2B5EF4-FFF2-40B4-BE49-F238E27FC236}">
                <a16:creationId xmlns:a16="http://schemas.microsoft.com/office/drawing/2014/main" id="{DC945772-7E4B-F563-901E-B9B1631E0594}"/>
              </a:ext>
            </a:extLst>
          </p:cNvPr>
          <p:cNvPicPr>
            <a:picLocks noChangeAspect="1"/>
          </p:cNvPicPr>
          <p:nvPr/>
        </p:nvPicPr>
        <p:blipFill rotWithShape="1">
          <a:blip r:embed="rId3"/>
          <a:srcRect r="15596" b="2"/>
          <a:stretch/>
        </p:blipFill>
        <p:spPr>
          <a:xfrm rot="5400000">
            <a:off x="5716096" y="382096"/>
            <a:ext cx="6858000" cy="609380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12"/>
        <p:cNvGrpSpPr/>
        <p:nvPr/>
      </p:nvGrpSpPr>
      <p:grpSpPr>
        <a:xfrm>
          <a:off x="0" y="0"/>
          <a:ext cx="0" cy="0"/>
          <a:chOff x="0" y="0"/>
          <a:chExt cx="0" cy="0"/>
        </a:xfrm>
      </p:grpSpPr>
      <p:pic>
        <p:nvPicPr>
          <p:cNvPr id="3" name="Imagen 2" descr="Un grupo de personas sentadas en una silla">
            <a:extLst>
              <a:ext uri="{FF2B5EF4-FFF2-40B4-BE49-F238E27FC236}">
                <a16:creationId xmlns:a16="http://schemas.microsoft.com/office/drawing/2014/main" id="{B6D941F3-76C5-9A96-A480-7D23B2DCF0FB}"/>
              </a:ext>
            </a:extLst>
          </p:cNvPr>
          <p:cNvPicPr>
            <a:picLocks noChangeAspect="1"/>
          </p:cNvPicPr>
          <p:nvPr/>
        </p:nvPicPr>
        <p:blipFill rotWithShape="1">
          <a:blip r:embed="rId3"/>
          <a:srcRect t="19234" b="5766"/>
          <a:stretch/>
        </p:blipFill>
        <p:spPr>
          <a:xfrm>
            <a:off x="5180" y="10"/>
            <a:ext cx="12192000" cy="6857990"/>
          </a:xfrm>
          <a:prstGeom prst="rect">
            <a:avLst/>
          </a:prstGeom>
        </p:spPr>
      </p:pic>
      <p:sp>
        <p:nvSpPr>
          <p:cNvPr id="119"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113" name="Google Shape;113;p20"/>
          <p:cNvSpPr txBox="1">
            <a:spLocks noGrp="1"/>
          </p:cNvSpPr>
          <p:nvPr>
            <p:ph type="title"/>
          </p:nvPr>
        </p:nvSpPr>
        <p:spPr>
          <a:xfrm>
            <a:off x="709448" y="1913950"/>
            <a:ext cx="4204137" cy="1342754"/>
          </a:xfrm>
          <a:prstGeom prst="rect">
            <a:avLst/>
          </a:prstGeom>
        </p:spPr>
        <p:txBody>
          <a:bodyPr spcFirstLastPara="1" vert="horz" lIns="91440" tIns="45720" rIns="91440" bIns="45720" rtlCol="0" anchor="ctr" anchorCtr="0">
            <a:normAutofit/>
          </a:bodyPr>
          <a:lstStyle/>
          <a:p>
            <a:pPr algn="ctr">
              <a:spcBef>
                <a:spcPct val="0"/>
              </a:spcBef>
            </a:pPr>
            <a:r>
              <a:rPr lang="en-US" sz="3600" b="1"/>
              <a:t>Educación Comunitaria</a:t>
            </a:r>
          </a:p>
        </p:txBody>
      </p:sp>
      <p:cxnSp>
        <p:nvCxnSpPr>
          <p:cNvPr id="121" name="Straight Connector 120">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114" name="Google Shape;114;p20"/>
          <p:cNvSpPr txBox="1">
            <a:spLocks noGrp="1"/>
          </p:cNvSpPr>
          <p:nvPr>
            <p:ph type="body" idx="1"/>
          </p:nvPr>
        </p:nvSpPr>
        <p:spPr>
          <a:xfrm>
            <a:off x="223344" y="3256705"/>
            <a:ext cx="5570484" cy="2780708"/>
          </a:xfrm>
          <a:prstGeom prst="rect">
            <a:avLst/>
          </a:prstGeom>
        </p:spPr>
        <p:txBody>
          <a:bodyPr spcFirstLastPara="1" vert="horz" lIns="91440" tIns="45720" rIns="91440" bIns="45720" rtlCol="0" anchor="ctr" anchorCtr="0">
            <a:noAutofit/>
          </a:bodyPr>
          <a:lstStyle/>
          <a:p>
            <a:pPr marL="174625" indent="11113" algn="just"/>
            <a:r>
              <a:rPr lang="es-CR" sz="1800" dirty="0">
                <a:latin typeface="Times New Roman" panose="02020603050405020304" pitchFamily="18" charset="0"/>
                <a:cs typeface="Times New Roman" panose="02020603050405020304" pitchFamily="18" charset="0"/>
              </a:rPr>
              <a:t>Se hace referencia al principio de que la educación es un principio permanente, de por vida, no sólo una escuela o un salón de clases.</a:t>
            </a:r>
          </a:p>
          <a:p>
            <a:pPr marL="174625" indent="0" algn="just">
              <a:buNone/>
            </a:pPr>
            <a:endParaRPr lang="es-CR" sz="1800" dirty="0">
              <a:latin typeface="Times New Roman" panose="02020603050405020304" pitchFamily="18" charset="0"/>
              <a:cs typeface="Times New Roman" panose="02020603050405020304" pitchFamily="18" charset="0"/>
            </a:endParaRPr>
          </a:p>
          <a:p>
            <a:pPr marL="174625" indent="11113" algn="just"/>
            <a:r>
              <a:rPr lang="en-US" sz="1800" dirty="0" err="1">
                <a:latin typeface="Times New Roman" panose="02020603050405020304" pitchFamily="18" charset="0"/>
                <a:cs typeface="Times New Roman" panose="02020603050405020304" pitchFamily="18" charset="0"/>
              </a:rPr>
              <a:t>Identifica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vulnerabilidades</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ya</a:t>
            </a:r>
            <a:r>
              <a:rPr lang="en-US" sz="1800" dirty="0">
                <a:latin typeface="Times New Roman" panose="02020603050405020304" pitchFamily="18" charset="0"/>
                <a:cs typeface="Times New Roman" panose="02020603050405020304" pitchFamily="18" charset="0"/>
              </a:rPr>
              <a:t> que, </a:t>
            </a:r>
            <a:r>
              <a:rPr lang="en-US" sz="1800" dirty="0" err="1">
                <a:latin typeface="Times New Roman" panose="02020603050405020304" pitchFamily="18" charset="0"/>
                <a:cs typeface="Times New Roman" panose="02020603050405020304" pitchFamily="18" charset="0"/>
              </a:rPr>
              <a:t>pretende</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darle</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seguimiento</a:t>
            </a:r>
            <a:r>
              <a:rPr lang="en-US" sz="1800" dirty="0">
                <a:latin typeface="Times New Roman" panose="02020603050405020304" pitchFamily="18" charset="0"/>
                <a:cs typeface="Times New Roman" panose="02020603050405020304" pitchFamily="18" charset="0"/>
              </a:rPr>
              <a:t> a la </a:t>
            </a:r>
            <a:r>
              <a:rPr lang="en-US" sz="1800" dirty="0" err="1">
                <a:latin typeface="Times New Roman" panose="02020603050405020304" pitchFamily="18" charset="0"/>
                <a:cs typeface="Times New Roman" panose="02020603050405020304" pitchFamily="18" charset="0"/>
              </a:rPr>
              <a:t>obtención</a:t>
            </a:r>
            <a:r>
              <a:rPr lang="en-US" sz="1800" dirty="0">
                <a:latin typeface="Times New Roman" panose="02020603050405020304" pitchFamily="18" charset="0"/>
                <a:cs typeface="Times New Roman" panose="02020603050405020304" pitchFamily="18" charset="0"/>
              </a:rPr>
              <a:t> de </a:t>
            </a:r>
            <a:r>
              <a:rPr lang="en-US" sz="1800" dirty="0" err="1">
                <a:latin typeface="Times New Roman" panose="02020603050405020304" pitchFamily="18" charset="0"/>
                <a:cs typeface="Times New Roman" panose="02020603050405020304" pitchFamily="18" charset="0"/>
              </a:rPr>
              <a:t>una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calidad</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educativa</a:t>
            </a:r>
            <a:r>
              <a:rPr lang="en-US" sz="1800" dirty="0">
                <a:latin typeface="Times New Roman" panose="02020603050405020304" pitchFamily="18" charset="0"/>
                <a:cs typeface="Times New Roman" panose="02020603050405020304" pitchFamily="18" charset="0"/>
              </a:rPr>
              <a:t>.</a:t>
            </a:r>
          </a:p>
          <a:p>
            <a:pPr marL="285750" indent="-285750" algn="just">
              <a:spcBef>
                <a:spcPts val="1600"/>
              </a:spcBef>
              <a:spcAft>
                <a:spcPts val="1600"/>
              </a:spcAft>
            </a:pPr>
            <a:r>
              <a:rPr lang="en-US" sz="1800" dirty="0">
                <a:latin typeface="Times New Roman" panose="02020603050405020304" pitchFamily="18" charset="0"/>
                <a:cs typeface="Times New Roman" panose="02020603050405020304" pitchFamily="18" charset="0"/>
              </a:rPr>
              <a:t>Es un </a:t>
            </a:r>
            <a:r>
              <a:rPr lang="en-US" sz="1800" dirty="0" err="1">
                <a:latin typeface="Times New Roman" panose="02020603050405020304" pitchFamily="18" charset="0"/>
                <a:cs typeface="Times New Roman" panose="02020603050405020304" pitchFamily="18" charset="0"/>
              </a:rPr>
              <a:t>encuentro</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permanente</a:t>
            </a:r>
            <a:r>
              <a:rPr lang="en-US" sz="1800" dirty="0">
                <a:latin typeface="Times New Roman" panose="02020603050405020304" pitchFamily="18" charset="0"/>
                <a:cs typeface="Times New Roman" panose="02020603050405020304" pitchFamily="18" charset="0"/>
              </a:rPr>
              <a:t> con </a:t>
            </a:r>
            <a:r>
              <a:rPr lang="en-US" sz="1800" dirty="0" err="1">
                <a:latin typeface="Times New Roman" panose="02020603050405020304" pitchFamily="18" charset="0"/>
                <a:cs typeface="Times New Roman" panose="02020603050405020304" pitchFamily="18" charset="0"/>
              </a:rPr>
              <a:t>el</a:t>
            </a:r>
            <a:r>
              <a:rPr lang="en-US" sz="1800" dirty="0">
                <a:latin typeface="Times New Roman" panose="02020603050405020304" pitchFamily="18" charset="0"/>
                <a:cs typeface="Times New Roman" panose="02020603050405020304" pitchFamily="18" charset="0"/>
              </a:rPr>
              <a:t>/la </a:t>
            </a:r>
            <a:r>
              <a:rPr lang="en-US" sz="1800" dirty="0" err="1">
                <a:latin typeface="Times New Roman" panose="02020603050405020304" pitchFamily="18" charset="0"/>
                <a:cs typeface="Times New Roman" panose="02020603050405020304" pitchFamily="18" charset="0"/>
              </a:rPr>
              <a:t>otro</a:t>
            </a:r>
            <a:r>
              <a:rPr lang="en-US" sz="1800" dirty="0">
                <a:latin typeface="Times New Roman" panose="02020603050405020304" pitchFamily="18" charset="0"/>
                <a:cs typeface="Times New Roman" panose="02020603050405020304" pitchFamily="18" charset="0"/>
              </a:rPr>
              <a:t> (a) </a:t>
            </a:r>
            <a:r>
              <a:rPr lang="en-US" sz="1800" dirty="0" err="1">
                <a:latin typeface="Times New Roman" panose="02020603050405020304" pitchFamily="18" charset="0"/>
                <a:cs typeface="Times New Roman" panose="02020603050405020304" pitchFamily="18" charset="0"/>
              </a:rPr>
              <a:t>como</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parte</a:t>
            </a:r>
            <a:r>
              <a:rPr lang="en-US" sz="1800" dirty="0">
                <a:latin typeface="Times New Roman" panose="02020603050405020304" pitchFamily="18" charset="0"/>
                <a:cs typeface="Times New Roman" panose="02020603050405020304" pitchFamily="18" charset="0"/>
              </a:rPr>
              <a:t> de la </a:t>
            </a:r>
            <a:r>
              <a:rPr lang="en-US" sz="1800" dirty="0" err="1">
                <a:latin typeface="Times New Roman" panose="02020603050405020304" pitchFamily="18" charset="0"/>
                <a:cs typeface="Times New Roman" panose="02020603050405020304" pitchFamily="18" charset="0"/>
              </a:rPr>
              <a:t>evidencia</a:t>
            </a:r>
            <a:r>
              <a:rPr lang="en-US" sz="1800" dirty="0">
                <a:latin typeface="Times New Roman" panose="02020603050405020304" pitchFamily="18" charset="0"/>
                <a:cs typeface="Times New Roman" panose="02020603050405020304" pitchFamily="18" charset="0"/>
              </a:rPr>
              <a:t> de </a:t>
            </a:r>
            <a:r>
              <a:rPr lang="en-US" sz="1800" dirty="0" err="1">
                <a:latin typeface="Times New Roman" panose="02020603050405020304" pitchFamily="18" charset="0"/>
                <a:cs typeface="Times New Roman" panose="02020603050405020304" pitchFamily="18" charset="0"/>
              </a:rPr>
              <a:t>conflictos</a:t>
            </a:r>
            <a:r>
              <a:rPr lang="en-US" sz="1800" dirty="0">
                <a:latin typeface="Times New Roman" panose="02020603050405020304" pitchFamily="18" charset="0"/>
                <a:cs typeface="Times New Roman" panose="02020603050405020304" pitchFamily="18" charset="0"/>
              </a:rPr>
              <a:t> y </a:t>
            </a:r>
            <a:r>
              <a:rPr lang="en-US" sz="1800" dirty="0" err="1">
                <a:latin typeface="Times New Roman" panose="02020603050405020304" pitchFamily="18" charset="0"/>
                <a:cs typeface="Times New Roman" panose="02020603050405020304" pitchFamily="18" charset="0"/>
              </a:rPr>
              <a:t>fortalezas</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en</a:t>
            </a:r>
            <a:r>
              <a:rPr lang="en-US" sz="1800" dirty="0">
                <a:latin typeface="Times New Roman" panose="02020603050405020304" pitchFamily="18" charset="0"/>
                <a:cs typeface="Times New Roman" panose="02020603050405020304" pitchFamily="18" charset="0"/>
              </a:rPr>
              <a:t> un </a:t>
            </a:r>
            <a:r>
              <a:rPr lang="en-US" sz="1800" dirty="0" err="1">
                <a:latin typeface="Times New Roman" panose="02020603050405020304" pitchFamily="18" charset="0"/>
                <a:cs typeface="Times New Roman" panose="02020603050405020304" pitchFamily="18" charset="0"/>
              </a:rPr>
              <a:t>entorno</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común</a:t>
            </a:r>
            <a:r>
              <a:rPr lang="en-US" sz="1800" dirty="0">
                <a:latin typeface="Times New Roman" panose="02020603050405020304" pitchFamily="18" charset="0"/>
                <a:cs typeface="Times New Roman" panose="02020603050405020304" pitchFamily="18" charset="0"/>
              </a:rPr>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1"/>
          <p:cNvSpPr txBox="1">
            <a:spLocks noGrp="1"/>
          </p:cNvSpPr>
          <p:nvPr>
            <p:ph type="title"/>
          </p:nvPr>
        </p:nvSpPr>
        <p:spPr>
          <a:xfrm>
            <a:off x="4358515" y="336372"/>
            <a:ext cx="3744000" cy="1007600"/>
          </a:xfrm>
          <a:prstGeom prst="rect">
            <a:avLst/>
          </a:prstGeom>
        </p:spPr>
        <p:txBody>
          <a:bodyPr spcFirstLastPara="1" vert="horz" wrap="square" lIns="121900" tIns="121900" rIns="121900" bIns="121900" rtlCol="0" anchor="b" anchorCtr="0">
            <a:normAutofit/>
          </a:bodyPr>
          <a:lstStyle/>
          <a:p>
            <a:pPr algn="ctr"/>
            <a:r>
              <a:rPr lang="es" sz="3733" b="1" dirty="0"/>
              <a:t>Metodología</a:t>
            </a:r>
            <a:endParaRPr sz="3733" b="1" dirty="0"/>
          </a:p>
        </p:txBody>
      </p:sp>
      <p:sp>
        <p:nvSpPr>
          <p:cNvPr id="122" name="Google Shape;122;p21"/>
          <p:cNvSpPr txBox="1">
            <a:spLocks noGrp="1"/>
          </p:cNvSpPr>
          <p:nvPr>
            <p:ph type="body" idx="1"/>
          </p:nvPr>
        </p:nvSpPr>
        <p:spPr>
          <a:xfrm>
            <a:off x="593019" y="1700021"/>
            <a:ext cx="4608800" cy="4104000"/>
          </a:xfrm>
          <a:prstGeom prst="rect">
            <a:avLst/>
          </a:prstGeom>
        </p:spPr>
        <p:txBody>
          <a:bodyPr spcFirstLastPara="1" vert="horz" wrap="square" lIns="121900" tIns="121900" rIns="121900" bIns="121900" rtlCol="0" anchor="t" anchorCtr="0">
            <a:noAutofit/>
          </a:bodyPr>
          <a:lstStyle/>
          <a:p>
            <a:pPr marL="0" indent="0" algn="just">
              <a:spcAft>
                <a:spcPts val="1600"/>
              </a:spcAft>
              <a:buNone/>
            </a:pPr>
            <a:r>
              <a:rPr lang="es" sz="2133" dirty="0"/>
              <a:t>La metodología utilizada se fundamenta en la perspectiva cualitativa con la aplicación de talleres de foto-voz.</a:t>
            </a:r>
          </a:p>
          <a:p>
            <a:pPr marL="0" indent="0" algn="just">
              <a:spcAft>
                <a:spcPts val="1600"/>
              </a:spcAft>
              <a:buNone/>
            </a:pPr>
            <a:r>
              <a:rPr lang="es" sz="2133" dirty="0"/>
              <a:t>La fotovoz como una herramienta de investigación que permite el estudio de la realidad y la recolección de información.</a:t>
            </a:r>
          </a:p>
          <a:p>
            <a:pPr marL="0" indent="0" algn="just">
              <a:spcAft>
                <a:spcPts val="1600"/>
              </a:spcAft>
              <a:buNone/>
            </a:pPr>
            <a:r>
              <a:rPr lang="es" sz="2133" dirty="0"/>
              <a:t>Además permite el pensamiento crrítico a partir de la imagen. </a:t>
            </a:r>
          </a:p>
          <a:p>
            <a:pPr marL="0" indent="0" algn="just">
              <a:spcAft>
                <a:spcPts val="1600"/>
              </a:spcAft>
              <a:buNone/>
            </a:pPr>
            <a:endParaRPr sz="2133" dirty="0"/>
          </a:p>
        </p:txBody>
      </p:sp>
      <p:sp>
        <p:nvSpPr>
          <p:cNvPr id="123" name="Google Shape;123;p21"/>
          <p:cNvSpPr/>
          <p:nvPr/>
        </p:nvSpPr>
        <p:spPr>
          <a:xfrm>
            <a:off x="6096000" y="1520835"/>
            <a:ext cx="3668400" cy="1801200"/>
          </a:xfrm>
          <a:prstGeom prst="rect">
            <a:avLst/>
          </a:prstGeom>
          <a:solidFill>
            <a:schemeClr val="accent1">
              <a:lumMod val="60000"/>
              <a:lumOff val="40000"/>
            </a:schemeClr>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r>
              <a:rPr lang="es" sz="1600" b="1" dirty="0"/>
              <a:t>Estudiantes de secundaria que asisten al Colegio de Lepanto y de diversos niveles: sétimo, octavo y quinto año, cuyas edades oscilan entre 13 y 18 años.</a:t>
            </a:r>
            <a:endParaRPr sz="1600" b="1" dirty="0"/>
          </a:p>
        </p:txBody>
      </p:sp>
      <p:sp>
        <p:nvSpPr>
          <p:cNvPr id="124" name="Google Shape;124;p21"/>
          <p:cNvSpPr/>
          <p:nvPr/>
        </p:nvSpPr>
        <p:spPr>
          <a:xfrm>
            <a:off x="8045800" y="3618765"/>
            <a:ext cx="3437200" cy="1718400"/>
          </a:xfrm>
          <a:prstGeom prst="rect">
            <a:avLst/>
          </a:prstGeom>
          <a:solidFill>
            <a:schemeClr val="accent1">
              <a:lumMod val="60000"/>
              <a:lumOff val="40000"/>
            </a:schemeClr>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r>
              <a:rPr lang="es" sz="1600" b="1"/>
              <a:t>En total participaron 65 estudiantes aproximadamente, en las técnicas aplicadas en los meses de marzo y noviembre de 2021.</a:t>
            </a:r>
            <a:endParaRPr sz="2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7" name="Google Shape;147;p24"/>
          <p:cNvSpPr txBox="1">
            <a:spLocks noGrp="1"/>
          </p:cNvSpPr>
          <p:nvPr>
            <p:ph type="title"/>
          </p:nvPr>
        </p:nvSpPr>
        <p:spPr>
          <a:xfrm>
            <a:off x="851125" y="721369"/>
            <a:ext cx="11000800" cy="763600"/>
          </a:xfrm>
          <a:prstGeom prst="rect">
            <a:avLst/>
          </a:prstGeom>
        </p:spPr>
        <p:txBody>
          <a:bodyPr spcFirstLastPara="1" vert="horz" wrap="square" lIns="121900" tIns="121900" rIns="121900" bIns="121900" rtlCol="0" anchor="t" anchorCtr="0">
            <a:normAutofit fontScale="90000"/>
          </a:bodyPr>
          <a:lstStyle/>
          <a:p>
            <a:pPr algn="ctr"/>
            <a:r>
              <a:rPr lang="es" b="1" dirty="0"/>
              <a:t>Resultados</a:t>
            </a:r>
            <a:endParaRPr b="1" dirty="0"/>
          </a:p>
        </p:txBody>
      </p:sp>
      <p:sp>
        <p:nvSpPr>
          <p:cNvPr id="144" name="Google Shape;144;p24"/>
          <p:cNvSpPr txBox="1">
            <a:spLocks noGrp="1"/>
          </p:cNvSpPr>
          <p:nvPr>
            <p:ph type="body" idx="1"/>
          </p:nvPr>
        </p:nvSpPr>
        <p:spPr>
          <a:xfrm>
            <a:off x="588067" y="2530934"/>
            <a:ext cx="5333200" cy="3515454"/>
          </a:xfrm>
          <a:prstGeom prst="rect">
            <a:avLst/>
          </a:prstGeom>
        </p:spPr>
        <p:txBody>
          <a:bodyPr spcFirstLastPara="1" vert="horz" wrap="square" lIns="121900" tIns="121900" rIns="121900" bIns="121900" rtlCol="0" anchor="t" anchorCtr="0">
            <a:normAutofit/>
          </a:bodyPr>
          <a:lstStyle/>
          <a:p>
            <a:pPr marL="0" indent="0" algn="just">
              <a:spcAft>
                <a:spcPts val="1600"/>
              </a:spcAft>
              <a:buNone/>
            </a:pPr>
            <a:r>
              <a:rPr lang="es" sz="2267" dirty="0"/>
              <a:t>Los talleres de foto-voz evidenciaron </a:t>
            </a:r>
            <a:r>
              <a:rPr lang="es" sz="2267" b="1" dirty="0"/>
              <a:t>percepciones y vivencias con respecto al espacio y las desigualdades sociales </a:t>
            </a:r>
            <a:r>
              <a:rPr lang="es" sz="2267" dirty="0"/>
              <a:t>que logran identificar las personas jóvenes. Al mismo tiempo, se problematizaron las fotografías a través de un sentimiento y un color.</a:t>
            </a:r>
            <a:endParaRPr sz="2267" dirty="0"/>
          </a:p>
        </p:txBody>
      </p:sp>
      <p:pic>
        <p:nvPicPr>
          <p:cNvPr id="145" name="Google Shape;145;p24"/>
          <p:cNvPicPr preferRelativeResize="0"/>
          <p:nvPr/>
        </p:nvPicPr>
        <p:blipFill rotWithShape="1">
          <a:blip r:embed="rId3">
            <a:alphaModFix/>
          </a:blip>
          <a:srcRect l="6413" t="36631" r="6569" b="33860"/>
          <a:stretch/>
        </p:blipFill>
        <p:spPr>
          <a:xfrm>
            <a:off x="6257234" y="2530934"/>
            <a:ext cx="5346700" cy="302813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5"/>
          <p:cNvSpPr txBox="1">
            <a:spLocks noGrp="1"/>
          </p:cNvSpPr>
          <p:nvPr>
            <p:ph type="body" idx="1"/>
          </p:nvPr>
        </p:nvSpPr>
        <p:spPr>
          <a:xfrm>
            <a:off x="1265800" y="1054769"/>
            <a:ext cx="9660400" cy="2955600"/>
          </a:xfrm>
          <a:prstGeom prst="rect">
            <a:avLst/>
          </a:prstGeom>
        </p:spPr>
        <p:txBody>
          <a:bodyPr spcFirstLastPara="1" vert="horz" wrap="square" lIns="121900" tIns="121900" rIns="121900" bIns="121900" rtlCol="0" anchor="t" anchorCtr="0">
            <a:noAutofit/>
          </a:bodyPr>
          <a:lstStyle/>
          <a:p>
            <a:pPr marL="0" indent="0" algn="just">
              <a:lnSpc>
                <a:spcPct val="130000"/>
              </a:lnSpc>
              <a:buNone/>
            </a:pPr>
            <a:r>
              <a:rPr lang="es" sz="2133" dirty="0">
                <a:solidFill>
                  <a:srgbClr val="000000"/>
                </a:solidFill>
                <a:latin typeface="Arial"/>
                <a:ea typeface="Arial"/>
                <a:cs typeface="Arial"/>
                <a:sym typeface="Arial"/>
              </a:rPr>
              <a:t>Según la fotografía se expone el siguiente fragmento resultado de la narración de las personas participantes. </a:t>
            </a:r>
          </a:p>
          <a:p>
            <a:pPr marL="0" indent="0" algn="just">
              <a:lnSpc>
                <a:spcPct val="130000"/>
              </a:lnSpc>
              <a:buNone/>
            </a:pPr>
            <a:endParaRPr sz="2133" dirty="0">
              <a:solidFill>
                <a:srgbClr val="000000"/>
              </a:solidFill>
              <a:latin typeface="Arial"/>
              <a:ea typeface="Arial"/>
              <a:cs typeface="Arial"/>
              <a:sym typeface="Arial"/>
            </a:endParaRPr>
          </a:p>
          <a:p>
            <a:pPr indent="0" algn="just">
              <a:lnSpc>
                <a:spcPct val="130000"/>
              </a:lnSpc>
              <a:buNone/>
            </a:pPr>
            <a:r>
              <a:rPr lang="es" sz="2133" dirty="0">
                <a:solidFill>
                  <a:srgbClr val="000000"/>
                </a:solidFill>
                <a:latin typeface="Arial"/>
                <a:ea typeface="Arial"/>
                <a:cs typeface="Arial"/>
                <a:sym typeface="Arial"/>
              </a:rPr>
              <a:t>Representa una </a:t>
            </a:r>
            <a:r>
              <a:rPr lang="es" sz="2133" b="1" dirty="0">
                <a:solidFill>
                  <a:srgbClr val="000000"/>
                </a:solidFill>
                <a:latin typeface="Arial"/>
                <a:ea typeface="Arial"/>
                <a:cs typeface="Arial"/>
                <a:sym typeface="Arial"/>
              </a:rPr>
              <a:t>sensación de tranquilidad</a:t>
            </a:r>
            <a:r>
              <a:rPr lang="es" sz="2133" dirty="0">
                <a:solidFill>
                  <a:srgbClr val="000000"/>
                </a:solidFill>
                <a:latin typeface="Arial"/>
                <a:ea typeface="Arial"/>
                <a:cs typeface="Arial"/>
                <a:sym typeface="Arial"/>
              </a:rPr>
              <a:t>, porque sus </a:t>
            </a:r>
            <a:r>
              <a:rPr lang="es" sz="2133" b="1" dirty="0">
                <a:solidFill>
                  <a:srgbClr val="000000"/>
                </a:solidFill>
                <a:latin typeface="Arial"/>
                <a:ea typeface="Arial"/>
                <a:cs typeface="Arial"/>
                <a:sym typeface="Arial"/>
              </a:rPr>
              <a:t>colores</a:t>
            </a:r>
            <a:r>
              <a:rPr lang="es" sz="2133" dirty="0">
                <a:solidFill>
                  <a:srgbClr val="000000"/>
                </a:solidFill>
                <a:latin typeface="Arial"/>
                <a:ea typeface="Arial"/>
                <a:cs typeface="Arial"/>
                <a:sym typeface="Arial"/>
              </a:rPr>
              <a:t> son llamativos, además </a:t>
            </a:r>
            <a:r>
              <a:rPr lang="es" sz="2133" b="1" dirty="0">
                <a:solidFill>
                  <a:srgbClr val="000000"/>
                </a:solidFill>
                <a:latin typeface="Arial"/>
                <a:ea typeface="Arial"/>
                <a:cs typeface="Arial"/>
                <a:sym typeface="Arial"/>
              </a:rPr>
              <a:t>representa</a:t>
            </a:r>
            <a:r>
              <a:rPr lang="es" sz="2133" dirty="0">
                <a:solidFill>
                  <a:srgbClr val="000000"/>
                </a:solidFill>
                <a:latin typeface="Arial"/>
                <a:ea typeface="Arial"/>
                <a:cs typeface="Arial"/>
                <a:sym typeface="Arial"/>
              </a:rPr>
              <a:t> una pequeña parte del pueblo, el color rojo nos da una sensación muy cálida. Además el Ferry nos </a:t>
            </a:r>
            <a:r>
              <a:rPr lang="es" sz="2133" b="1" dirty="0">
                <a:solidFill>
                  <a:srgbClr val="000000"/>
                </a:solidFill>
                <a:latin typeface="Arial"/>
                <a:ea typeface="Arial"/>
                <a:cs typeface="Arial"/>
                <a:sym typeface="Arial"/>
              </a:rPr>
              <a:t>ayuda</a:t>
            </a:r>
            <a:r>
              <a:rPr lang="es" sz="2133" dirty="0">
                <a:solidFill>
                  <a:srgbClr val="000000"/>
                </a:solidFill>
                <a:latin typeface="Arial"/>
                <a:ea typeface="Arial"/>
                <a:cs typeface="Arial"/>
                <a:sym typeface="Arial"/>
              </a:rPr>
              <a:t> </a:t>
            </a:r>
            <a:r>
              <a:rPr lang="es" sz="2133" b="1" dirty="0">
                <a:solidFill>
                  <a:srgbClr val="000000"/>
                </a:solidFill>
                <a:latin typeface="Arial"/>
                <a:ea typeface="Arial"/>
                <a:cs typeface="Arial"/>
                <a:sym typeface="Arial"/>
              </a:rPr>
              <a:t>como medio</a:t>
            </a:r>
            <a:r>
              <a:rPr lang="es" sz="2133" dirty="0">
                <a:solidFill>
                  <a:srgbClr val="000000"/>
                </a:solidFill>
                <a:latin typeface="Arial"/>
                <a:ea typeface="Arial"/>
                <a:cs typeface="Arial"/>
                <a:sym typeface="Arial"/>
              </a:rPr>
              <a:t> de transporte, el mar nos da una sensación de paz y gozo. Los colores le dan una manera vital a la foto y nos representa muy bien como pueblo.  (Estudiante de octavo año, Colegio de Lepanto, 2021)</a:t>
            </a:r>
            <a:endParaRPr dirty="0">
              <a:solidFill>
                <a:srgbClr val="000000"/>
              </a:solidFill>
              <a:latin typeface="Calibri"/>
              <a:ea typeface="Calibri"/>
              <a:cs typeface="Calibri"/>
              <a:sym typeface="Calibri"/>
            </a:endParaRPr>
          </a:p>
          <a:p>
            <a:pPr marL="0" indent="0" algn="just">
              <a:lnSpc>
                <a:spcPct val="95000"/>
              </a:lnSpc>
              <a:spcAft>
                <a:spcPts val="1600"/>
              </a:spcAft>
              <a:buNone/>
            </a:pPr>
            <a:endParaRPr sz="2667"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3"/>
          <p:cNvSpPr txBox="1">
            <a:spLocks noGrp="1"/>
          </p:cNvSpPr>
          <p:nvPr>
            <p:ph type="body" idx="1"/>
          </p:nvPr>
        </p:nvSpPr>
        <p:spPr>
          <a:xfrm>
            <a:off x="378811" y="204913"/>
            <a:ext cx="6870453" cy="5386418"/>
          </a:xfrm>
          <a:prstGeom prst="rect">
            <a:avLst/>
          </a:prstGeom>
        </p:spPr>
        <p:txBody>
          <a:bodyPr spcFirstLastPara="1" vert="horz" wrap="square" lIns="121900" tIns="121900" rIns="121900" bIns="121900" rtlCol="0" anchor="t" anchorCtr="0">
            <a:noAutofit/>
          </a:bodyPr>
          <a:lstStyle/>
          <a:p>
            <a:pPr marL="0" indent="0" algn="just">
              <a:lnSpc>
                <a:spcPct val="150000"/>
              </a:lnSpc>
              <a:buNone/>
            </a:pPr>
            <a:r>
              <a:rPr lang="es" dirty="0">
                <a:solidFill>
                  <a:srgbClr val="000000"/>
                </a:solidFill>
                <a:latin typeface="Arial"/>
                <a:ea typeface="Arial"/>
                <a:cs typeface="Arial"/>
                <a:sym typeface="Arial"/>
              </a:rPr>
              <a:t>Los resultados permiten la identificación de diversas territorialidades que coexisten en la localidad, así como la </a:t>
            </a:r>
            <a:r>
              <a:rPr lang="es" b="1" dirty="0">
                <a:solidFill>
                  <a:srgbClr val="000000"/>
                </a:solidFill>
                <a:latin typeface="Arial"/>
                <a:ea typeface="Arial"/>
                <a:cs typeface="Arial"/>
                <a:sym typeface="Arial"/>
              </a:rPr>
              <a:t>percepción positiva</a:t>
            </a:r>
            <a:r>
              <a:rPr lang="es" dirty="0">
                <a:solidFill>
                  <a:srgbClr val="000000"/>
                </a:solidFill>
                <a:latin typeface="Arial"/>
                <a:ea typeface="Arial"/>
                <a:cs typeface="Arial"/>
                <a:sym typeface="Arial"/>
              </a:rPr>
              <a:t> por parte de las personas jóvenes sobre la apropiación y disfrute del espacio físico- social, la valoración del entorno natural y </a:t>
            </a:r>
            <a:r>
              <a:rPr lang="es" b="1" dirty="0">
                <a:solidFill>
                  <a:srgbClr val="000000"/>
                </a:solidFill>
                <a:latin typeface="Arial"/>
                <a:ea typeface="Arial"/>
                <a:cs typeface="Arial"/>
                <a:sym typeface="Arial"/>
              </a:rPr>
              <a:t>el sentido de pertenencia y arraigo que contribuyen a fortalecer la cohesión social. </a:t>
            </a:r>
            <a:endParaRPr b="1" dirty="0">
              <a:solidFill>
                <a:srgbClr val="000000"/>
              </a:solidFill>
              <a:latin typeface="Arial"/>
              <a:ea typeface="Arial"/>
              <a:cs typeface="Arial"/>
              <a:sym typeface="Arial"/>
            </a:endParaRPr>
          </a:p>
          <a:p>
            <a:pPr marL="0" indent="0" algn="just">
              <a:lnSpc>
                <a:spcPct val="150000"/>
              </a:lnSpc>
              <a:buNone/>
            </a:pPr>
            <a:endParaRPr dirty="0">
              <a:solidFill>
                <a:srgbClr val="000000"/>
              </a:solidFill>
              <a:latin typeface="Arial"/>
              <a:ea typeface="Arial"/>
              <a:cs typeface="Arial"/>
              <a:sym typeface="Arial"/>
            </a:endParaRPr>
          </a:p>
          <a:p>
            <a:pPr marL="0" indent="0" algn="just">
              <a:lnSpc>
                <a:spcPct val="150000"/>
              </a:lnSpc>
              <a:buNone/>
            </a:pPr>
            <a:r>
              <a:rPr lang="es" dirty="0">
                <a:solidFill>
                  <a:srgbClr val="000000"/>
                </a:solidFill>
                <a:latin typeface="Arial"/>
                <a:ea typeface="Arial"/>
                <a:cs typeface="Arial"/>
                <a:sym typeface="Arial"/>
              </a:rPr>
              <a:t>Respecto a las desigualdades, las personas participantes identificaron la falta de empleo, la falta de oportunidades en educación superior, especialmente de las mujeres, el empleo informal y las condiciones económicas que permean la zona costera, entre otras.</a:t>
            </a:r>
            <a:endParaRPr dirty="0"/>
          </a:p>
        </p:txBody>
      </p:sp>
      <p:pic>
        <p:nvPicPr>
          <p:cNvPr id="3" name="Imagen 2" descr="Imagen que contiene persona, tabla, sostener, mujer&#10;&#10;Descripción generada automáticamente">
            <a:extLst>
              <a:ext uri="{FF2B5EF4-FFF2-40B4-BE49-F238E27FC236}">
                <a16:creationId xmlns:a16="http://schemas.microsoft.com/office/drawing/2014/main" id="{D79F4AE9-0620-FDA2-423B-58FA35A08348}"/>
              </a:ext>
            </a:extLst>
          </p:cNvPr>
          <p:cNvPicPr>
            <a:picLocks noChangeAspect="1"/>
          </p:cNvPicPr>
          <p:nvPr/>
        </p:nvPicPr>
        <p:blipFill>
          <a:blip r:embed="rId3"/>
          <a:stretch>
            <a:fillRect/>
          </a:stretch>
        </p:blipFill>
        <p:spPr>
          <a:xfrm rot="5400000">
            <a:off x="8109935" y="750703"/>
            <a:ext cx="4501819" cy="3380259"/>
          </a:xfrm>
          <a:prstGeom prst="rect">
            <a:avLst/>
          </a:prstGeom>
        </p:spPr>
      </p:pic>
      <p:pic>
        <p:nvPicPr>
          <p:cNvPr id="5" name="Imagen 4" descr="Imagen que contiene interior, refrigerador, foto, cuarto">
            <a:extLst>
              <a:ext uri="{FF2B5EF4-FFF2-40B4-BE49-F238E27FC236}">
                <a16:creationId xmlns:a16="http://schemas.microsoft.com/office/drawing/2014/main" id="{52165FE0-3BA9-B831-C678-0B3DD54E024F}"/>
              </a:ext>
            </a:extLst>
          </p:cNvPr>
          <p:cNvPicPr>
            <a:picLocks noChangeAspect="1"/>
          </p:cNvPicPr>
          <p:nvPr/>
        </p:nvPicPr>
        <p:blipFill>
          <a:blip r:embed="rId4"/>
          <a:stretch>
            <a:fillRect/>
          </a:stretch>
        </p:blipFill>
        <p:spPr>
          <a:xfrm>
            <a:off x="7549068" y="3646714"/>
            <a:ext cx="3638888" cy="273231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360BD3-F993-CE9D-093F-F7F5A50C0435}"/>
              </a:ext>
            </a:extLst>
          </p:cNvPr>
          <p:cNvSpPr>
            <a:spLocks noGrp="1"/>
          </p:cNvSpPr>
          <p:nvPr>
            <p:ph type="title"/>
          </p:nvPr>
        </p:nvSpPr>
        <p:spPr>
          <a:xfrm>
            <a:off x="361063" y="323544"/>
            <a:ext cx="11360800" cy="1520246"/>
          </a:xfrm>
        </p:spPr>
        <p:txBody>
          <a:bodyPr>
            <a:noAutofit/>
          </a:bodyPr>
          <a:lstStyle/>
          <a:p>
            <a:pPr algn="just">
              <a:lnSpc>
                <a:spcPct val="150000"/>
              </a:lnSpc>
            </a:pPr>
            <a:r>
              <a:rPr lang="en-US" sz="2400" kern="1200" dirty="0">
                <a:solidFill>
                  <a:schemeClr val="tx1"/>
                </a:solidFill>
                <a:latin typeface="+mj-lt"/>
                <a:ea typeface="+mj-ea"/>
                <a:cs typeface="+mj-cs"/>
              </a:rPr>
              <a:t>Se </a:t>
            </a:r>
            <a:r>
              <a:rPr lang="en-US" sz="2400" kern="1200" dirty="0" err="1">
                <a:solidFill>
                  <a:schemeClr val="tx1"/>
                </a:solidFill>
                <a:latin typeface="+mj-lt"/>
                <a:ea typeface="+mj-ea"/>
                <a:cs typeface="+mj-cs"/>
              </a:rPr>
              <a:t>promueve</a:t>
            </a:r>
            <a:r>
              <a:rPr lang="en-US" sz="2400" kern="1200" dirty="0">
                <a:solidFill>
                  <a:schemeClr val="tx1"/>
                </a:solidFill>
                <a:latin typeface="+mj-lt"/>
                <a:ea typeface="+mj-ea"/>
                <a:cs typeface="+mj-cs"/>
              </a:rPr>
              <a:t> un </a:t>
            </a:r>
            <a:r>
              <a:rPr lang="en-US" sz="2400" kern="1200" dirty="0" err="1">
                <a:solidFill>
                  <a:schemeClr val="tx1"/>
                </a:solidFill>
                <a:latin typeface="+mj-lt"/>
                <a:ea typeface="+mj-ea"/>
                <a:cs typeface="+mj-cs"/>
              </a:rPr>
              <a:t>diálogo</a:t>
            </a:r>
            <a:r>
              <a:rPr lang="en-US" sz="2400" kern="1200" dirty="0">
                <a:solidFill>
                  <a:schemeClr val="tx1"/>
                </a:solidFill>
                <a:latin typeface="+mj-lt"/>
                <a:ea typeface="+mj-ea"/>
                <a:cs typeface="+mj-cs"/>
              </a:rPr>
              <a:t> </a:t>
            </a:r>
            <a:r>
              <a:rPr lang="en-US" sz="2400" kern="1200" dirty="0" err="1">
                <a:solidFill>
                  <a:schemeClr val="tx1"/>
                </a:solidFill>
                <a:latin typeface="+mj-lt"/>
                <a:ea typeface="+mj-ea"/>
                <a:cs typeface="+mj-cs"/>
              </a:rPr>
              <a:t>crítico</a:t>
            </a:r>
            <a:r>
              <a:rPr lang="en-US" sz="2400" kern="1200" dirty="0">
                <a:solidFill>
                  <a:schemeClr val="tx1"/>
                </a:solidFill>
                <a:latin typeface="+mj-lt"/>
                <a:ea typeface="+mj-ea"/>
                <a:cs typeface="+mj-cs"/>
              </a:rPr>
              <a:t> y </a:t>
            </a:r>
            <a:r>
              <a:rPr lang="en-US" sz="2400" kern="1200" dirty="0" err="1">
                <a:solidFill>
                  <a:schemeClr val="tx1"/>
                </a:solidFill>
                <a:latin typeface="+mj-lt"/>
                <a:ea typeface="+mj-ea"/>
                <a:cs typeface="+mj-cs"/>
              </a:rPr>
              <a:t>el</a:t>
            </a:r>
            <a:r>
              <a:rPr lang="en-US" sz="2400" kern="1200" dirty="0">
                <a:solidFill>
                  <a:schemeClr val="tx1"/>
                </a:solidFill>
                <a:latin typeface="+mj-lt"/>
                <a:ea typeface="+mj-ea"/>
                <a:cs typeface="+mj-cs"/>
              </a:rPr>
              <a:t> </a:t>
            </a:r>
            <a:r>
              <a:rPr lang="en-US" sz="2400" kern="1200" dirty="0" err="1">
                <a:solidFill>
                  <a:schemeClr val="tx1"/>
                </a:solidFill>
                <a:latin typeface="+mj-lt"/>
                <a:ea typeface="+mj-ea"/>
                <a:cs typeface="+mj-cs"/>
              </a:rPr>
              <a:t>abordaje</a:t>
            </a:r>
            <a:r>
              <a:rPr lang="en-US" sz="2400" kern="1200" dirty="0">
                <a:solidFill>
                  <a:schemeClr val="tx1"/>
                </a:solidFill>
                <a:latin typeface="+mj-lt"/>
                <a:ea typeface="+mj-ea"/>
                <a:cs typeface="+mj-cs"/>
              </a:rPr>
              <a:t> de </a:t>
            </a:r>
            <a:r>
              <a:rPr lang="en-US" sz="2400" kern="1200" dirty="0" err="1">
                <a:solidFill>
                  <a:schemeClr val="tx1"/>
                </a:solidFill>
                <a:latin typeface="+mj-lt"/>
                <a:ea typeface="+mj-ea"/>
                <a:cs typeface="+mj-cs"/>
              </a:rPr>
              <a:t>temas</a:t>
            </a:r>
            <a:r>
              <a:rPr lang="en-US" sz="2400" kern="1200" dirty="0">
                <a:solidFill>
                  <a:schemeClr val="tx1"/>
                </a:solidFill>
                <a:latin typeface="+mj-lt"/>
                <a:ea typeface="+mj-ea"/>
                <a:cs typeface="+mj-cs"/>
              </a:rPr>
              <a:t> </a:t>
            </a:r>
            <a:r>
              <a:rPr lang="en-US" sz="2400" kern="1200" dirty="0" err="1">
                <a:solidFill>
                  <a:schemeClr val="tx1"/>
                </a:solidFill>
                <a:latin typeface="+mj-lt"/>
                <a:ea typeface="+mj-ea"/>
                <a:cs typeface="+mj-cs"/>
              </a:rPr>
              <a:t>importantes</a:t>
            </a:r>
            <a:r>
              <a:rPr lang="en-US" sz="2400" kern="1200" dirty="0">
                <a:solidFill>
                  <a:schemeClr val="tx1"/>
                </a:solidFill>
                <a:latin typeface="+mj-lt"/>
                <a:ea typeface="+mj-ea"/>
                <a:cs typeface="+mj-cs"/>
              </a:rPr>
              <a:t> </a:t>
            </a:r>
            <a:r>
              <a:rPr lang="en-US" sz="2400" kern="1200" dirty="0" err="1">
                <a:solidFill>
                  <a:schemeClr val="tx1"/>
                </a:solidFill>
                <a:latin typeface="+mj-lt"/>
                <a:ea typeface="+mj-ea"/>
                <a:cs typeface="+mj-cs"/>
              </a:rPr>
              <a:t>mediante</a:t>
            </a:r>
            <a:r>
              <a:rPr lang="en-US" sz="2400" kern="1200" dirty="0">
                <a:solidFill>
                  <a:schemeClr val="tx1"/>
                </a:solidFill>
                <a:latin typeface="+mj-lt"/>
                <a:ea typeface="+mj-ea"/>
                <a:cs typeface="+mj-cs"/>
              </a:rPr>
              <a:t> </a:t>
            </a:r>
            <a:r>
              <a:rPr lang="en-US" sz="2400" kern="1200" dirty="0" err="1">
                <a:solidFill>
                  <a:schemeClr val="tx1"/>
                </a:solidFill>
                <a:latin typeface="+mj-lt"/>
                <a:ea typeface="+mj-ea"/>
                <a:cs typeface="+mj-cs"/>
              </a:rPr>
              <a:t>grupos</a:t>
            </a:r>
            <a:r>
              <a:rPr lang="en-US" sz="2400" kern="1200" dirty="0">
                <a:solidFill>
                  <a:schemeClr val="tx1"/>
                </a:solidFill>
                <a:latin typeface="+mj-lt"/>
                <a:ea typeface="+mj-ea"/>
                <a:cs typeface="+mj-cs"/>
              </a:rPr>
              <a:t> de </a:t>
            </a:r>
            <a:r>
              <a:rPr lang="en-US" sz="2400" kern="1200" dirty="0" err="1">
                <a:solidFill>
                  <a:schemeClr val="tx1"/>
                </a:solidFill>
                <a:latin typeface="+mj-lt"/>
                <a:ea typeface="+mj-ea"/>
                <a:cs typeface="+mj-cs"/>
              </a:rPr>
              <a:t>discusión</a:t>
            </a:r>
            <a:r>
              <a:rPr lang="en-US" sz="2400" kern="1200" dirty="0">
                <a:solidFill>
                  <a:schemeClr val="tx1"/>
                </a:solidFill>
                <a:latin typeface="+mj-lt"/>
                <a:ea typeface="+mj-ea"/>
                <a:cs typeface="+mj-cs"/>
              </a:rPr>
              <a:t> a </a:t>
            </a:r>
            <a:r>
              <a:rPr lang="en-US" sz="2400" kern="1200" dirty="0" err="1">
                <a:solidFill>
                  <a:schemeClr val="tx1"/>
                </a:solidFill>
                <a:latin typeface="+mj-lt"/>
                <a:ea typeface="+mj-ea"/>
                <a:cs typeface="+mj-cs"/>
              </a:rPr>
              <a:t>partir</a:t>
            </a:r>
            <a:r>
              <a:rPr lang="en-US" sz="2400" kern="1200" dirty="0">
                <a:solidFill>
                  <a:schemeClr val="tx1"/>
                </a:solidFill>
                <a:latin typeface="+mj-lt"/>
                <a:ea typeface="+mj-ea"/>
                <a:cs typeface="+mj-cs"/>
              </a:rPr>
              <a:t> de las </a:t>
            </a:r>
            <a:r>
              <a:rPr lang="en-US" sz="2400" kern="1200" dirty="0" err="1">
                <a:solidFill>
                  <a:schemeClr val="tx1"/>
                </a:solidFill>
                <a:latin typeface="+mj-lt"/>
                <a:ea typeface="+mj-ea"/>
                <a:cs typeface="+mj-cs"/>
              </a:rPr>
              <a:t>fotografías</a:t>
            </a:r>
            <a:r>
              <a:rPr lang="en-US" sz="2400" kern="1200" dirty="0">
                <a:solidFill>
                  <a:schemeClr val="tx1"/>
                </a:solidFill>
                <a:latin typeface="+mj-lt"/>
                <a:ea typeface="+mj-ea"/>
                <a:cs typeface="+mj-cs"/>
              </a:rPr>
              <a:t> que </a:t>
            </a:r>
            <a:r>
              <a:rPr lang="en-US" sz="2400" kern="1200" dirty="0" err="1">
                <a:solidFill>
                  <a:schemeClr val="tx1"/>
                </a:solidFill>
                <a:latin typeface="+mj-lt"/>
                <a:ea typeface="+mj-ea"/>
                <a:cs typeface="+mj-cs"/>
              </a:rPr>
              <a:t>aportaron</a:t>
            </a:r>
            <a:r>
              <a:rPr lang="en-US" sz="2400" kern="1200" dirty="0">
                <a:solidFill>
                  <a:schemeClr val="tx1"/>
                </a:solidFill>
                <a:latin typeface="+mj-lt"/>
                <a:ea typeface="+mj-ea"/>
                <a:cs typeface="+mj-cs"/>
              </a:rPr>
              <a:t> las personas </a:t>
            </a:r>
            <a:r>
              <a:rPr lang="en-US" sz="2400" kern="1200" dirty="0" err="1">
                <a:solidFill>
                  <a:schemeClr val="tx1"/>
                </a:solidFill>
                <a:latin typeface="+mj-lt"/>
                <a:ea typeface="+mj-ea"/>
                <a:cs typeface="+mj-cs"/>
              </a:rPr>
              <a:t>participantes</a:t>
            </a:r>
            <a:r>
              <a:rPr lang="en-US" sz="2400" kern="1200" dirty="0">
                <a:solidFill>
                  <a:schemeClr val="tx1"/>
                </a:solidFill>
                <a:latin typeface="+mj-lt"/>
                <a:ea typeface="+mj-ea"/>
                <a:cs typeface="+mj-cs"/>
              </a:rPr>
              <a:t>. </a:t>
            </a:r>
            <a:endParaRPr lang="es-CR" sz="2400" dirty="0"/>
          </a:p>
        </p:txBody>
      </p:sp>
      <p:pic>
        <p:nvPicPr>
          <p:cNvPr id="5" name="Imagen 4" descr="Un celular sobre una mesa&#10;&#10;Descripción generada automáticamente con confianza baja">
            <a:extLst>
              <a:ext uri="{FF2B5EF4-FFF2-40B4-BE49-F238E27FC236}">
                <a16:creationId xmlns:a16="http://schemas.microsoft.com/office/drawing/2014/main" id="{37474981-6352-90A7-75BB-8A24D740C11D}"/>
              </a:ext>
            </a:extLst>
          </p:cNvPr>
          <p:cNvPicPr>
            <a:picLocks noChangeAspect="1"/>
          </p:cNvPicPr>
          <p:nvPr/>
        </p:nvPicPr>
        <p:blipFill rotWithShape="1">
          <a:blip r:embed="rId2"/>
          <a:srcRect l="11926" r="11925" b="-1"/>
          <a:stretch/>
        </p:blipFill>
        <p:spPr>
          <a:xfrm rot="5400000">
            <a:off x="530352" y="2165808"/>
            <a:ext cx="3639312" cy="3584448"/>
          </a:xfrm>
          <a:prstGeom prst="rect">
            <a:avLst/>
          </a:prstGeom>
        </p:spPr>
      </p:pic>
      <p:pic>
        <p:nvPicPr>
          <p:cNvPr id="6" name="Imagen 5" descr="Imagen que contiene interior, tabla, cocina, joven&#10;&#10;Descripción generada automáticamente">
            <a:extLst>
              <a:ext uri="{FF2B5EF4-FFF2-40B4-BE49-F238E27FC236}">
                <a16:creationId xmlns:a16="http://schemas.microsoft.com/office/drawing/2014/main" id="{DB1D8634-9F21-2DF7-D8AE-C84E6EF9D322}"/>
              </a:ext>
            </a:extLst>
          </p:cNvPr>
          <p:cNvPicPr>
            <a:picLocks noChangeAspect="1"/>
          </p:cNvPicPr>
          <p:nvPr/>
        </p:nvPicPr>
        <p:blipFill rotWithShape="1">
          <a:blip r:embed="rId3"/>
          <a:srcRect l="26131"/>
          <a:stretch/>
        </p:blipFill>
        <p:spPr>
          <a:xfrm>
            <a:off x="4347599" y="2138376"/>
            <a:ext cx="3584448" cy="3639312"/>
          </a:xfrm>
          <a:prstGeom prst="rect">
            <a:avLst/>
          </a:prstGeom>
        </p:spPr>
      </p:pic>
      <p:pic>
        <p:nvPicPr>
          <p:cNvPr id="7" name="Imagen 6" descr="Imagen que contiene interior, pequeño, cuarto, puesto&#10;&#10;Descripción generada automáticamente">
            <a:extLst>
              <a:ext uri="{FF2B5EF4-FFF2-40B4-BE49-F238E27FC236}">
                <a16:creationId xmlns:a16="http://schemas.microsoft.com/office/drawing/2014/main" id="{94175D77-48A6-5198-A6A4-D26FAD54C655}"/>
              </a:ext>
            </a:extLst>
          </p:cNvPr>
          <p:cNvPicPr>
            <a:picLocks noChangeAspect="1"/>
          </p:cNvPicPr>
          <p:nvPr/>
        </p:nvPicPr>
        <p:blipFill rotWithShape="1">
          <a:blip r:embed="rId4"/>
          <a:srcRect r="23851" b="-1"/>
          <a:stretch/>
        </p:blipFill>
        <p:spPr>
          <a:xfrm rot="5400000">
            <a:off x="8109983" y="2165808"/>
            <a:ext cx="3639312" cy="3584448"/>
          </a:xfrm>
          <a:prstGeom prst="rect">
            <a:avLst/>
          </a:prstGeom>
        </p:spPr>
      </p:pic>
    </p:spTree>
    <p:extLst>
      <p:ext uri="{BB962C8B-B14F-4D97-AF65-F5344CB8AC3E}">
        <p14:creationId xmlns:p14="http://schemas.microsoft.com/office/powerpoint/2010/main" val="28258694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6"/>
          <p:cNvSpPr txBox="1">
            <a:spLocks noGrp="1"/>
          </p:cNvSpPr>
          <p:nvPr>
            <p:ph type="title"/>
          </p:nvPr>
        </p:nvSpPr>
        <p:spPr>
          <a:xfrm>
            <a:off x="183800" y="189720"/>
            <a:ext cx="11360800" cy="763600"/>
          </a:xfrm>
          <a:prstGeom prst="rect">
            <a:avLst/>
          </a:prstGeom>
        </p:spPr>
        <p:txBody>
          <a:bodyPr spcFirstLastPara="1" vert="horz" wrap="square" lIns="121900" tIns="121900" rIns="121900" bIns="121900" rtlCol="0" anchor="t" anchorCtr="0">
            <a:normAutofit fontScale="90000"/>
          </a:bodyPr>
          <a:lstStyle/>
          <a:p>
            <a:pPr algn="ctr"/>
            <a:r>
              <a:rPr lang="es" b="1" dirty="0"/>
              <a:t>Conclusiones</a:t>
            </a:r>
            <a:endParaRPr b="1" dirty="0"/>
          </a:p>
        </p:txBody>
      </p:sp>
      <p:sp>
        <p:nvSpPr>
          <p:cNvPr id="159" name="Google Shape;159;p26"/>
          <p:cNvSpPr txBox="1">
            <a:spLocks noGrp="1"/>
          </p:cNvSpPr>
          <p:nvPr>
            <p:ph type="body" idx="1"/>
          </p:nvPr>
        </p:nvSpPr>
        <p:spPr>
          <a:xfrm>
            <a:off x="183799" y="1263193"/>
            <a:ext cx="11868293" cy="4163245"/>
          </a:xfrm>
          <a:prstGeom prst="rect">
            <a:avLst/>
          </a:prstGeom>
        </p:spPr>
        <p:txBody>
          <a:bodyPr spcFirstLastPara="1" vert="horz" wrap="square" lIns="121900" tIns="121900" rIns="121900" bIns="121900" rtlCol="0" anchor="t" anchorCtr="0">
            <a:noAutofit/>
          </a:bodyPr>
          <a:lstStyle/>
          <a:p>
            <a:pPr marL="0" indent="0" algn="just">
              <a:lnSpc>
                <a:spcPct val="95000"/>
              </a:lnSpc>
              <a:buSzPts val="1018"/>
              <a:buNone/>
            </a:pPr>
            <a:r>
              <a:rPr lang="es" sz="2400" dirty="0"/>
              <a:t>Las principales conclusiones se dirigen a la identificación de un territorio, en este caso Lepanto, cargado de significados sociales que está cargado también de las desigualdades para  acceso económico, cultural y social. </a:t>
            </a:r>
          </a:p>
          <a:p>
            <a:pPr marL="0" indent="0" algn="just">
              <a:lnSpc>
                <a:spcPct val="95000"/>
              </a:lnSpc>
              <a:buSzPts val="1018"/>
              <a:buNone/>
            </a:pPr>
            <a:endParaRPr lang="es" sz="2400" dirty="0"/>
          </a:p>
          <a:p>
            <a:pPr marL="0" indent="0" algn="just">
              <a:lnSpc>
                <a:spcPct val="95000"/>
              </a:lnSpc>
              <a:buSzPts val="1018"/>
              <a:buNone/>
            </a:pPr>
            <a:r>
              <a:rPr lang="es-CR" sz="2400" dirty="0"/>
              <a:t>Se verifica el aporte de la interseccionalidad para discutir las desigualdades sociales pues se involucran categorías teóricas como territorio, clase, género, y edad, lo que permite comprender las formas en que estas desigualdades se cruzan.</a:t>
            </a:r>
          </a:p>
          <a:p>
            <a:pPr marL="0" indent="0" algn="just">
              <a:lnSpc>
                <a:spcPct val="95000"/>
              </a:lnSpc>
              <a:buSzPts val="1018"/>
              <a:buNone/>
            </a:pPr>
            <a:endParaRPr lang="es-CR" sz="2400" dirty="0"/>
          </a:p>
          <a:p>
            <a:pPr marL="0" indent="0" algn="just">
              <a:lnSpc>
                <a:spcPct val="95000"/>
              </a:lnSpc>
              <a:buSzPts val="1018"/>
              <a:buNone/>
            </a:pPr>
            <a:r>
              <a:rPr lang="es-CR" sz="2400" dirty="0"/>
              <a:t>Queda comprobado el aporte desde la extensión universitaria para favorecer procesos con organizaciones comunales, con instancias educativas y con estudiantes de secundaria; especialmente con las mujeres para lograr igualdad en la participación social.</a:t>
            </a:r>
          </a:p>
          <a:p>
            <a:pPr marL="0" indent="0" algn="just">
              <a:lnSpc>
                <a:spcPct val="95000"/>
              </a:lnSpc>
              <a:buSzPts val="1018"/>
              <a:buNone/>
            </a:pPr>
            <a:endParaRPr lang="es-CR" sz="2400" dirty="0"/>
          </a:p>
          <a:p>
            <a:pPr marL="0" indent="0" algn="just">
              <a:lnSpc>
                <a:spcPct val="95000"/>
              </a:lnSpc>
              <a:buSzPts val="1018"/>
              <a:buNone/>
            </a:pPr>
            <a:br>
              <a:rPr lang="es-CR" sz="2400" dirty="0"/>
            </a:br>
            <a:br>
              <a:rPr lang="es-CR" sz="1600" dirty="0"/>
            </a:br>
            <a:endParaRPr lang="es" sz="2400" dirty="0"/>
          </a:p>
          <a:p>
            <a:pPr marL="0" indent="0" algn="just">
              <a:lnSpc>
                <a:spcPct val="95000"/>
              </a:lnSpc>
              <a:spcBef>
                <a:spcPts val="1600"/>
              </a:spcBef>
              <a:spcAft>
                <a:spcPts val="1600"/>
              </a:spcAft>
              <a:buSzPts val="1018"/>
              <a:buNone/>
            </a:pPr>
            <a:endParaRPr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6" name="Google Shape;166;p27"/>
          <p:cNvSpPr txBox="1">
            <a:spLocks noGrp="1"/>
          </p:cNvSpPr>
          <p:nvPr>
            <p:ph type="body" idx="1"/>
          </p:nvPr>
        </p:nvSpPr>
        <p:spPr>
          <a:xfrm>
            <a:off x="183800" y="1409468"/>
            <a:ext cx="11868292" cy="3897050"/>
          </a:xfrm>
          <a:prstGeom prst="rect">
            <a:avLst/>
          </a:prstGeom>
        </p:spPr>
        <p:txBody>
          <a:bodyPr spcFirstLastPara="1" vert="horz" wrap="square" lIns="121900" tIns="121900" rIns="121900" bIns="121900" rtlCol="0" anchor="t" anchorCtr="0">
            <a:normAutofit lnSpcReduction="10000"/>
          </a:bodyPr>
          <a:lstStyle/>
          <a:p>
            <a:pPr marL="0" indent="0" algn="just">
              <a:lnSpc>
                <a:spcPct val="100000"/>
              </a:lnSpc>
              <a:spcBef>
                <a:spcPts val="1600"/>
              </a:spcBef>
              <a:buNone/>
            </a:pPr>
            <a:r>
              <a:rPr lang="es-CR" sz="2400" dirty="0"/>
              <a:t>Las </a:t>
            </a:r>
            <a:r>
              <a:rPr lang="es" sz="2400" dirty="0"/>
              <a:t>técnicas participativas también resultaron apropiadas en el tanto </a:t>
            </a:r>
            <a:r>
              <a:rPr lang="es-CR" sz="2400" dirty="0"/>
              <a:t>colocan a las personas estudiantes de la comunidad como protagonistas y los compromete a repensar experiencias en el territorio. </a:t>
            </a:r>
          </a:p>
          <a:p>
            <a:pPr marL="0" indent="0" algn="just">
              <a:lnSpc>
                <a:spcPct val="100000"/>
              </a:lnSpc>
              <a:spcBef>
                <a:spcPts val="1600"/>
              </a:spcBef>
              <a:buNone/>
            </a:pPr>
            <a:r>
              <a:rPr lang="es-CR" sz="2400" dirty="0"/>
              <a:t>Este tipo de proceder metodológico, con </a:t>
            </a:r>
            <a:r>
              <a:rPr lang="es-CR" sz="2400" dirty="0" err="1"/>
              <a:t>fotovoz</a:t>
            </a:r>
            <a:r>
              <a:rPr lang="es-CR" sz="2400" dirty="0"/>
              <a:t>, resulta adecuado también para evidenciar problemáticas comunitarias que de otro modo serían más difíciles de enunciar. </a:t>
            </a:r>
          </a:p>
          <a:p>
            <a:pPr marL="0" indent="0" algn="just">
              <a:lnSpc>
                <a:spcPct val="100000"/>
              </a:lnSpc>
              <a:spcBef>
                <a:spcPts val="1600"/>
              </a:spcBef>
              <a:buNone/>
            </a:pPr>
            <a:r>
              <a:rPr lang="es-CR" sz="2400" dirty="0"/>
              <a:t>El aprendizaje para el equipo de investigación que incluye docentes y estudiantes en formación universitaria ha sido igualmente provechoso. </a:t>
            </a:r>
          </a:p>
          <a:p>
            <a:pPr marL="0" indent="0" algn="just">
              <a:lnSpc>
                <a:spcPct val="100000"/>
              </a:lnSpc>
              <a:spcBef>
                <a:spcPts val="1600"/>
              </a:spcBef>
              <a:buNone/>
            </a:pPr>
            <a:r>
              <a:rPr lang="es-CR" sz="2400" dirty="0"/>
              <a:t>La educación es continua, permanente y a lo largo de la vida.</a:t>
            </a:r>
            <a:endParaRPr lang="es" sz="2400" dirty="0"/>
          </a:p>
          <a:p>
            <a:pPr marL="0" indent="0" algn="just">
              <a:lnSpc>
                <a:spcPct val="100000"/>
              </a:lnSpc>
              <a:spcBef>
                <a:spcPts val="1600"/>
              </a:spcBef>
              <a:buNone/>
            </a:pPr>
            <a:endParaRPr sz="2400" dirty="0"/>
          </a:p>
          <a:p>
            <a:pPr marL="0" indent="0" algn="just">
              <a:spcAft>
                <a:spcPts val="1600"/>
              </a:spcAft>
              <a:buNone/>
            </a:pPr>
            <a:endParaRPr dirty="0"/>
          </a:p>
        </p:txBody>
      </p:sp>
      <p:sp>
        <p:nvSpPr>
          <p:cNvPr id="2" name="Google Shape;158;p26">
            <a:extLst>
              <a:ext uri="{FF2B5EF4-FFF2-40B4-BE49-F238E27FC236}">
                <a16:creationId xmlns:a16="http://schemas.microsoft.com/office/drawing/2014/main" id="{E758C2C7-E738-F6EC-4E74-6FD0A1C0477D}"/>
              </a:ext>
            </a:extLst>
          </p:cNvPr>
          <p:cNvSpPr txBox="1">
            <a:spLocks noGrp="1"/>
          </p:cNvSpPr>
          <p:nvPr>
            <p:ph type="title"/>
          </p:nvPr>
        </p:nvSpPr>
        <p:spPr>
          <a:xfrm>
            <a:off x="183800" y="444553"/>
            <a:ext cx="11360800" cy="763600"/>
          </a:xfrm>
          <a:prstGeom prst="rect">
            <a:avLst/>
          </a:prstGeom>
        </p:spPr>
        <p:txBody>
          <a:bodyPr spcFirstLastPara="1" vert="horz" wrap="square" lIns="121900" tIns="121900" rIns="121900" bIns="121900" rtlCol="0" anchor="t" anchorCtr="0">
            <a:normAutofit fontScale="90000"/>
          </a:bodyPr>
          <a:lstStyle/>
          <a:p>
            <a:pPr algn="ctr"/>
            <a:r>
              <a:rPr lang="es" b="1" dirty="0"/>
              <a:t>Conclusiones</a:t>
            </a:r>
            <a:endParaRPr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3EABAF-B405-4A0A-D6D9-890C8D2B28D4}"/>
              </a:ext>
            </a:extLst>
          </p:cNvPr>
          <p:cNvSpPr>
            <a:spLocks noGrp="1"/>
          </p:cNvSpPr>
          <p:nvPr>
            <p:ph type="title"/>
          </p:nvPr>
        </p:nvSpPr>
        <p:spPr/>
        <p:txBody>
          <a:bodyPr>
            <a:normAutofit fontScale="90000"/>
          </a:bodyPr>
          <a:lstStyle/>
          <a:p>
            <a:pPr algn="ctr"/>
            <a:r>
              <a:rPr lang="es-CR" b="1" dirty="0"/>
              <a:t>Agradecimientos</a:t>
            </a:r>
            <a:r>
              <a:rPr lang="es-CR" dirty="0"/>
              <a:t> </a:t>
            </a:r>
          </a:p>
        </p:txBody>
      </p:sp>
      <p:sp>
        <p:nvSpPr>
          <p:cNvPr id="3" name="Marcador de texto 2">
            <a:extLst>
              <a:ext uri="{FF2B5EF4-FFF2-40B4-BE49-F238E27FC236}">
                <a16:creationId xmlns:a16="http://schemas.microsoft.com/office/drawing/2014/main" id="{F48FEFC6-0560-14BA-5EAC-8362DEFB576F}"/>
              </a:ext>
            </a:extLst>
          </p:cNvPr>
          <p:cNvSpPr>
            <a:spLocks noGrp="1"/>
          </p:cNvSpPr>
          <p:nvPr>
            <p:ph type="body" idx="1"/>
          </p:nvPr>
        </p:nvSpPr>
        <p:spPr>
          <a:xfrm>
            <a:off x="415600" y="2302800"/>
            <a:ext cx="11360800" cy="4555200"/>
          </a:xfrm>
        </p:spPr>
        <p:txBody>
          <a:bodyPr/>
          <a:lstStyle/>
          <a:p>
            <a:r>
              <a:rPr lang="es-CR" dirty="0"/>
              <a:t>Victoria Patiño Arenas</a:t>
            </a:r>
          </a:p>
          <a:p>
            <a:pPr marL="152396" indent="0">
              <a:buNone/>
            </a:pPr>
            <a:r>
              <a:rPr lang="es-CR" dirty="0"/>
              <a:t>Vicerrectora de Investigación y Extensión</a:t>
            </a:r>
          </a:p>
          <a:p>
            <a:pPr marL="152396" indent="0">
              <a:buNone/>
            </a:pPr>
            <a:endParaRPr lang="es-CR" dirty="0"/>
          </a:p>
          <a:p>
            <a:r>
              <a:rPr lang="es-CR" dirty="0"/>
              <a:t>Sebastián Toro </a:t>
            </a:r>
            <a:r>
              <a:rPr lang="es-CR" dirty="0" err="1"/>
              <a:t>Velez</a:t>
            </a:r>
            <a:endParaRPr lang="es-CR" dirty="0"/>
          </a:p>
          <a:p>
            <a:pPr marL="152396" indent="0" algn="just">
              <a:buNone/>
            </a:pPr>
            <a:r>
              <a:rPr lang="es-CR" dirty="0"/>
              <a:t>Decano de la Facultad de Humanidades , Ciencias Sociales, Artes y Educación. </a:t>
            </a:r>
          </a:p>
          <a:p>
            <a:endParaRPr lang="es-CR" dirty="0"/>
          </a:p>
          <a:p>
            <a:pPr marL="152396" indent="0">
              <a:buNone/>
            </a:pPr>
            <a:endParaRPr lang="es-CR" dirty="0"/>
          </a:p>
          <a:p>
            <a:pPr marL="152396" indent="0">
              <a:buNone/>
            </a:pPr>
            <a:endParaRPr lang="es-CR" dirty="0"/>
          </a:p>
          <a:p>
            <a:pPr marL="152396" indent="0">
              <a:buNone/>
            </a:pPr>
            <a:endParaRPr lang="es-CR" dirty="0"/>
          </a:p>
        </p:txBody>
      </p:sp>
      <p:pic>
        <p:nvPicPr>
          <p:cNvPr id="1026" name="Picture 2">
            <a:extLst>
              <a:ext uri="{FF2B5EF4-FFF2-40B4-BE49-F238E27FC236}">
                <a16:creationId xmlns:a16="http://schemas.microsoft.com/office/drawing/2014/main" id="{1B8B65A3-7584-A214-2DA1-8D0CFA08656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66520"/>
          <a:stretch/>
        </p:blipFill>
        <p:spPr bwMode="auto">
          <a:xfrm>
            <a:off x="7771226" y="1306267"/>
            <a:ext cx="3376938" cy="2035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9782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title"/>
          </p:nvPr>
        </p:nvSpPr>
        <p:spPr>
          <a:xfrm>
            <a:off x="340075" y="632567"/>
            <a:ext cx="11360800" cy="763600"/>
          </a:xfrm>
          <a:prstGeom prst="rect">
            <a:avLst/>
          </a:prstGeom>
        </p:spPr>
        <p:txBody>
          <a:bodyPr spcFirstLastPara="1" vert="horz" wrap="square" lIns="121900" tIns="121900" rIns="121900" bIns="121900" rtlCol="0" anchor="t" anchorCtr="0">
            <a:noAutofit/>
          </a:bodyPr>
          <a:lstStyle/>
          <a:p>
            <a:pPr algn="ctr">
              <a:buSzPts val="990"/>
            </a:pPr>
            <a:r>
              <a:rPr lang="es" sz="3733" b="1" dirty="0"/>
              <a:t>Introducción</a:t>
            </a:r>
            <a:endParaRPr sz="3733" b="1" dirty="0"/>
          </a:p>
        </p:txBody>
      </p:sp>
      <p:sp>
        <p:nvSpPr>
          <p:cNvPr id="66" name="Google Shape;66;p14"/>
          <p:cNvSpPr txBox="1">
            <a:spLocks noGrp="1"/>
          </p:cNvSpPr>
          <p:nvPr>
            <p:ph type="body" idx="1"/>
          </p:nvPr>
        </p:nvSpPr>
        <p:spPr>
          <a:xfrm>
            <a:off x="501915" y="1813864"/>
            <a:ext cx="11360800" cy="3890249"/>
          </a:xfrm>
          <a:prstGeom prst="rect">
            <a:avLst/>
          </a:prstGeom>
        </p:spPr>
        <p:txBody>
          <a:bodyPr spcFirstLastPara="1" vert="horz" wrap="square" lIns="121900" tIns="121900" rIns="121900" bIns="121900" rtlCol="0" anchor="t" anchorCtr="0">
            <a:normAutofit fontScale="92500" lnSpcReduction="20000"/>
          </a:bodyPr>
          <a:lstStyle/>
          <a:p>
            <a:pPr marL="0" indent="0" algn="just">
              <a:lnSpc>
                <a:spcPct val="150000"/>
              </a:lnSpc>
              <a:spcAft>
                <a:spcPts val="1600"/>
              </a:spcAft>
              <a:buNone/>
            </a:pPr>
            <a:r>
              <a:rPr lang="es" sz="2400" dirty="0">
                <a:latin typeface="Times New Roman" panose="02020603050405020304" pitchFamily="18" charset="0"/>
                <a:cs typeface="Times New Roman" panose="02020603050405020304" pitchFamily="18" charset="0"/>
              </a:rPr>
              <a:t>El objetivo es sistematizar los procesos socioeducativos a travez de los aportes, experiencias y percepciones de las personas jóvenes en Lepanto, que permiten comprender las territorialidades y la participación social como categorías analíticas desde la Sociología a partir de la educación comunitaria.</a:t>
            </a:r>
          </a:p>
          <a:p>
            <a:pPr marL="0" indent="0" algn="just">
              <a:lnSpc>
                <a:spcPct val="150000"/>
              </a:lnSpc>
              <a:spcAft>
                <a:spcPts val="1600"/>
              </a:spcAft>
              <a:buNone/>
            </a:pPr>
            <a:r>
              <a:rPr lang="es-CR" sz="2400" dirty="0">
                <a:latin typeface="Times New Roman" panose="02020603050405020304" pitchFamily="18" charset="0"/>
                <a:cs typeface="Times New Roman" panose="02020603050405020304" pitchFamily="18" charset="0"/>
              </a:rPr>
              <a:t>Se inscribe en el proyecto de investigación – extensión “Perspectiva interseccional del territorio del costero de Lepanto desde la educación comunitaria, la participación social y el fortalecimiento de las capacidades locales” de la Escuela de Sociología de la Universidad Nacional de Costa Rica. </a:t>
            </a:r>
            <a:endParaRPr lang="es" sz="2400" dirty="0">
              <a:latin typeface="Times New Roman" panose="02020603050405020304" pitchFamily="18" charset="0"/>
              <a:cs typeface="Times New Roman" panose="02020603050405020304" pitchFamily="18" charset="0"/>
            </a:endParaRPr>
          </a:p>
          <a:p>
            <a:pPr marL="0" indent="0" algn="just">
              <a:lnSpc>
                <a:spcPct val="150000"/>
              </a:lnSpc>
              <a:spcAft>
                <a:spcPts val="1600"/>
              </a:spcAft>
              <a:buNone/>
            </a:pPr>
            <a:endParaRPr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p13"/>
          <p:cNvSpPr txBox="1">
            <a:spLocks noGrp="1"/>
          </p:cNvSpPr>
          <p:nvPr>
            <p:ph type="ctrTitle"/>
          </p:nvPr>
        </p:nvSpPr>
        <p:spPr>
          <a:xfrm>
            <a:off x="1524000" y="1122363"/>
            <a:ext cx="9024257" cy="1827666"/>
          </a:xfrm>
          <a:prstGeom prst="rect">
            <a:avLst/>
          </a:prstGeom>
        </p:spPr>
        <p:txBody>
          <a:bodyPr spcFirstLastPara="1" vert="horz" wrap="square" lIns="121900" tIns="121900" rIns="121900" bIns="121900" rtlCol="0" anchor="b" anchorCtr="0">
            <a:noAutofit/>
          </a:bodyPr>
          <a:lstStyle/>
          <a:p>
            <a:pPr>
              <a:spcBef>
                <a:spcPts val="0"/>
              </a:spcBef>
              <a:spcAft>
                <a:spcPts val="1067"/>
              </a:spcAft>
            </a:pPr>
            <a:r>
              <a:rPr lang="es" sz="3200" b="1" i="1" dirty="0">
                <a:latin typeface="Arial"/>
                <a:ea typeface="Arial"/>
                <a:cs typeface="Arial"/>
                <a:sym typeface="Arial"/>
              </a:rPr>
              <a:t>MUCHAS GRACIAS </a:t>
            </a:r>
            <a:endParaRPr sz="3200" b="1" dirty="0"/>
          </a:p>
        </p:txBody>
      </p:sp>
      <p:sp>
        <p:nvSpPr>
          <p:cNvPr id="57" name="Google Shape;57;p13"/>
          <p:cNvSpPr txBox="1">
            <a:spLocks noGrp="1"/>
          </p:cNvSpPr>
          <p:nvPr>
            <p:ph type="subTitle" idx="1"/>
          </p:nvPr>
        </p:nvSpPr>
        <p:spPr>
          <a:xfrm>
            <a:off x="1954225" y="4248148"/>
            <a:ext cx="8283549" cy="978000"/>
          </a:xfrm>
          <a:prstGeom prst="rect">
            <a:avLst/>
          </a:prstGeom>
        </p:spPr>
        <p:txBody>
          <a:bodyPr spcFirstLastPara="1" vert="horz" wrap="square" lIns="121900" tIns="121900" rIns="121900" bIns="121900" rtlCol="0" anchor="t" anchorCtr="0">
            <a:noAutofit/>
          </a:bodyPr>
          <a:lstStyle/>
          <a:p>
            <a:pPr>
              <a:spcBef>
                <a:spcPts val="0"/>
              </a:spcBef>
            </a:pPr>
            <a:r>
              <a:rPr lang="es" sz="1600" b="1" dirty="0"/>
              <a:t>Máster Yamileth Garcia Chaves</a:t>
            </a:r>
          </a:p>
          <a:p>
            <a:pPr>
              <a:spcBef>
                <a:spcPts val="0"/>
              </a:spcBef>
            </a:pPr>
            <a:endParaRPr sz="1600" b="1" dirty="0"/>
          </a:p>
          <a:p>
            <a:pPr>
              <a:spcBef>
                <a:spcPts val="0"/>
              </a:spcBef>
            </a:pPr>
            <a:r>
              <a:rPr lang="es" sz="1600" b="1" dirty="0"/>
              <a:t>Máster Yensi Vargas Sandoval</a:t>
            </a:r>
            <a:endParaRPr sz="1600" b="1" dirty="0"/>
          </a:p>
          <a:p>
            <a:pPr algn="r">
              <a:spcBef>
                <a:spcPts val="0"/>
              </a:spcBef>
            </a:pPr>
            <a:endParaRPr sz="1600" b="1" dirty="0"/>
          </a:p>
        </p:txBody>
      </p:sp>
      <p:pic>
        <p:nvPicPr>
          <p:cNvPr id="59" name="Google Shape;59;p13"/>
          <p:cNvPicPr preferRelativeResize="0"/>
          <p:nvPr/>
        </p:nvPicPr>
        <p:blipFill>
          <a:blip r:embed="rId3">
            <a:alphaModFix/>
          </a:blip>
          <a:stretch>
            <a:fillRect/>
          </a:stretch>
        </p:blipFill>
        <p:spPr>
          <a:xfrm>
            <a:off x="250565" y="528196"/>
            <a:ext cx="2203819" cy="1188333"/>
          </a:xfrm>
          <a:prstGeom prst="rect">
            <a:avLst/>
          </a:prstGeom>
          <a:noFill/>
          <a:ln>
            <a:noFill/>
          </a:ln>
        </p:spPr>
      </p:pic>
      <p:pic>
        <p:nvPicPr>
          <p:cNvPr id="60" name="Google Shape;60;p13"/>
          <p:cNvPicPr preferRelativeResize="0"/>
          <p:nvPr/>
        </p:nvPicPr>
        <p:blipFill>
          <a:blip r:embed="rId4">
            <a:alphaModFix/>
          </a:blip>
          <a:stretch>
            <a:fillRect/>
          </a:stretch>
        </p:blipFill>
        <p:spPr>
          <a:xfrm>
            <a:off x="9541401" y="4492553"/>
            <a:ext cx="1817767" cy="1817767"/>
          </a:xfrm>
          <a:prstGeom prst="rect">
            <a:avLst/>
          </a:prstGeom>
          <a:noFill/>
          <a:ln>
            <a:noFill/>
          </a:ln>
        </p:spPr>
      </p:pic>
    </p:spTree>
    <p:extLst>
      <p:ext uri="{BB962C8B-B14F-4D97-AF65-F5344CB8AC3E}">
        <p14:creationId xmlns:p14="http://schemas.microsoft.com/office/powerpoint/2010/main" val="1224064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AB287F-A74D-476D-76A4-4980305646C3}"/>
              </a:ext>
            </a:extLst>
          </p:cNvPr>
          <p:cNvSpPr>
            <a:spLocks noGrp="1"/>
          </p:cNvSpPr>
          <p:nvPr>
            <p:ph type="title"/>
          </p:nvPr>
        </p:nvSpPr>
        <p:spPr/>
        <p:txBody>
          <a:bodyPr>
            <a:normAutofit fontScale="90000"/>
          </a:bodyPr>
          <a:lstStyle/>
          <a:p>
            <a:pPr algn="ctr"/>
            <a:r>
              <a:rPr lang="es-CR" b="1" dirty="0"/>
              <a:t>Sobre el proyecto </a:t>
            </a:r>
          </a:p>
        </p:txBody>
      </p:sp>
      <p:sp>
        <p:nvSpPr>
          <p:cNvPr id="3" name="Marcador de texto 2">
            <a:extLst>
              <a:ext uri="{FF2B5EF4-FFF2-40B4-BE49-F238E27FC236}">
                <a16:creationId xmlns:a16="http://schemas.microsoft.com/office/drawing/2014/main" id="{D402195B-2EDF-30F7-1D6B-EABCA44CE338}"/>
              </a:ext>
            </a:extLst>
          </p:cNvPr>
          <p:cNvSpPr>
            <a:spLocks noGrp="1"/>
          </p:cNvSpPr>
          <p:nvPr>
            <p:ph type="body" idx="1"/>
          </p:nvPr>
        </p:nvSpPr>
        <p:spPr>
          <a:xfrm>
            <a:off x="415599" y="1536633"/>
            <a:ext cx="6113361" cy="4459433"/>
          </a:xfrm>
        </p:spPr>
        <p:txBody>
          <a:bodyPr>
            <a:normAutofit fontScale="92500" lnSpcReduction="20000"/>
          </a:bodyPr>
          <a:lstStyle/>
          <a:p>
            <a:pPr marL="152396" indent="0" algn="just">
              <a:lnSpc>
                <a:spcPct val="150000"/>
              </a:lnSpc>
              <a:buNone/>
            </a:pPr>
            <a:r>
              <a:rPr lang="es-CR" sz="1800" b="0" i="0" u="none" strike="noStrike" baseline="0" dirty="0">
                <a:latin typeface="Arial" panose="020B0604020202020204" pitchFamily="34" charset="0"/>
              </a:rPr>
              <a:t>Este proyecto se sustenta en procesos universitarios desarrollados en las comunidades costeras e insulares del Golfo de Nicoya, por ejemplo en Lepanto, localidad en la que se logra identificar diversidad de problemáticas sociales, culturales, ambientales que se recogen en la presente propuesta de investigación y extensión. </a:t>
            </a:r>
          </a:p>
          <a:p>
            <a:pPr marL="152396" indent="0" algn="just">
              <a:lnSpc>
                <a:spcPct val="150000"/>
              </a:lnSpc>
              <a:buNone/>
            </a:pPr>
            <a:endParaRPr lang="es-CR" sz="1800" b="0" i="0" u="none" strike="noStrike" baseline="0" dirty="0">
              <a:latin typeface="Arial" panose="020B0604020202020204" pitchFamily="34" charset="0"/>
            </a:endParaRPr>
          </a:p>
          <a:p>
            <a:pPr marL="152396" indent="0" algn="just">
              <a:lnSpc>
                <a:spcPct val="150000"/>
              </a:lnSpc>
              <a:buNone/>
            </a:pPr>
            <a:r>
              <a:rPr lang="es-CR" sz="1800" b="0" i="0" u="none" strike="noStrike" baseline="0" dirty="0">
                <a:latin typeface="Arial" panose="020B0604020202020204" pitchFamily="34" charset="0"/>
              </a:rPr>
              <a:t>En este entramado de problemáticas sociales interesó poner atención en el ámbito educativo, pues en este se visibilizan distintos focos de desigualdad que se conjugan, se </a:t>
            </a:r>
            <a:r>
              <a:rPr lang="es-CR" sz="1800" b="0" i="0" u="none" strike="noStrike" baseline="0" dirty="0" err="1">
                <a:latin typeface="Arial" panose="020B0604020202020204" pitchFamily="34" charset="0"/>
              </a:rPr>
              <a:t>intersectan</a:t>
            </a:r>
            <a:r>
              <a:rPr lang="es-CR" sz="1800" b="0" i="0" u="none" strike="noStrike" baseline="0" dirty="0">
                <a:latin typeface="Arial" panose="020B0604020202020204" pitchFamily="34" charset="0"/>
              </a:rPr>
              <a:t> y permean en las personas, instituciones y organizaciones.</a:t>
            </a:r>
          </a:p>
          <a:p>
            <a:pPr marL="152396" indent="0" algn="just">
              <a:buNone/>
            </a:pPr>
            <a:endParaRPr lang="es-CR" sz="1800" b="0" i="0" u="none" strike="noStrike" baseline="0" dirty="0">
              <a:latin typeface="Arial" panose="020B0604020202020204" pitchFamily="34" charset="0"/>
            </a:endParaRPr>
          </a:p>
        </p:txBody>
      </p:sp>
      <p:pic>
        <p:nvPicPr>
          <p:cNvPr id="2050" name="Picture 2" descr="Campus Omar Dengo, Universidad Nacional">
            <a:extLst>
              <a:ext uri="{FF2B5EF4-FFF2-40B4-BE49-F238E27FC236}">
                <a16:creationId xmlns:a16="http://schemas.microsoft.com/office/drawing/2014/main" id="{A9369D19-6FFA-06AA-02D4-3635C01DC5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8961" y="1671402"/>
            <a:ext cx="5532252" cy="356830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1944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2" name="Google Shape;82;p16"/>
          <p:cNvSpPr txBox="1">
            <a:spLocks noGrp="1"/>
          </p:cNvSpPr>
          <p:nvPr>
            <p:ph type="body" idx="2"/>
          </p:nvPr>
        </p:nvSpPr>
        <p:spPr>
          <a:xfrm>
            <a:off x="5571435" y="1289152"/>
            <a:ext cx="5870274" cy="1853732"/>
          </a:xfrm>
          <a:prstGeom prst="rect">
            <a:avLst/>
          </a:prstGeom>
        </p:spPr>
        <p:txBody>
          <a:bodyPr spcFirstLastPara="1" vert="horz" wrap="square" lIns="121900" tIns="121900" rIns="121900" bIns="121900" rtlCol="0" anchor="t" anchorCtr="0">
            <a:normAutofit/>
          </a:bodyPr>
          <a:lstStyle/>
          <a:p>
            <a:pPr marL="0" indent="0" algn="just">
              <a:spcAft>
                <a:spcPts val="1600"/>
              </a:spcAft>
              <a:buNone/>
            </a:pPr>
            <a:r>
              <a:rPr lang="es" sz="1400" dirty="0">
                <a:latin typeface="Times New Roman" panose="02020603050405020304" pitchFamily="18" charset="0"/>
                <a:cs typeface="Times New Roman" panose="02020603050405020304" pitchFamily="18" charset="0"/>
              </a:rPr>
              <a:t>Entre las actividades económicas que presenta esta comunidad se encuentran la pesca, ganadería, y producción de cultivos y frutas mango y melón. </a:t>
            </a:r>
          </a:p>
          <a:p>
            <a:pPr marL="0" indent="0" algn="just">
              <a:spcAft>
                <a:spcPts val="1600"/>
              </a:spcAft>
              <a:buNone/>
            </a:pPr>
            <a:r>
              <a:rPr lang="es" sz="1400" dirty="0">
                <a:latin typeface="Times New Roman" panose="02020603050405020304" pitchFamily="18" charset="0"/>
                <a:cs typeface="Times New Roman" panose="02020603050405020304" pitchFamily="18" charset="0"/>
              </a:rPr>
              <a:t>Referente a las condicones de empleo se presentan problemas de desempleo y escasez de fuentes trabajo aunado a la mifración laboral de las personas de la comunidad. </a:t>
            </a:r>
          </a:p>
        </p:txBody>
      </p:sp>
      <p:graphicFrame>
        <p:nvGraphicFramePr>
          <p:cNvPr id="86" name="Google Shape;81;p16">
            <a:extLst>
              <a:ext uri="{FF2B5EF4-FFF2-40B4-BE49-F238E27FC236}">
                <a16:creationId xmlns:a16="http://schemas.microsoft.com/office/drawing/2014/main" id="{5E72B1A4-48A7-815D-77AC-249494760576}"/>
              </a:ext>
            </a:extLst>
          </p:cNvPr>
          <p:cNvGraphicFramePr/>
          <p:nvPr>
            <p:extLst>
              <p:ext uri="{D42A27DB-BD31-4B8C-83A1-F6EECF244321}">
                <p14:modId xmlns:p14="http://schemas.microsoft.com/office/powerpoint/2010/main" val="3611307405"/>
              </p:ext>
            </p:extLst>
          </p:nvPr>
        </p:nvGraphicFramePr>
        <p:xfrm>
          <a:off x="134911" y="1289153"/>
          <a:ext cx="4415318" cy="45529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Imagen 6">
            <a:extLst>
              <a:ext uri="{FF2B5EF4-FFF2-40B4-BE49-F238E27FC236}">
                <a16:creationId xmlns:a16="http://schemas.microsoft.com/office/drawing/2014/main" id="{CFA5FB02-EB9D-B648-68BE-AA148121ACDE}"/>
              </a:ext>
            </a:extLst>
          </p:cNvPr>
          <p:cNvPicPr>
            <a:picLocks noChangeAspect="1"/>
          </p:cNvPicPr>
          <p:nvPr/>
        </p:nvPicPr>
        <p:blipFill rotWithShape="1">
          <a:blip r:embed="rId8"/>
          <a:srcRect l="16339" t="20635" r="7589" b="10794"/>
          <a:stretch/>
        </p:blipFill>
        <p:spPr>
          <a:xfrm>
            <a:off x="5571435" y="2858072"/>
            <a:ext cx="6311899" cy="3200400"/>
          </a:xfrm>
          <a:prstGeom prst="rect">
            <a:avLst/>
          </a:prstGeom>
        </p:spPr>
      </p:pic>
      <p:sp>
        <p:nvSpPr>
          <p:cNvPr id="2" name="Título 1">
            <a:extLst>
              <a:ext uri="{FF2B5EF4-FFF2-40B4-BE49-F238E27FC236}">
                <a16:creationId xmlns:a16="http://schemas.microsoft.com/office/drawing/2014/main" id="{7826B956-00D0-42CD-CA35-9B9C69C86257}"/>
              </a:ext>
            </a:extLst>
          </p:cNvPr>
          <p:cNvSpPr>
            <a:spLocks noGrp="1"/>
          </p:cNvSpPr>
          <p:nvPr>
            <p:ph type="title"/>
          </p:nvPr>
        </p:nvSpPr>
        <p:spPr>
          <a:xfrm>
            <a:off x="914399" y="122892"/>
            <a:ext cx="10343213" cy="763600"/>
          </a:xfrm>
        </p:spPr>
        <p:txBody>
          <a:bodyPr>
            <a:normAutofit fontScale="90000"/>
          </a:bodyPr>
          <a:lstStyle/>
          <a:p>
            <a:pPr algn="ctr"/>
            <a:r>
              <a:rPr lang="es-CR" b="1" dirty="0"/>
              <a:t>Ubicación geográfica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a:extLst>
              <a:ext uri="{FF2B5EF4-FFF2-40B4-BE49-F238E27FC236}">
                <a16:creationId xmlns:a16="http://schemas.microsoft.com/office/drawing/2014/main" id="{BC77143F-B1B7-CE04-812C-BA7A69A41113}"/>
              </a:ext>
            </a:extLst>
          </p:cNvPr>
          <p:cNvGraphicFramePr/>
          <p:nvPr>
            <p:extLst>
              <p:ext uri="{D42A27DB-BD31-4B8C-83A1-F6EECF244321}">
                <p14:modId xmlns:p14="http://schemas.microsoft.com/office/powerpoint/2010/main" val="2450297399"/>
              </p:ext>
            </p:extLst>
          </p:nvPr>
        </p:nvGraphicFramePr>
        <p:xfrm>
          <a:off x="0" y="163286"/>
          <a:ext cx="12192000" cy="59653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341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5"/>
          <p:cNvSpPr txBox="1">
            <a:spLocks noGrp="1"/>
          </p:cNvSpPr>
          <p:nvPr>
            <p:ph type="title"/>
          </p:nvPr>
        </p:nvSpPr>
        <p:spPr>
          <a:xfrm>
            <a:off x="511629" y="804520"/>
            <a:ext cx="4470108" cy="1049235"/>
          </a:xfrm>
          <a:prstGeom prst="rect">
            <a:avLst/>
          </a:prstGeom>
        </p:spPr>
        <p:txBody>
          <a:bodyPr spcFirstLastPara="1" vert="horz" wrap="square" lIns="121920" tIns="60960" rIns="121920" bIns="60960" rtlCol="0" anchor="t" anchorCtr="0">
            <a:normAutofit/>
          </a:bodyPr>
          <a:lstStyle/>
          <a:p>
            <a:pPr defTabSz="1219170">
              <a:spcBef>
                <a:spcPct val="0"/>
              </a:spcBef>
              <a:buSzPts val="990"/>
            </a:pPr>
            <a:r>
              <a:rPr lang="en-US" sz="3333" b="1" dirty="0" err="1">
                <a:latin typeface="Times New Roman" panose="02020603050405020304" pitchFamily="18" charset="0"/>
                <a:cs typeface="Times New Roman" panose="02020603050405020304" pitchFamily="18" charset="0"/>
              </a:rPr>
              <a:t>Contexto</a:t>
            </a:r>
            <a:r>
              <a:rPr lang="en-US" sz="3333" b="1" dirty="0">
                <a:latin typeface="Times New Roman" panose="02020603050405020304" pitchFamily="18" charset="0"/>
                <a:cs typeface="Times New Roman" panose="02020603050405020304" pitchFamily="18" charset="0"/>
              </a:rPr>
              <a:t> del Proyecto</a:t>
            </a:r>
          </a:p>
        </p:txBody>
      </p:sp>
      <p:sp>
        <p:nvSpPr>
          <p:cNvPr id="74" name="Google Shape;74;p15"/>
          <p:cNvSpPr txBox="1">
            <a:spLocks noGrp="1"/>
          </p:cNvSpPr>
          <p:nvPr>
            <p:ph type="body" idx="1"/>
          </p:nvPr>
        </p:nvSpPr>
        <p:spPr>
          <a:xfrm>
            <a:off x="24865" y="1853755"/>
            <a:ext cx="5946097" cy="3450612"/>
          </a:xfrm>
          <a:prstGeom prst="rect">
            <a:avLst/>
          </a:prstGeom>
        </p:spPr>
        <p:txBody>
          <a:bodyPr spcFirstLastPara="1" vert="horz" wrap="square" lIns="121920" tIns="60960" rIns="121920" bIns="60960" rtlCol="0" anchor="t" anchorCtr="0">
            <a:normAutofit fontScale="92500"/>
          </a:bodyPr>
          <a:lstStyle/>
          <a:p>
            <a:pPr marL="0" indent="0" algn="just" defTabSz="1219170">
              <a:lnSpc>
                <a:spcPct val="110000"/>
              </a:lnSpc>
              <a:spcAft>
                <a:spcPts val="1600"/>
              </a:spcAft>
              <a:buSzPct val="100000"/>
              <a:buNone/>
            </a:pPr>
            <a:r>
              <a:rPr lang="en-US" sz="2400" dirty="0">
                <a:latin typeface="Times New Roman" panose="02020603050405020304" pitchFamily="18" charset="0"/>
                <a:cs typeface="Times New Roman" panose="02020603050405020304" pitchFamily="18" charset="0"/>
              </a:rPr>
              <a:t>Se </a:t>
            </a:r>
            <a:r>
              <a:rPr lang="en-US" sz="2400" dirty="0" err="1">
                <a:latin typeface="Times New Roman" panose="02020603050405020304" pitchFamily="18" charset="0"/>
                <a:cs typeface="Times New Roman" panose="02020603050405020304" pitchFamily="18" charset="0"/>
              </a:rPr>
              <a:t>fundamenta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en</a:t>
            </a:r>
            <a:r>
              <a:rPr lang="en-US" sz="2400" dirty="0">
                <a:latin typeface="Times New Roman" panose="02020603050405020304" pitchFamily="18" charset="0"/>
                <a:cs typeface="Times New Roman" panose="02020603050405020304" pitchFamily="18" charset="0"/>
              </a:rPr>
              <a:t> la </a:t>
            </a:r>
            <a:r>
              <a:rPr lang="en-US" sz="2400" dirty="0" err="1">
                <a:latin typeface="Times New Roman" panose="02020603050405020304" pitchFamily="18" charset="0"/>
                <a:cs typeface="Times New Roman" panose="02020603050405020304" pitchFamily="18" charset="0"/>
              </a:rPr>
              <a:t>experiencia</a:t>
            </a:r>
            <a:r>
              <a:rPr lang="en-US" sz="2400" dirty="0">
                <a:latin typeface="Times New Roman" panose="02020603050405020304" pitchFamily="18" charset="0"/>
                <a:cs typeface="Times New Roman" panose="02020603050405020304" pitchFamily="18" charset="0"/>
              </a:rPr>
              <a:t> y </a:t>
            </a:r>
            <a:r>
              <a:rPr lang="en-US" sz="2400" dirty="0" err="1">
                <a:latin typeface="Times New Roman" panose="02020603050405020304" pitchFamily="18" charset="0"/>
                <a:cs typeface="Times New Roman" panose="02020603050405020304" pitchFamily="18" charset="0"/>
              </a:rPr>
              <a:t>en</a:t>
            </a:r>
            <a:r>
              <a:rPr lang="en-US" sz="2400" dirty="0">
                <a:latin typeface="Times New Roman" panose="02020603050405020304" pitchFamily="18" charset="0"/>
                <a:cs typeface="Times New Roman" panose="02020603050405020304" pitchFamily="18" charset="0"/>
              </a:rPr>
              <a:t> un </a:t>
            </a:r>
            <a:r>
              <a:rPr lang="en-US" sz="2400" dirty="0" err="1">
                <a:latin typeface="Times New Roman" panose="02020603050405020304" pitchFamily="18" charset="0"/>
                <a:cs typeface="Times New Roman" panose="02020603050405020304" pitchFamily="18" charset="0"/>
              </a:rPr>
              <a:t>proceso</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gestión</a:t>
            </a:r>
            <a:r>
              <a:rPr lang="en-US" sz="2400" dirty="0">
                <a:latin typeface="Times New Roman" panose="02020603050405020304" pitchFamily="18" charset="0"/>
                <a:cs typeface="Times New Roman" panose="02020603050405020304" pitchFamily="18" charset="0"/>
              </a:rPr>
              <a:t> social </a:t>
            </a:r>
            <a:r>
              <a:rPr lang="en-US" sz="2400" dirty="0" err="1">
                <a:latin typeface="Times New Roman" panose="02020603050405020304" pitchFamily="18" charset="0"/>
                <a:cs typeface="Times New Roman" panose="02020603050405020304" pitchFamily="18" charset="0"/>
              </a:rPr>
              <a:t>vigente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en</a:t>
            </a:r>
            <a:r>
              <a:rPr lang="en-US" sz="2400" dirty="0">
                <a:latin typeface="Times New Roman" panose="02020603050405020304" pitchFamily="18" charset="0"/>
                <a:cs typeface="Times New Roman" panose="02020603050405020304" pitchFamily="18" charset="0"/>
              </a:rPr>
              <a:t> la </a:t>
            </a:r>
            <a:r>
              <a:rPr lang="en-US" sz="2400" dirty="0" err="1">
                <a:latin typeface="Times New Roman" panose="02020603050405020304" pitchFamily="18" charset="0"/>
                <a:cs typeface="Times New Roman" panose="02020603050405020304" pitchFamily="18" charset="0"/>
              </a:rPr>
              <a:t>comunidad</a:t>
            </a:r>
            <a:r>
              <a:rPr lang="en-US" sz="2400" dirty="0">
                <a:latin typeface="Times New Roman" panose="02020603050405020304" pitchFamily="18" charset="0"/>
                <a:cs typeface="Times New Roman" panose="02020603050405020304" pitchFamily="18" charset="0"/>
              </a:rPr>
              <a:t> Lepanto de Puntarenas, Costa Rica. </a:t>
            </a:r>
          </a:p>
          <a:p>
            <a:pPr marL="0" indent="0" algn="just" defTabSz="1219170">
              <a:lnSpc>
                <a:spcPct val="110000"/>
              </a:lnSpc>
              <a:spcAft>
                <a:spcPts val="1600"/>
              </a:spcAft>
              <a:buSzPct val="100000"/>
              <a:buNone/>
            </a:pPr>
            <a:r>
              <a:rPr lang="en-US" sz="2400" dirty="0">
                <a:latin typeface="Times New Roman" panose="02020603050405020304" pitchFamily="18" charset="0"/>
                <a:cs typeface="Times New Roman" panose="02020603050405020304" pitchFamily="18" charset="0"/>
              </a:rPr>
              <a:t>Es </a:t>
            </a:r>
            <a:r>
              <a:rPr lang="en-US" sz="2400" dirty="0" err="1">
                <a:latin typeface="Times New Roman" panose="02020603050405020304" pitchFamily="18" charset="0"/>
                <a:cs typeface="Times New Roman" panose="02020603050405020304" pitchFamily="18" charset="0"/>
              </a:rPr>
              <a:t>importante</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recalcar</a:t>
            </a:r>
            <a:r>
              <a:rPr lang="en-US" sz="2400" dirty="0">
                <a:latin typeface="Times New Roman" panose="02020603050405020304" pitchFamily="18" charset="0"/>
                <a:cs typeface="Times New Roman" panose="02020603050405020304" pitchFamily="18" charset="0"/>
              </a:rPr>
              <a:t> que </a:t>
            </a:r>
            <a:r>
              <a:rPr lang="en-US" sz="2400" dirty="0" err="1">
                <a:latin typeface="Times New Roman" panose="02020603050405020304" pitchFamily="18" charset="0"/>
                <a:cs typeface="Times New Roman" panose="02020603050405020304" pitchFamily="18" charset="0"/>
              </a:rPr>
              <a:t>esta</a:t>
            </a:r>
            <a:r>
              <a:rPr lang="en-US" sz="2400" dirty="0">
                <a:latin typeface="Times New Roman" panose="02020603050405020304" pitchFamily="18" charset="0"/>
                <a:cs typeface="Times New Roman" panose="02020603050405020304" pitchFamily="18" charset="0"/>
              </a:rPr>
              <a:t> es una </a:t>
            </a:r>
            <a:r>
              <a:rPr lang="en-US" sz="2400" dirty="0" err="1">
                <a:latin typeface="Times New Roman" panose="02020603050405020304" pitchFamily="18" charset="0"/>
                <a:cs typeface="Times New Roman" panose="02020603050405020304" pitchFamily="18" charset="0"/>
              </a:rPr>
              <a:t>comunidad</a:t>
            </a:r>
            <a:r>
              <a:rPr lang="en-US" sz="2400" dirty="0">
                <a:latin typeface="Times New Roman" panose="02020603050405020304" pitchFamily="18" charset="0"/>
                <a:cs typeface="Times New Roman" panose="02020603050405020304" pitchFamily="18" charset="0"/>
              </a:rPr>
              <a:t> rural </a:t>
            </a:r>
            <a:r>
              <a:rPr lang="en-US" sz="2400" dirty="0" err="1">
                <a:latin typeface="Times New Roman" panose="02020603050405020304" pitchFamily="18" charset="0"/>
                <a:cs typeface="Times New Roman" panose="02020603050405020304" pitchFamily="18" charset="0"/>
              </a:rPr>
              <a:t>costera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donde</a:t>
            </a:r>
            <a:r>
              <a:rPr lang="en-US" sz="2400" dirty="0">
                <a:latin typeface="Times New Roman" panose="02020603050405020304" pitchFamily="18" charset="0"/>
                <a:cs typeface="Times New Roman" panose="02020603050405020304" pitchFamily="18" charset="0"/>
              </a:rPr>
              <a:t> las personas </a:t>
            </a:r>
            <a:r>
              <a:rPr lang="en-US" sz="2400" dirty="0" err="1">
                <a:latin typeface="Times New Roman" panose="02020603050405020304" pitchFamily="18" charset="0"/>
                <a:cs typeface="Times New Roman" panose="02020603050405020304" pitchFamily="18" charset="0"/>
              </a:rPr>
              <a:t>generalmente</a:t>
            </a:r>
            <a:r>
              <a:rPr lang="en-US" sz="2400" dirty="0">
                <a:latin typeface="Times New Roman" panose="02020603050405020304" pitchFamily="18" charset="0"/>
                <a:cs typeface="Times New Roman" panose="02020603050405020304" pitchFamily="18" charset="0"/>
              </a:rPr>
              <a:t> se </a:t>
            </a:r>
            <a:r>
              <a:rPr lang="en-US" sz="2400" dirty="0" err="1">
                <a:latin typeface="Times New Roman" panose="02020603050405020304" pitchFamily="18" charset="0"/>
                <a:cs typeface="Times New Roman" panose="02020603050405020304" pitchFamily="18" charset="0"/>
              </a:rPr>
              <a:t>dedican</a:t>
            </a:r>
            <a:r>
              <a:rPr lang="en-US" sz="2400" dirty="0">
                <a:latin typeface="Times New Roman" panose="02020603050405020304" pitchFamily="18" charset="0"/>
                <a:cs typeface="Times New Roman" panose="02020603050405020304" pitchFamily="18" charset="0"/>
              </a:rPr>
              <a:t> a la </a:t>
            </a:r>
            <a:r>
              <a:rPr lang="en-US" sz="2400" dirty="0" err="1">
                <a:latin typeface="Times New Roman" panose="02020603050405020304" pitchFamily="18" charset="0"/>
                <a:cs typeface="Times New Roman" panose="02020603050405020304" pitchFamily="18" charset="0"/>
              </a:rPr>
              <a:t>siembra</a:t>
            </a:r>
            <a:r>
              <a:rPr lang="en-US" sz="2400" dirty="0">
                <a:latin typeface="Times New Roman" panose="02020603050405020304" pitchFamily="18" charset="0"/>
                <a:cs typeface="Times New Roman" panose="02020603050405020304" pitchFamily="18" charset="0"/>
              </a:rPr>
              <a:t> de </a:t>
            </a:r>
            <a:r>
              <a:rPr lang="en-US" sz="2400" dirty="0" err="1">
                <a:latin typeface="Times New Roman" panose="02020603050405020304" pitchFamily="18" charset="0"/>
                <a:cs typeface="Times New Roman" panose="02020603050405020304" pitchFamily="18" charset="0"/>
              </a:rPr>
              <a:t>cultivos</a:t>
            </a:r>
            <a:r>
              <a:rPr lang="en-US" sz="2400" dirty="0">
                <a:latin typeface="Times New Roman" panose="02020603050405020304" pitchFamily="18" charset="0"/>
                <a:cs typeface="Times New Roman" panose="02020603050405020304" pitchFamily="18" charset="0"/>
              </a:rPr>
              <a:t> y/o a la </a:t>
            </a:r>
            <a:r>
              <a:rPr lang="en-US" sz="2400" dirty="0" err="1">
                <a:latin typeface="Times New Roman" panose="02020603050405020304" pitchFamily="18" charset="0"/>
                <a:cs typeface="Times New Roman" panose="02020603050405020304" pitchFamily="18" charset="0"/>
              </a:rPr>
              <a:t>pesca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artesanal</a:t>
            </a:r>
            <a:r>
              <a:rPr lang="en-US" sz="2400" dirty="0">
                <a:latin typeface="Times New Roman" panose="02020603050405020304" pitchFamily="18" charset="0"/>
                <a:cs typeface="Times New Roman" panose="02020603050405020304" pitchFamily="18" charset="0"/>
              </a:rPr>
              <a:t>.</a:t>
            </a:r>
          </a:p>
        </p:txBody>
      </p:sp>
      <p:pic>
        <p:nvPicPr>
          <p:cNvPr id="76" name="Google Shape;76;p15" descr="La fachada de una casa&#10;&#10;Descripción generada automáticamente con confianza baja"/>
          <p:cNvPicPr preferRelativeResize="0"/>
          <p:nvPr/>
        </p:nvPicPr>
        <p:blipFill rotWithShape="1">
          <a:blip r:embed="rId3"/>
          <a:srcRect l="22000" r="7849" b="-2"/>
          <a:stretch/>
        </p:blipFill>
        <p:spPr>
          <a:xfrm>
            <a:off x="6221039" y="569626"/>
            <a:ext cx="5946096" cy="5336499"/>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7"/>
          <p:cNvSpPr txBox="1">
            <a:spLocks noGrp="1"/>
          </p:cNvSpPr>
          <p:nvPr>
            <p:ph type="title"/>
          </p:nvPr>
        </p:nvSpPr>
        <p:spPr>
          <a:xfrm>
            <a:off x="415600" y="249774"/>
            <a:ext cx="11360800" cy="763600"/>
          </a:xfrm>
          <a:prstGeom prst="rect">
            <a:avLst/>
          </a:prstGeom>
        </p:spPr>
        <p:txBody>
          <a:bodyPr spcFirstLastPara="1" vert="horz" wrap="square" lIns="121900" tIns="121900" rIns="121900" bIns="121900" rtlCol="0" anchor="t" anchorCtr="0">
            <a:normAutofit fontScale="90000"/>
          </a:bodyPr>
          <a:lstStyle/>
          <a:p>
            <a:pPr algn="ctr"/>
            <a:r>
              <a:rPr lang="es" b="1" dirty="0">
                <a:latin typeface="Times New Roman" panose="02020603050405020304" pitchFamily="18" charset="0"/>
                <a:cs typeface="Times New Roman" panose="02020603050405020304" pitchFamily="18" charset="0"/>
              </a:rPr>
              <a:t>Principales aspectos teóricos</a:t>
            </a:r>
            <a:endParaRPr b="1" dirty="0">
              <a:latin typeface="Times New Roman" panose="02020603050405020304" pitchFamily="18" charset="0"/>
              <a:cs typeface="Times New Roman" panose="02020603050405020304" pitchFamily="18" charset="0"/>
            </a:endParaRPr>
          </a:p>
        </p:txBody>
      </p:sp>
      <p:graphicFrame>
        <p:nvGraphicFramePr>
          <p:cNvPr id="5" name="Diagrama 4">
            <a:extLst>
              <a:ext uri="{FF2B5EF4-FFF2-40B4-BE49-F238E27FC236}">
                <a16:creationId xmlns:a16="http://schemas.microsoft.com/office/drawing/2014/main" id="{636D550B-AA21-14B6-0219-A44F77A0BA26}"/>
              </a:ext>
            </a:extLst>
          </p:cNvPr>
          <p:cNvGraphicFramePr/>
          <p:nvPr>
            <p:extLst>
              <p:ext uri="{D42A27DB-BD31-4B8C-83A1-F6EECF244321}">
                <p14:modId xmlns:p14="http://schemas.microsoft.com/office/powerpoint/2010/main" val="2959375871"/>
              </p:ext>
            </p:extLst>
          </p:nvPr>
        </p:nvGraphicFramePr>
        <p:xfrm>
          <a:off x="118533" y="1319135"/>
          <a:ext cx="11933559" cy="49072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222FEC-F717-BB68-825C-F27E7332BAC5}"/>
              </a:ext>
            </a:extLst>
          </p:cNvPr>
          <p:cNvSpPr>
            <a:spLocks noGrp="1"/>
          </p:cNvSpPr>
          <p:nvPr>
            <p:ph type="title"/>
          </p:nvPr>
        </p:nvSpPr>
        <p:spPr/>
        <p:txBody>
          <a:bodyPr>
            <a:normAutofit fontScale="90000"/>
          </a:bodyPr>
          <a:lstStyle/>
          <a:p>
            <a:pPr algn="ctr"/>
            <a:r>
              <a:rPr lang="es-CR" b="1" dirty="0"/>
              <a:t>Interseccionalidad</a:t>
            </a:r>
            <a:r>
              <a:rPr lang="es-CR" dirty="0"/>
              <a:t> </a:t>
            </a:r>
          </a:p>
        </p:txBody>
      </p:sp>
      <p:sp>
        <p:nvSpPr>
          <p:cNvPr id="3" name="Marcador de texto 2">
            <a:extLst>
              <a:ext uri="{FF2B5EF4-FFF2-40B4-BE49-F238E27FC236}">
                <a16:creationId xmlns:a16="http://schemas.microsoft.com/office/drawing/2014/main" id="{7D9ADCEF-1967-9588-3405-DDED0AA3AC1F}"/>
              </a:ext>
            </a:extLst>
          </p:cNvPr>
          <p:cNvSpPr>
            <a:spLocks noGrp="1"/>
          </p:cNvSpPr>
          <p:nvPr>
            <p:ph type="body" idx="1"/>
          </p:nvPr>
        </p:nvSpPr>
        <p:spPr>
          <a:xfrm>
            <a:off x="415600" y="1469036"/>
            <a:ext cx="11636492" cy="3927423"/>
          </a:xfrm>
        </p:spPr>
        <p:txBody>
          <a:bodyPr>
            <a:normAutofit fontScale="25000" lnSpcReduction="20000"/>
          </a:bodyPr>
          <a:lstStyle/>
          <a:p>
            <a:pPr marL="0" indent="0" algn="just">
              <a:lnSpc>
                <a:spcPct val="150000"/>
              </a:lnSpc>
              <a:spcAft>
                <a:spcPts val="1600"/>
              </a:spcAft>
              <a:buSzPts val="1800"/>
              <a:buNone/>
            </a:pPr>
            <a:r>
              <a:rPr lang="es-CR" sz="6800" dirty="0">
                <a:latin typeface="Times New Roman" panose="02020603050405020304" pitchFamily="18" charset="0"/>
                <a:cs typeface="Times New Roman" panose="02020603050405020304" pitchFamily="18" charset="0"/>
              </a:rPr>
              <a:t>La interseccionalidad como las relaciones entre diversas dimensiones y modalidades de las relaciones sociales, las potencian las desigualdades y las vulnerabilidades. </a:t>
            </a:r>
          </a:p>
          <a:p>
            <a:pPr marL="0" indent="0" algn="just">
              <a:lnSpc>
                <a:spcPct val="150000"/>
              </a:lnSpc>
              <a:spcAft>
                <a:spcPts val="1600"/>
              </a:spcAft>
              <a:buSzPts val="1800"/>
              <a:buNone/>
            </a:pPr>
            <a:r>
              <a:rPr lang="es-MX" sz="6800" dirty="0">
                <a:latin typeface="Times New Roman" panose="02020603050405020304" pitchFamily="18" charset="0"/>
                <a:cs typeface="Times New Roman" panose="02020603050405020304" pitchFamily="18" charset="0"/>
              </a:rPr>
              <a:t>Pensar en la interseccionalidad nos remite a una serie de aportes y definiciones, pasando desde las diversas relaciones entre sectores y categorías de análisis, hasta el estudio de las relaciones de poder. Los análisis interseccionales según Viveros (2016) ponen de manifiesto dos asuntos:</a:t>
            </a:r>
          </a:p>
          <a:p>
            <a:pPr marL="0" indent="0" algn="just">
              <a:lnSpc>
                <a:spcPct val="150000"/>
              </a:lnSpc>
              <a:spcAft>
                <a:spcPts val="1600"/>
              </a:spcAft>
              <a:buSzPts val="1800"/>
              <a:buNone/>
            </a:pPr>
            <a:r>
              <a:rPr lang="es-MX" sz="6800" dirty="0">
                <a:latin typeface="Times New Roman" panose="02020603050405020304" pitchFamily="18" charset="0"/>
                <a:cs typeface="Times New Roman" panose="02020603050405020304" pitchFamily="18" charset="0"/>
              </a:rPr>
              <a:t>en primer lugar, la multiplicidad de experiencias de sexismo vividas por distintas mujeres, y, en segundo lugar, la existencia de posiciones sociales que no padecen ni la marginación ni la discriminación, porque encarnan la norma misma, como la masculinidad, la heteronormatividad o la blanquitud. (p. 8).</a:t>
            </a:r>
          </a:p>
          <a:p>
            <a:pPr marL="0" indent="0" algn="just">
              <a:lnSpc>
                <a:spcPct val="150000"/>
              </a:lnSpc>
              <a:spcAft>
                <a:spcPts val="1600"/>
              </a:spcAft>
              <a:buSzPts val="1800"/>
              <a:buNone/>
            </a:pPr>
            <a:br>
              <a:rPr lang="es-MX" sz="6800" dirty="0">
                <a:latin typeface="Times New Roman" panose="02020603050405020304" pitchFamily="18" charset="0"/>
                <a:cs typeface="Times New Roman" panose="02020603050405020304" pitchFamily="18" charset="0"/>
              </a:rPr>
            </a:br>
            <a:endParaRPr lang="es-CR" sz="6800" dirty="0">
              <a:latin typeface="Times New Roman" panose="02020603050405020304" pitchFamily="18" charset="0"/>
              <a:cs typeface="Times New Roman" panose="02020603050405020304" pitchFamily="18" charset="0"/>
            </a:endParaRPr>
          </a:p>
          <a:p>
            <a:pPr marL="186262" indent="0" algn="just">
              <a:lnSpc>
                <a:spcPct val="150000"/>
              </a:lnSpc>
              <a:buNone/>
            </a:pPr>
            <a:endParaRPr lang="es-CR" sz="2400" dirty="0"/>
          </a:p>
        </p:txBody>
      </p:sp>
    </p:spTree>
    <p:extLst>
      <p:ext uri="{BB962C8B-B14F-4D97-AF65-F5344CB8AC3E}">
        <p14:creationId xmlns:p14="http://schemas.microsoft.com/office/powerpoint/2010/main" val="29289071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6"/>
        <p:cNvGrpSpPr/>
        <p:nvPr/>
      </p:nvGrpSpPr>
      <p:grpSpPr>
        <a:xfrm>
          <a:off x="0" y="0"/>
          <a:ext cx="0" cy="0"/>
          <a:chOff x="0" y="0"/>
          <a:chExt cx="0" cy="0"/>
        </a:xfrm>
      </p:grpSpPr>
      <p:pic>
        <p:nvPicPr>
          <p:cNvPr id="3" name="Imagen 2" descr="Imagen que contiene exterior, pasto, banca, parque">
            <a:extLst>
              <a:ext uri="{FF2B5EF4-FFF2-40B4-BE49-F238E27FC236}">
                <a16:creationId xmlns:a16="http://schemas.microsoft.com/office/drawing/2014/main" id="{4D0A6E61-7281-85C8-5A88-7DC0E0993D95}"/>
              </a:ext>
            </a:extLst>
          </p:cNvPr>
          <p:cNvPicPr>
            <a:picLocks noChangeAspect="1"/>
          </p:cNvPicPr>
          <p:nvPr/>
        </p:nvPicPr>
        <p:blipFill rotWithShape="1">
          <a:blip r:embed="rId3"/>
          <a:srcRect/>
          <a:stretch/>
        </p:blipFill>
        <p:spPr>
          <a:xfrm>
            <a:off x="-1" y="10"/>
            <a:ext cx="12192000" cy="6857990"/>
          </a:xfrm>
          <a:prstGeom prst="rect">
            <a:avLst/>
          </a:prstGeom>
        </p:spPr>
      </p:pic>
      <p:sp>
        <p:nvSpPr>
          <p:cNvPr id="103"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97" name="Google Shape;97;p18"/>
          <p:cNvSpPr txBox="1">
            <a:spLocks noGrp="1"/>
          </p:cNvSpPr>
          <p:nvPr>
            <p:ph type="title"/>
          </p:nvPr>
        </p:nvSpPr>
        <p:spPr>
          <a:xfrm>
            <a:off x="709448" y="1913950"/>
            <a:ext cx="4204137" cy="1342754"/>
          </a:xfrm>
          <a:prstGeom prst="rect">
            <a:avLst/>
          </a:prstGeom>
        </p:spPr>
        <p:txBody>
          <a:bodyPr spcFirstLastPara="1" vert="horz" lIns="91440" tIns="45720" rIns="91440" bIns="45720" rtlCol="0" anchor="ctr" anchorCtr="0">
            <a:normAutofit/>
          </a:bodyPr>
          <a:lstStyle/>
          <a:p>
            <a:pPr algn="ctr">
              <a:spcBef>
                <a:spcPct val="0"/>
              </a:spcBef>
            </a:pPr>
            <a:r>
              <a:rPr lang="en-US" sz="3600" b="1"/>
              <a:t>Territorialidad</a:t>
            </a:r>
          </a:p>
        </p:txBody>
      </p:sp>
      <p:cxnSp>
        <p:nvCxnSpPr>
          <p:cNvPr id="105" name="Straight Connector 104">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98" name="Google Shape;98;p18"/>
          <p:cNvSpPr txBox="1">
            <a:spLocks noGrp="1"/>
          </p:cNvSpPr>
          <p:nvPr>
            <p:ph type="body" idx="1"/>
          </p:nvPr>
        </p:nvSpPr>
        <p:spPr>
          <a:xfrm>
            <a:off x="0" y="2758192"/>
            <a:ext cx="5245697" cy="3264232"/>
          </a:xfrm>
          <a:prstGeom prst="rect">
            <a:avLst/>
          </a:prstGeom>
        </p:spPr>
        <p:txBody>
          <a:bodyPr spcFirstLastPara="1" vert="horz" lIns="91440" tIns="45720" rIns="91440" bIns="45720" rtlCol="0" anchor="ctr" anchorCtr="0">
            <a:normAutofit/>
          </a:bodyPr>
          <a:lstStyle/>
          <a:p>
            <a:pPr marL="0" indent="-228600" algn="just">
              <a:buFont typeface="Arial" panose="020B0604020202020204" pitchFamily="34" charset="0"/>
              <a:buChar char="•"/>
            </a:pPr>
            <a:r>
              <a:rPr lang="en-US" sz="2000" dirty="0" err="1">
                <a:latin typeface="Times New Roman" panose="02020603050405020304" pitchFamily="18" charset="0"/>
                <a:cs typeface="Times New Roman" panose="02020603050405020304" pitchFamily="18" charset="0"/>
              </a:rPr>
              <a:t>Resguarda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una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relación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intrínseca</a:t>
            </a:r>
            <a:r>
              <a:rPr lang="en-US" sz="2000" dirty="0">
                <a:latin typeface="Times New Roman" panose="02020603050405020304" pitchFamily="18" charset="0"/>
                <a:cs typeface="Times New Roman" panose="02020603050405020304" pitchFamily="18" charset="0"/>
              </a:rPr>
              <a:t> con tierra y </a:t>
            </a:r>
            <a:r>
              <a:rPr lang="en-US" sz="2000" dirty="0" err="1">
                <a:latin typeface="Times New Roman" panose="02020603050405020304" pitchFamily="18" charset="0"/>
                <a:cs typeface="Times New Roman" panose="02020603050405020304" pitchFamily="18" charset="0"/>
              </a:rPr>
              <a:t>territorio</a:t>
            </a:r>
            <a:r>
              <a:rPr lang="en-US" sz="2000" dirty="0">
                <a:latin typeface="Times New Roman" panose="02020603050405020304" pitchFamily="18" charset="0"/>
                <a:cs typeface="Times New Roman" panose="02020603050405020304" pitchFamily="18" charset="0"/>
              </a:rPr>
              <a:t>.</a:t>
            </a:r>
          </a:p>
          <a:p>
            <a:pPr marL="0" indent="-228600" algn="just">
              <a:spcBef>
                <a:spcPts val="1600"/>
              </a:spcBef>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Es la </a:t>
            </a:r>
            <a:r>
              <a:rPr lang="en-US" sz="2000" dirty="0" err="1">
                <a:latin typeface="Times New Roman" panose="02020603050405020304" pitchFamily="18" charset="0"/>
                <a:cs typeface="Times New Roman" panose="02020603050405020304" pitchFamily="18" charset="0"/>
              </a:rPr>
              <a:t>suma</a:t>
            </a:r>
            <a:r>
              <a:rPr lang="en-US" sz="2000" dirty="0">
                <a:latin typeface="Times New Roman" panose="02020603050405020304" pitchFamily="18" charset="0"/>
                <a:cs typeface="Times New Roman" panose="02020603050405020304" pitchFamily="18" charset="0"/>
              </a:rPr>
              <a:t> del </a:t>
            </a:r>
            <a:r>
              <a:rPr lang="en-US" sz="2000" dirty="0" err="1">
                <a:latin typeface="Times New Roman" panose="02020603050405020304" pitchFamily="18" charset="0"/>
                <a:cs typeface="Times New Roman" panose="02020603050405020304" pitchFamily="18" charset="0"/>
              </a:rPr>
              <a:t>espacio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físico</a:t>
            </a:r>
            <a:r>
              <a:rPr lang="en-US" sz="2000" dirty="0">
                <a:latin typeface="Times New Roman" panose="02020603050405020304" pitchFamily="18" charset="0"/>
                <a:cs typeface="Times New Roman" panose="02020603050405020304" pitchFamily="18" charset="0"/>
              </a:rPr>
              <a:t> y </a:t>
            </a:r>
            <a:r>
              <a:rPr lang="en-US" sz="2000" dirty="0" err="1">
                <a:latin typeface="Times New Roman" panose="02020603050405020304" pitchFamily="18" charset="0"/>
                <a:cs typeface="Times New Roman" panose="02020603050405020304" pitchFamily="18" charset="0"/>
              </a:rPr>
              <a:t>simbólico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más</a:t>
            </a:r>
            <a:r>
              <a:rPr lang="en-US" sz="2000" dirty="0">
                <a:latin typeface="Times New Roman" panose="02020603050405020304" pitchFamily="18" charset="0"/>
                <a:cs typeface="Times New Roman" panose="02020603050405020304" pitchFamily="18" charset="0"/>
              </a:rPr>
              <a:t> la </a:t>
            </a:r>
            <a:r>
              <a:rPr lang="en-US" sz="2000" dirty="0" err="1">
                <a:latin typeface="Times New Roman" panose="02020603050405020304" pitchFamily="18" charset="0"/>
                <a:cs typeface="Times New Roman" panose="02020603050405020304" pitchFamily="18" charset="0"/>
              </a:rPr>
              <a:t>producción</a:t>
            </a:r>
            <a:r>
              <a:rPr lang="en-US" sz="2000" dirty="0">
                <a:latin typeface="Times New Roman" panose="02020603050405020304" pitchFamily="18" charset="0"/>
                <a:cs typeface="Times New Roman" panose="02020603050405020304" pitchFamily="18" charset="0"/>
              </a:rPr>
              <a:t> y </a:t>
            </a:r>
            <a:r>
              <a:rPr lang="en-US" sz="2000" dirty="0" err="1">
                <a:latin typeface="Times New Roman" panose="02020603050405020304" pitchFamily="18" charset="0"/>
                <a:cs typeface="Times New Roman" panose="02020603050405020304" pitchFamily="18" charset="0"/>
              </a:rPr>
              <a:t>construcción</a:t>
            </a:r>
            <a:r>
              <a:rPr lang="en-US" sz="2000" dirty="0">
                <a:latin typeface="Times New Roman" panose="02020603050405020304" pitchFamily="18" charset="0"/>
                <a:cs typeface="Times New Roman" panose="02020603050405020304" pitchFamily="18" charset="0"/>
              </a:rPr>
              <a:t> social, cultural, </a:t>
            </a:r>
            <a:r>
              <a:rPr lang="en-US" sz="2000" dirty="0" err="1">
                <a:latin typeface="Times New Roman" panose="02020603050405020304" pitchFamily="18" charset="0"/>
                <a:cs typeface="Times New Roman" panose="02020603050405020304" pitchFamily="18" charset="0"/>
              </a:rPr>
              <a:t>política</a:t>
            </a:r>
            <a:r>
              <a:rPr lang="en-US" sz="2000" dirty="0">
                <a:latin typeface="Times New Roman" panose="02020603050405020304" pitchFamily="18" charset="0"/>
                <a:cs typeface="Times New Roman" panose="02020603050405020304" pitchFamily="18" charset="0"/>
              </a:rPr>
              <a:t> y </a:t>
            </a:r>
            <a:r>
              <a:rPr lang="en-US" sz="2000" dirty="0" err="1">
                <a:latin typeface="Times New Roman" panose="02020603050405020304" pitchFamily="18" charset="0"/>
                <a:cs typeface="Times New Roman" panose="02020603050405020304" pitchFamily="18" charset="0"/>
              </a:rPr>
              <a:t>económica</a:t>
            </a:r>
            <a:r>
              <a:rPr lang="en-US" sz="2000" dirty="0">
                <a:latin typeface="Times New Roman" panose="02020603050405020304" pitchFamily="18" charset="0"/>
                <a:cs typeface="Times New Roman" panose="02020603050405020304" pitchFamily="18" charset="0"/>
              </a:rPr>
              <a:t>.</a:t>
            </a:r>
          </a:p>
          <a:p>
            <a:pPr marL="0" indent="-228600" algn="just">
              <a:spcBef>
                <a:spcPts val="1600"/>
              </a:spcBef>
              <a:spcAft>
                <a:spcPts val="1600"/>
              </a:spcAft>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Por </a:t>
            </a:r>
            <a:r>
              <a:rPr lang="en-US" sz="2000" dirty="0" err="1">
                <a:latin typeface="Times New Roman" panose="02020603050405020304" pitchFamily="18" charset="0"/>
                <a:cs typeface="Times New Roman" panose="02020603050405020304" pitchFamily="18" charset="0"/>
              </a:rPr>
              <a:t>su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significado</a:t>
            </a:r>
            <a:r>
              <a:rPr lang="en-US" sz="2000" dirty="0">
                <a:latin typeface="Times New Roman" panose="02020603050405020304" pitchFamily="18" charset="0"/>
                <a:cs typeface="Times New Roman" panose="02020603050405020304" pitchFamily="18" charset="0"/>
              </a:rPr>
              <a:t> intercultural e </a:t>
            </a:r>
            <a:r>
              <a:rPr lang="en-US" sz="2000" dirty="0" err="1">
                <a:latin typeface="Times New Roman" panose="02020603050405020304" pitchFamily="18" charset="0"/>
                <a:cs typeface="Times New Roman" panose="02020603050405020304" pitchFamily="18" charset="0"/>
              </a:rPr>
              <a:t>interdisciplinar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recalca</a:t>
            </a:r>
            <a:r>
              <a:rPr lang="en-US" sz="2000" dirty="0">
                <a:latin typeface="Times New Roman" panose="02020603050405020304" pitchFamily="18" charset="0"/>
                <a:cs typeface="Times New Roman" panose="02020603050405020304" pitchFamily="18" charset="0"/>
              </a:rPr>
              <a:t> las </a:t>
            </a:r>
            <a:r>
              <a:rPr lang="en-US" sz="2000" dirty="0" err="1">
                <a:latin typeface="Times New Roman" panose="02020603050405020304" pitchFamily="18" charset="0"/>
                <a:cs typeface="Times New Roman" panose="02020603050405020304" pitchFamily="18" charset="0"/>
              </a:rPr>
              <a:t>identidades</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sentido</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pertenencia</a:t>
            </a:r>
            <a:r>
              <a:rPr lang="en-US" sz="2000" dirty="0">
                <a:latin typeface="Times New Roman" panose="02020603050405020304" pitchFamily="18" charset="0"/>
                <a:cs typeface="Times New Roman" panose="02020603050405020304" pitchFamily="18" charset="0"/>
              </a:rPr>
              <a:t> y </a:t>
            </a:r>
            <a:r>
              <a:rPr lang="en-US" sz="2000" dirty="0" err="1">
                <a:latin typeface="Times New Roman" panose="02020603050405020304" pitchFamily="18" charset="0"/>
                <a:cs typeface="Times New Roman" panose="02020603050405020304" pitchFamily="18" charset="0"/>
              </a:rPr>
              <a:t>el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proyecto</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vida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diversas</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territorialidades</a:t>
            </a:r>
            <a:r>
              <a:rPr lang="en-US" sz="2000" dirty="0">
                <a:latin typeface="Times New Roman" panose="02020603050405020304" pitchFamily="18" charset="0"/>
                <a:cs typeface="Times New Roman" panose="02020603050405020304" pitchFamily="18" charset="0"/>
              </a:rPr>
              <a:t>).</a:t>
            </a: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699</TotalTime>
  <Words>1505</Words>
  <Application>Microsoft Office PowerPoint</Application>
  <PresentationFormat>Panorámica</PresentationFormat>
  <Paragraphs>84</Paragraphs>
  <Slides>20</Slides>
  <Notes>14</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20</vt:i4>
      </vt:variant>
    </vt:vector>
  </HeadingPairs>
  <TitlesOfParts>
    <vt:vector size="28" baseType="lpstr">
      <vt:lpstr>Arial</vt:lpstr>
      <vt:lpstr>Calibri</vt:lpstr>
      <vt:lpstr>Calibri Light</vt:lpstr>
      <vt:lpstr>GoudyOldSty</vt:lpstr>
      <vt:lpstr>Lato</vt:lpstr>
      <vt:lpstr>Modern No. 20</vt:lpstr>
      <vt:lpstr>Times New Roman</vt:lpstr>
      <vt:lpstr>Tema de Office</vt:lpstr>
      <vt:lpstr>  Procesos socioeducativos con participación juvenil en la localidad de Lepanto-Puntarenas, Costa Rica: aproximaciones desde la fotovoz</vt:lpstr>
      <vt:lpstr>Introducción</vt:lpstr>
      <vt:lpstr>Sobre el proyecto </vt:lpstr>
      <vt:lpstr>Ubicación geográfica</vt:lpstr>
      <vt:lpstr>Presentación de PowerPoint</vt:lpstr>
      <vt:lpstr>Contexto del Proyecto</vt:lpstr>
      <vt:lpstr>Principales aspectos teóricos</vt:lpstr>
      <vt:lpstr>Interseccionalidad </vt:lpstr>
      <vt:lpstr>Territorialidad</vt:lpstr>
      <vt:lpstr>Participación Social</vt:lpstr>
      <vt:lpstr>Educación Comunitaria</vt:lpstr>
      <vt:lpstr>Metodología</vt:lpstr>
      <vt:lpstr>Resultados</vt:lpstr>
      <vt:lpstr>Presentación de PowerPoint</vt:lpstr>
      <vt:lpstr>Presentación de PowerPoint</vt:lpstr>
      <vt:lpstr>Se promueve un diálogo crítico y el abordaje de temas importantes mediante grupos de discusión a partir de las fotografías que aportaron las personas participantes. </vt:lpstr>
      <vt:lpstr>Conclusiones</vt:lpstr>
      <vt:lpstr>Conclusiones</vt:lpstr>
      <vt:lpstr>Agradecimientos </vt:lpstr>
      <vt:lpstr>MUCHAS GRACIAS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KAREN HERRERA  BENAVIDES</dc:creator>
  <cp:lastModifiedBy>YAMILETH GARCIA  CHAVES</cp:lastModifiedBy>
  <cp:revision>35</cp:revision>
  <dcterms:created xsi:type="dcterms:W3CDTF">2022-01-11T16:41:00Z</dcterms:created>
  <dcterms:modified xsi:type="dcterms:W3CDTF">2022-09-21T22:18:35Z</dcterms:modified>
</cp:coreProperties>
</file>