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21"/>
  </p:notesMasterIdLst>
  <p:sldIdLst>
    <p:sldId id="256" r:id="rId2"/>
    <p:sldId id="258" r:id="rId3"/>
    <p:sldId id="263" r:id="rId4"/>
    <p:sldId id="262" r:id="rId5"/>
    <p:sldId id="261" r:id="rId6"/>
    <p:sldId id="275" r:id="rId7"/>
    <p:sldId id="268" r:id="rId8"/>
    <p:sldId id="279" r:id="rId9"/>
    <p:sldId id="260" r:id="rId10"/>
    <p:sldId id="257" r:id="rId11"/>
    <p:sldId id="265" r:id="rId12"/>
    <p:sldId id="280" r:id="rId13"/>
    <p:sldId id="266" r:id="rId14"/>
    <p:sldId id="274" r:id="rId15"/>
    <p:sldId id="277" r:id="rId16"/>
    <p:sldId id="281" r:id="rId17"/>
    <p:sldId id="270" r:id="rId18"/>
    <p:sldId id="276" r:id="rId19"/>
    <p:sldId id="271" r:id="rId20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 showGuides="1">
      <p:cViewPr varScale="1">
        <p:scale>
          <a:sx n="61" d="100"/>
          <a:sy n="61" d="100"/>
        </p:scale>
        <p:origin x="1020" y="42"/>
      </p:cViewPr>
      <p:guideLst>
        <p:guide orient="horz" pos="209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7C9959-010A-4787-B971-B94A105792D2}" type="datetimeFigureOut">
              <a:rPr lang="es-CR" smtClean="0"/>
              <a:t>12/8/2024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83B5B4-8C39-422E-B64B-21E9F99A3F6E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93400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83B5B4-8C39-422E-B64B-21E9F99A3F6E}" type="slidenum">
              <a:rPr lang="es-CR" smtClean="0"/>
              <a:t>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574437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83B5B4-8C39-422E-B64B-21E9F99A3F6E}" type="slidenum">
              <a:rPr lang="es-CR" smtClean="0"/>
              <a:t>16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56254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0F8CF-692C-4963-8B5E-D1C0928CF1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9612" y="1013984"/>
            <a:ext cx="7714388" cy="3260635"/>
          </a:xfrm>
        </p:spPr>
        <p:txBody>
          <a:bodyPr anchor="b"/>
          <a:lstStyle>
            <a:lvl1pPr algn="l"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419655-1613-4CC0-BBE9-BD2CB2C3C7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9612" y="4848464"/>
            <a:ext cx="7714388" cy="1085849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267FFF-6BC4-4DF0-BC55-B2C3BFD8E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89830-A1B7-484B-832C-F64A558BD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A8F727-72C8-47A9-8E54-AD8459028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‹Nº›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EED5540-64E5-4258-ABA4-753F07B71B38}"/>
              </a:ext>
            </a:extLst>
          </p:cNvPr>
          <p:cNvCxnSpPr>
            <a:cxnSpLocks/>
          </p:cNvCxnSpPr>
          <p:nvPr/>
        </p:nvCxnSpPr>
        <p:spPr>
          <a:xfrm>
            <a:off x="1524000" y="4571506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10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8A5DE-E5C6-4DB9-AD28-8F1EAC6F5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63E08E-9B2D-4740-9AC6-D5E1CFB95F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429566" y="2229957"/>
            <a:ext cx="9238434" cy="3866043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E3736-E8AA-4F58-9D3A-27050B287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95E84-15BC-478B-9DAB-15025867B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9D98F-E0A8-4254-A957-7F17811D0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852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DE70F5-2276-4F91-9FC2-8DA4B52881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44000" y="1467699"/>
            <a:ext cx="1758461" cy="4628301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1856C5-C2FD-45E4-A631-AC06B5495B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82312" y="1467699"/>
            <a:ext cx="7839379" cy="4628301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336EA-B6DD-4115-9C67-79A24C866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A668B-1DAB-449C-9BA4-7B1572A22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6567E-119D-4C98-93FF-73A332803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57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EF94C-BCB1-4F4C-AF70-DD2A5C4E3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45445"/>
            <a:ext cx="9238434" cy="857559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909B75-A057-44B5-872F-DF01BDC8EA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9566" y="2286000"/>
            <a:ext cx="9238434" cy="381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6260C-3219-4812-88F2-3162D37F2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762B73-9C01-4BE3-A199-782BE6EB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761492-EB56-4454-9D2A-8BB94AACB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980A128-A52A-402C-865B-1BF08D7F04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900447-3778-4AB7-ACB3-7C2313FE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1745" y="1287554"/>
            <a:ext cx="8284963" cy="3113064"/>
          </a:xfrm>
        </p:spPr>
        <p:txBody>
          <a:bodyPr anchor="t"/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B910C9-BA3C-4D31-9C62-2C2408591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21744" y="4619707"/>
            <a:ext cx="7722256" cy="1476293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42E8A-6B69-406B-A3DF-0A1B76832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D665CF-4461-4BB8-8F3A-ED1CB108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98B27-5EF3-49F4-B3CE-F3CF419AE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0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3F3BA-5AD5-4F15-97B2-E4652D1D4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13411"/>
            <a:ext cx="9238434" cy="88959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997B8-1FD3-40E6-A486-256EB41DB7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29566" y="2135565"/>
            <a:ext cx="4495800" cy="39604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83F4D8-AA9A-4AF7-86EA-E4D797B98C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35565"/>
            <a:ext cx="4495800" cy="39604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08823E-BC08-4810-9BFF-35D2EA2AE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DD2BFB-BB2C-4C4A-A6E1-DD223C2BE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369B2-12F8-4583-8A7F-523C9A3EF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44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C717F-84B9-44BA-8DD6-680394AB1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79150"/>
            <a:ext cx="9238434" cy="8239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1217D6-7448-4625-964F-5D82F65F1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29567" y="2013217"/>
            <a:ext cx="4495799" cy="704232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3A534C-0B54-4327-99C0-4F0019FD21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29567" y="3048000"/>
            <a:ext cx="4495800" cy="3048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9D4A63-0795-4B74-8C11-5FE7944118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013215"/>
            <a:ext cx="4495800" cy="70423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3D16F3-F747-441B-9854-27225954DE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48000"/>
            <a:ext cx="4495800" cy="3048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8168E2-6B97-486E-B0E4-4E7F5CDBB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5D3E2B-2F4E-4347-A8E9-27EB7D035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1FC4F5-6876-414E-9E30-84706A3F5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‹Nº›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0D2F04-5474-46B9-B838-858CDF4AB2D2}"/>
              </a:ext>
            </a:extLst>
          </p:cNvPr>
          <p:cNvCxnSpPr>
            <a:cxnSpLocks/>
          </p:cNvCxnSpPr>
          <p:nvPr/>
        </p:nvCxnSpPr>
        <p:spPr>
          <a:xfrm>
            <a:off x="6270727" y="2876662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ADEE893-BE45-47F3-BCF0-02424B3503CC}"/>
              </a:ext>
            </a:extLst>
          </p:cNvPr>
          <p:cNvSpPr/>
          <p:nvPr/>
        </p:nvSpPr>
        <p:spPr>
          <a:xfrm>
            <a:off x="-1171838" y="4592406"/>
            <a:ext cx="808262" cy="3897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FB5178A-4501-4B56-8BF1-D083D7B021CE}"/>
              </a:ext>
            </a:extLst>
          </p:cNvPr>
          <p:cNvCxnSpPr>
            <a:cxnSpLocks/>
          </p:cNvCxnSpPr>
          <p:nvPr/>
        </p:nvCxnSpPr>
        <p:spPr>
          <a:xfrm>
            <a:off x="1524000" y="2876662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52109C6-041C-42BA-B507-8EA298046ED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7BF877-20DD-40F4-AEA8-E1B6D5350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7DC874-15B5-4338-B7D1-8E393AB4C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66BAE3-24C5-483F-9141-D860A265E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9AEEB4-66F8-4008-B616-804FB9D91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52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46C975-8FFB-4A4B-9213-774EE3901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BA744F-475D-4105-8E4A-025815549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3FA64C-7966-4D6F-88D7-4B89F2A1D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526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4ED5F-AB94-4DCF-8971-B8B2B55AF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3740" y="1558944"/>
            <a:ext cx="3279689" cy="1864196"/>
          </a:xfrm>
        </p:spPr>
        <p:txBody>
          <a:bodyPr anchor="b"/>
          <a:lstStyle>
            <a:lvl1pPr algn="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EE4CB-68CF-4BF3-A891-8277AFD13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762000"/>
            <a:ext cx="5333999" cy="5334000"/>
          </a:xfrm>
        </p:spPr>
        <p:txBody>
          <a:bodyPr anchor="ctr">
            <a:normAutofit/>
          </a:bodyPr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292E72-B66D-40EE-B182-5585382A6D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43741" y="3649682"/>
            <a:ext cx="3233096" cy="1933605"/>
          </a:xfr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73B694-B050-45F3-AE6F-A86A129F1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AE423-9CA5-46B3-96B1-7586AD020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4B973D-F1F7-47BC-996D-6100B7C89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9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E9949-4A1F-4DA9-9B75-A6180F954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543" y="1383126"/>
            <a:ext cx="3289886" cy="2045874"/>
          </a:xfrm>
        </p:spPr>
        <p:txBody>
          <a:bodyPr anchor="b"/>
          <a:lstStyle>
            <a:lvl1pPr algn="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A8D794-C670-4569-93D9-0FF8B35AA7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34001" y="762000"/>
            <a:ext cx="5333999" cy="5334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2486F6-AE67-4B34-B8E2-0B7576DC2E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33544" y="3649682"/>
            <a:ext cx="3243292" cy="1684317"/>
          </a:xfr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8B11C-BB63-49A6-B488-29D4FBF8E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4B9166-6D36-4F0A-9ADD-33D49A0C3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B22B8F-7760-41B3-9053-DD90255B9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35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84152A-7FE0-4708-B7C1-DBEC8F133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41621"/>
            <a:ext cx="9238434" cy="8613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11AB53-BAF9-439D-9451-47193CF2FF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29566" y="2285999"/>
            <a:ext cx="9238434" cy="3810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96D9F-562A-496F-A530-A561994DC5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471087" y="4891318"/>
            <a:ext cx="26732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 b="1" cap="all" spc="300" baseline="0">
                <a:solidFill>
                  <a:schemeClr val="tx1"/>
                </a:solidFill>
              </a:defRPr>
            </a:lvl1pPr>
          </a:lstStyle>
          <a:p>
            <a:fld id="{3C2B07E4-CDF9-4C88-A2F3-04620E58224D}" type="datetimeFigureOut">
              <a:rPr lang="en-US" smtClean="0"/>
              <a:pPr/>
              <a:t>8/12/2024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3060FE-AAC3-4FAE-9EB4-BCAE72D95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473021" y="1609893"/>
            <a:ext cx="26694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 b="1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77EDB2-8F31-42FA-B253-62D2414663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2908" y="3219853"/>
            <a:ext cx="629653" cy="4298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EFE71E98-A417-4ECC-ACEB-C0490C20DB0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7888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40" r:id="rId4"/>
    <p:sldLayoutId id="2147483741" r:id="rId5"/>
    <p:sldLayoutId id="2147483746" r:id="rId6"/>
    <p:sldLayoutId id="2147483742" r:id="rId7"/>
    <p:sldLayoutId id="2147483743" r:id="rId8"/>
    <p:sldLayoutId id="2147483744" r:id="rId9"/>
    <p:sldLayoutId id="2147483745" r:id="rId10"/>
    <p:sldLayoutId id="214748374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2800" b="1" kern="1200" cap="all" spc="6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130000"/>
        </a:lnSpc>
        <a:spcBef>
          <a:spcPts val="1000"/>
        </a:spcBef>
        <a:buSzPct val="8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0" algn="l" defTabSz="914400" rtl="0" eaLnBrk="1" latinLnBrk="0" hangingPunct="1">
        <a:lnSpc>
          <a:spcPct val="130000"/>
        </a:lnSpc>
        <a:spcBef>
          <a:spcPts val="500"/>
        </a:spcBef>
        <a:buSzPct val="85000"/>
        <a:buFontTx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182880" algn="l" defTabSz="914400" rtl="0" eaLnBrk="1" latinLnBrk="0" hangingPunct="1">
        <a:lnSpc>
          <a:spcPct val="130000"/>
        </a:lnSpc>
        <a:spcBef>
          <a:spcPts val="500"/>
        </a:spcBef>
        <a:buSzPct val="8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466344" indent="0" algn="l" defTabSz="914400" rtl="0" eaLnBrk="1" latinLnBrk="0" hangingPunct="1">
        <a:lnSpc>
          <a:spcPct val="130000"/>
        </a:lnSpc>
        <a:spcBef>
          <a:spcPts val="500"/>
        </a:spcBef>
        <a:buSzPct val="85000"/>
        <a:buFontTx/>
        <a:buNone/>
        <a:defRPr sz="12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640080" indent="-182880" algn="l" defTabSz="914400" rtl="0" eaLnBrk="1" latinLnBrk="0" hangingPunct="1">
        <a:lnSpc>
          <a:spcPct val="130000"/>
        </a:lnSpc>
        <a:spcBef>
          <a:spcPts val="500"/>
        </a:spcBef>
        <a:buSzPct val="85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33.png"/><Relationship Id="rId5" Type="http://schemas.openxmlformats.org/officeDocument/2006/relationships/image" Target="../media/image32.jpg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1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g"/><Relationship Id="rId5" Type="http://schemas.openxmlformats.org/officeDocument/2006/relationships/image" Target="../media/image35.jpeg"/><Relationship Id="rId10" Type="http://schemas.openxmlformats.org/officeDocument/2006/relationships/image" Target="../media/image17.jpg"/><Relationship Id="rId4" Type="http://schemas.openxmlformats.org/officeDocument/2006/relationships/image" Target="../media/image34.jpeg"/><Relationship Id="rId9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19.png"/><Relationship Id="rId7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9.png"/><Relationship Id="rId7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emf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CB81ED4-7CFF-E2E1-CB57-4A7CC14613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 useBgFill="1">
        <p:nvSpPr>
          <p:cNvPr id="34" name="Rectangle 28">
            <a:extLst>
              <a:ext uri="{FF2B5EF4-FFF2-40B4-BE49-F238E27FC236}">
                <a16:creationId xmlns:a16="http://schemas.microsoft.com/office/drawing/2014/main" id="{4A63FA5D-402E-473D-AF05-018BE28B22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2000" y="762003"/>
            <a:ext cx="10667999" cy="53339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9626FBE-F37A-09DE-B070-531776CD9D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890" y="847631"/>
            <a:ext cx="12050109" cy="1648523"/>
          </a:xfrm>
        </p:spPr>
        <p:txBody>
          <a:bodyPr anchor="t">
            <a:noAutofit/>
          </a:bodyPr>
          <a:lstStyle/>
          <a:p>
            <a:pPr algn="ctr" rtl="0">
              <a:spcBef>
                <a:spcPts val="0"/>
              </a:spcBef>
              <a:spcAft>
                <a:spcPts val="800"/>
              </a:spcAft>
            </a:pPr>
            <a:r>
              <a:rPr lang="es-ES" sz="2400" b="0" i="0" u="none" strike="noStrike" cap="none" spc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Universidad Nacional de Costa </a:t>
            </a:r>
            <a:r>
              <a:rPr lang="es-ES" sz="2400" b="0" cap="none" spc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s-ES" sz="2400" b="0" i="0" u="none" strike="noStrike" cap="none" spc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ica</a:t>
            </a:r>
            <a:br>
              <a:rPr lang="es-ES" sz="2400" b="0" cap="none" spc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400" b="0" cap="none" spc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ES" sz="2400" b="0" i="0" u="none" strike="noStrike" cap="none" spc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entro de Investigación, </a:t>
            </a:r>
            <a:r>
              <a:rPr lang="es-ES" sz="2400" b="0" cap="none" spc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s-ES" sz="2400" b="0" i="0" u="none" strike="noStrike" cap="none" spc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ocencia y Extensión Artística CIDEA</a:t>
            </a:r>
            <a:br>
              <a:rPr lang="es-ES" sz="2400" b="0" cap="none" spc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400" b="0" cap="none" spc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ES" sz="2400" b="0" i="0" u="none" strike="noStrike" cap="none" spc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scuela de Música</a:t>
            </a:r>
            <a:endParaRPr lang="es-CR" sz="2000" cap="none" spc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Connector 30">
            <a:extLst>
              <a:ext uri="{FF2B5EF4-FFF2-40B4-BE49-F238E27FC236}">
                <a16:creationId xmlns:a16="http://schemas.microsoft.com/office/drawing/2014/main" id="{B20D3D82-8B25-4DD9-9924-4CEAD450C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31206" y="4572000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adroTexto 5">
            <a:extLst>
              <a:ext uri="{FF2B5EF4-FFF2-40B4-BE49-F238E27FC236}">
                <a16:creationId xmlns:a16="http://schemas.microsoft.com/office/drawing/2014/main" id="{41833663-A91D-304E-8AC2-9DC0E19947CC}"/>
              </a:ext>
            </a:extLst>
          </p:cNvPr>
          <p:cNvSpPr txBox="1"/>
          <p:nvPr/>
        </p:nvSpPr>
        <p:spPr>
          <a:xfrm>
            <a:off x="888968" y="5325468"/>
            <a:ext cx="121919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MX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Proyecto para optar al grado de Licenciatura en Música con Énfasis en Educación Musical</a:t>
            </a:r>
          </a:p>
          <a:p>
            <a:pPr algn="l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Estudiante: Ana Melissa Alvarez Herrera</a:t>
            </a:r>
            <a:endParaRPr lang="es-MX" sz="1800" b="0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3" descr="A picture containing font, text, logo, graphics&#10;&#10;Description automatically generated">
            <a:extLst>
              <a:ext uri="{FF2B5EF4-FFF2-40B4-BE49-F238E27FC236}">
                <a16:creationId xmlns:a16="http://schemas.microsoft.com/office/drawing/2014/main" id="{46AC15C6-FA9D-822C-525B-85DA79FD6E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1332" y="2393815"/>
            <a:ext cx="1238327" cy="1031220"/>
          </a:xfrm>
          <a:prstGeom prst="rect">
            <a:avLst/>
          </a:prstGeom>
        </p:spPr>
      </p:pic>
      <p:pic>
        <p:nvPicPr>
          <p:cNvPr id="7" name="Picture 2" descr="Universidad Nacional de Costa Rica - Wikipedia, la ...">
            <a:extLst>
              <a:ext uri="{FF2B5EF4-FFF2-40B4-BE49-F238E27FC236}">
                <a16:creationId xmlns:a16="http://schemas.microsoft.com/office/drawing/2014/main" id="{467E8C6F-49C0-B71E-2FD4-7F53E7A82A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812" y="2393815"/>
            <a:ext cx="1353582" cy="110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2145FDC3-6565-2C6F-452F-FAD8B34917AE}"/>
              </a:ext>
            </a:extLst>
          </p:cNvPr>
          <p:cNvSpPr txBox="1"/>
          <p:nvPr/>
        </p:nvSpPr>
        <p:spPr>
          <a:xfrm>
            <a:off x="2958589" y="3121891"/>
            <a:ext cx="65426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4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PROYECTO DE GRADUACIÓN</a:t>
            </a:r>
            <a:endParaRPr lang="es-C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D38A4BF4-F11B-4E87-F425-D457AB8DEDF3}"/>
              </a:ext>
            </a:extLst>
          </p:cNvPr>
          <p:cNvSpPr txBox="1"/>
          <p:nvPr/>
        </p:nvSpPr>
        <p:spPr>
          <a:xfrm>
            <a:off x="1627788" y="3660898"/>
            <a:ext cx="907831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s-MX" sz="20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Conservatorio Municipal de Alajuela: su historia, su gente y sus aportes.</a:t>
            </a:r>
            <a:endParaRPr lang="es-MX" sz="20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3485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32BAB5A-251C-D157-641E-A1771E57E6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065" y="420273"/>
            <a:ext cx="4706007" cy="594443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C0D34D7-FD2A-B6C5-E79E-DD478A418491}"/>
              </a:ext>
            </a:extLst>
          </p:cNvPr>
          <p:cNvSpPr txBox="1"/>
          <p:nvPr/>
        </p:nvSpPr>
        <p:spPr>
          <a:xfrm>
            <a:off x="6096000" y="1183397"/>
            <a:ext cx="5910756" cy="5536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170 páginas.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CR" sz="20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Introducción.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La historia.</a:t>
            </a:r>
            <a:endParaRPr lang="es-CR" sz="2000" b="1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El m</a:t>
            </a:r>
            <a:r>
              <a:rPr lang="es-CR" sz="20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odelo educativo del Conservatorio.</a:t>
            </a:r>
            <a:endParaRPr lang="es-C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CR" sz="20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Los profesores y estudiantes.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CR" sz="20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Aportes del Conservatorio Municipal de Alajuela a la provincia.</a:t>
            </a:r>
            <a:endParaRPr lang="es-C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CR" sz="20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Servicio Social.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CR" sz="20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Información adicional.</a:t>
            </a:r>
            <a:endParaRPr lang="es-C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634547B-5840-0E34-5F88-6C4E6A159AF9}"/>
              </a:ext>
            </a:extLst>
          </p:cNvPr>
          <p:cNvSpPr txBox="1"/>
          <p:nvPr/>
        </p:nvSpPr>
        <p:spPr>
          <a:xfrm>
            <a:off x="5391807" y="420273"/>
            <a:ext cx="6800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Rescate de material impreso, no digital, irrecuperable.</a:t>
            </a:r>
          </a:p>
        </p:txBody>
      </p:sp>
    </p:spTree>
    <p:extLst>
      <p:ext uri="{BB962C8B-B14F-4D97-AF65-F5344CB8AC3E}">
        <p14:creationId xmlns:p14="http://schemas.microsoft.com/office/powerpoint/2010/main" val="316954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1C3281D-A46F-4842-9340-4CBC29E1B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B81ED4-7CFF-E2E1-CB57-4A7CC14613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25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Subtítulo 2">
            <a:extLst>
              <a:ext uri="{FF2B5EF4-FFF2-40B4-BE49-F238E27FC236}">
                <a16:creationId xmlns:a16="http://schemas.microsoft.com/office/drawing/2014/main" id="{2BCC3678-2FCA-B11A-6326-CCA71E1AE7B0}"/>
              </a:ext>
            </a:extLst>
          </p:cNvPr>
          <p:cNvSpPr txBox="1">
            <a:spLocks/>
          </p:cNvSpPr>
          <p:nvPr/>
        </p:nvSpPr>
        <p:spPr>
          <a:xfrm>
            <a:off x="268017" y="184208"/>
            <a:ext cx="12018559" cy="376296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SzPct val="8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30000"/>
              </a:lnSpc>
              <a:spcBef>
                <a:spcPts val="500"/>
              </a:spcBef>
              <a:buSzPct val="85000"/>
              <a:buFontTx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3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30000"/>
              </a:lnSpc>
              <a:spcBef>
                <a:spcPts val="500"/>
              </a:spcBef>
              <a:buSzPct val="85000"/>
              <a:buFontTx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3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 err="1">
                <a:latin typeface="Arial" panose="020B0604020202020204" pitchFamily="34" charset="0"/>
                <a:cs typeface="Arial" panose="020B0604020202020204" pitchFamily="34" charset="0"/>
              </a:rPr>
              <a:t>Objetivos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b="1" dirty="0" err="1">
                <a:latin typeface="Arial" panose="020B0604020202020204" pitchFamily="34" charset="0"/>
                <a:cs typeface="Arial" panose="020B0604020202020204" pitchFamily="34" charset="0"/>
              </a:rPr>
              <a:t>específicos</a:t>
            </a: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Conocer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modelo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educativo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utiliza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Conservatorio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las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clases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imparte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a sus </a:t>
            </a: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estudiantes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13FECB8-44EE-4A45-9F7B-66ECF1C3C8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524000" y="4578595"/>
            <a:ext cx="971155" cy="0"/>
          </a:xfrm>
          <a:prstGeom prst="line">
            <a:avLst/>
          </a:prstGeom>
          <a:ln w="317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n 8">
            <a:extLst>
              <a:ext uri="{FF2B5EF4-FFF2-40B4-BE49-F238E27FC236}">
                <a16:creationId xmlns:a16="http://schemas.microsoft.com/office/drawing/2014/main" id="{A895D3E7-69AE-C866-E05A-8C7F4F124F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68" t="7573" r="5530"/>
          <a:stretch/>
        </p:blipFill>
        <p:spPr>
          <a:xfrm>
            <a:off x="126128" y="3742229"/>
            <a:ext cx="5849007" cy="2764749"/>
          </a:xfrm>
          <a:prstGeom prst="rect">
            <a:avLst/>
          </a:prstGeom>
        </p:spPr>
      </p:pic>
      <p:grpSp>
        <p:nvGrpSpPr>
          <p:cNvPr id="18" name="Grupo 17">
            <a:extLst>
              <a:ext uri="{FF2B5EF4-FFF2-40B4-BE49-F238E27FC236}">
                <a16:creationId xmlns:a16="http://schemas.microsoft.com/office/drawing/2014/main" id="{26B218DF-12D8-4514-FACA-77022B02DC79}"/>
              </a:ext>
            </a:extLst>
          </p:cNvPr>
          <p:cNvGrpSpPr/>
          <p:nvPr/>
        </p:nvGrpSpPr>
        <p:grpSpPr>
          <a:xfrm>
            <a:off x="8305773" y="2936788"/>
            <a:ext cx="2695905" cy="3493958"/>
            <a:chOff x="8290007" y="2842193"/>
            <a:chExt cx="2695905" cy="3493958"/>
          </a:xfrm>
        </p:grpSpPr>
        <p:sp>
          <p:nvSpPr>
            <p:cNvPr id="11" name="Rectángulo: esquinas redondeadas 10">
              <a:extLst>
                <a:ext uri="{FF2B5EF4-FFF2-40B4-BE49-F238E27FC236}">
                  <a16:creationId xmlns:a16="http://schemas.microsoft.com/office/drawing/2014/main" id="{8C2F763C-F60D-88F4-9935-CB74B743D8A6}"/>
                </a:ext>
              </a:extLst>
            </p:cNvPr>
            <p:cNvSpPr/>
            <p:nvPr/>
          </p:nvSpPr>
          <p:spPr>
            <a:xfrm>
              <a:off x="8290007" y="2842193"/>
              <a:ext cx="2695905" cy="631419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R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Instrumento </a:t>
              </a:r>
            </a:p>
          </p:txBody>
        </p:sp>
        <p:sp>
          <p:nvSpPr>
            <p:cNvPr id="13" name="Cruz 12">
              <a:extLst>
                <a:ext uri="{FF2B5EF4-FFF2-40B4-BE49-F238E27FC236}">
                  <a16:creationId xmlns:a16="http://schemas.microsoft.com/office/drawing/2014/main" id="{FD35AE42-F518-84CB-9D98-CA6752C86228}"/>
                </a:ext>
              </a:extLst>
            </p:cNvPr>
            <p:cNvSpPr/>
            <p:nvPr/>
          </p:nvSpPr>
          <p:spPr>
            <a:xfrm>
              <a:off x="9346297" y="3552637"/>
              <a:ext cx="614856" cy="631419"/>
            </a:xfrm>
            <a:prstGeom prst="plus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sp>
          <p:nvSpPr>
            <p:cNvPr id="15" name="Rectángulo: esquinas redondeadas 14">
              <a:extLst>
                <a:ext uri="{FF2B5EF4-FFF2-40B4-BE49-F238E27FC236}">
                  <a16:creationId xmlns:a16="http://schemas.microsoft.com/office/drawing/2014/main" id="{F4B1AF1F-4A89-6514-382B-1F39110A7731}"/>
                </a:ext>
              </a:extLst>
            </p:cNvPr>
            <p:cNvSpPr/>
            <p:nvPr/>
          </p:nvSpPr>
          <p:spPr>
            <a:xfrm>
              <a:off x="8826035" y="4255266"/>
              <a:ext cx="1642269" cy="631419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R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Solfeo</a:t>
              </a:r>
            </a:p>
          </p:txBody>
        </p:sp>
        <p:sp>
          <p:nvSpPr>
            <p:cNvPr id="16" name="Rectángulo: esquinas redondeadas 15">
              <a:extLst>
                <a:ext uri="{FF2B5EF4-FFF2-40B4-BE49-F238E27FC236}">
                  <a16:creationId xmlns:a16="http://schemas.microsoft.com/office/drawing/2014/main" id="{844AED89-1309-E74C-B26B-0DC5154A65E3}"/>
                </a:ext>
              </a:extLst>
            </p:cNvPr>
            <p:cNvSpPr/>
            <p:nvPr/>
          </p:nvSpPr>
          <p:spPr>
            <a:xfrm>
              <a:off x="8832590" y="5704732"/>
              <a:ext cx="1642269" cy="631419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R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Taller</a:t>
              </a:r>
            </a:p>
          </p:txBody>
        </p:sp>
        <p:sp>
          <p:nvSpPr>
            <p:cNvPr id="17" name="Cruz 16">
              <a:extLst>
                <a:ext uri="{FF2B5EF4-FFF2-40B4-BE49-F238E27FC236}">
                  <a16:creationId xmlns:a16="http://schemas.microsoft.com/office/drawing/2014/main" id="{D4B45C27-51CE-18C1-B31E-5F662FF97260}"/>
                </a:ext>
              </a:extLst>
            </p:cNvPr>
            <p:cNvSpPr/>
            <p:nvPr/>
          </p:nvSpPr>
          <p:spPr>
            <a:xfrm>
              <a:off x="9346297" y="4956746"/>
              <a:ext cx="614856" cy="631419"/>
            </a:xfrm>
            <a:prstGeom prst="plus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</p:spTree>
    <p:extLst>
      <p:ext uri="{BB962C8B-B14F-4D97-AF65-F5344CB8AC3E}">
        <p14:creationId xmlns:p14="http://schemas.microsoft.com/office/powerpoint/2010/main" val="4278748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CB81ED4-7CFF-E2E1-CB57-4A7CC14613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l="10164" r="6503"/>
          <a:stretch/>
        </p:blipFill>
        <p:spPr>
          <a:xfrm>
            <a:off x="20" y="-1571"/>
            <a:ext cx="12191980" cy="6858000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CB3B7813-E80A-EA41-1388-4E6909E44E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9612" y="4848464"/>
            <a:ext cx="5336948" cy="1085849"/>
          </a:xfrm>
        </p:spPr>
        <p:txBody>
          <a:bodyPr>
            <a:normAutofit/>
          </a:bodyPr>
          <a:lstStyle/>
          <a:p>
            <a:endParaRPr lang="es-MX" b="1" i="0" u="none" strike="noStrike" baseline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85DFDD4-4EED-B36F-C826-450024DEED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03" y="64810"/>
            <a:ext cx="11981793" cy="102095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BF02C355-400B-95E8-3D80-6DF97E8B6E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29" y="1103160"/>
            <a:ext cx="12145862" cy="1020956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F5EB005-B360-8404-BDCE-E0152824EB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755" y="5398618"/>
            <a:ext cx="11764510" cy="1391132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7AED7FAE-0D9D-F335-35F6-C8F05E8203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0198" y="2172639"/>
            <a:ext cx="10258174" cy="1020956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F0DA438D-F71B-5050-56C7-A12B12C8C5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3869" y="4532708"/>
            <a:ext cx="10290832" cy="796858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3793EBF8-1A9A-8DFB-A17E-1C2B7B6CAB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1467" y="3264981"/>
            <a:ext cx="10348056" cy="1198675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053B124A-2669-1709-9DAE-B875E5124F8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12335" y="1498322"/>
            <a:ext cx="12235868" cy="2531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35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1C3281D-A46F-4842-9340-4CBC29E1B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B81ED4-7CFF-E2E1-CB57-4A7CC14613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25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Subtítulo 2">
            <a:extLst>
              <a:ext uri="{FF2B5EF4-FFF2-40B4-BE49-F238E27FC236}">
                <a16:creationId xmlns:a16="http://schemas.microsoft.com/office/drawing/2014/main" id="{2BCC3678-2FCA-B11A-6326-CCA71E1AE7B0}"/>
              </a:ext>
            </a:extLst>
          </p:cNvPr>
          <p:cNvSpPr txBox="1">
            <a:spLocks/>
          </p:cNvSpPr>
          <p:nvPr/>
        </p:nvSpPr>
        <p:spPr>
          <a:xfrm>
            <a:off x="278728" y="185087"/>
            <a:ext cx="11687300" cy="393638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>
              <a:defRPr lang="es-CR"/>
            </a:defPPr>
            <a:lvl1pPr inden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SzPct val="85000"/>
              <a:buFont typeface="Arial" panose="020B0604020202020204" pitchFamily="34" charset="0"/>
              <a:buNone/>
              <a:defRPr sz="4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0" algn="ctr">
              <a:lnSpc>
                <a:spcPct val="130000"/>
              </a:lnSpc>
              <a:spcBef>
                <a:spcPts val="500"/>
              </a:spcBef>
              <a:buSzPct val="85000"/>
              <a:buFontTx/>
              <a:buNone/>
              <a:defRPr sz="2000" b="1"/>
            </a:lvl2pPr>
            <a:lvl3pPr indent="0" algn="ctr">
              <a:lnSpc>
                <a:spcPct val="13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None/>
            </a:lvl3pPr>
            <a:lvl4pPr indent="0" algn="ctr">
              <a:lnSpc>
                <a:spcPct val="130000"/>
              </a:lnSpc>
              <a:spcBef>
                <a:spcPts val="500"/>
              </a:spcBef>
              <a:buSzPct val="85000"/>
              <a:buFontTx/>
              <a:buNone/>
              <a:defRPr sz="1600" b="1"/>
            </a:lvl4pPr>
            <a:lvl5pPr indent="0" algn="ctr">
              <a:lnSpc>
                <a:spcPct val="13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en-US" dirty="0" err="1"/>
              <a:t>Objetivos</a:t>
            </a:r>
            <a:r>
              <a:rPr lang="en-US" dirty="0"/>
              <a:t> </a:t>
            </a:r>
            <a:r>
              <a:rPr lang="en-US" dirty="0" err="1"/>
              <a:t>específicos</a:t>
            </a:r>
            <a:endParaRPr lang="en-US" dirty="0"/>
          </a:p>
          <a:p>
            <a:endParaRPr lang="en-US" sz="2000" dirty="0"/>
          </a:p>
          <a:p>
            <a:pPr algn="just"/>
            <a:r>
              <a:rPr lang="en-US" sz="3200" dirty="0"/>
              <a:t>2. </a:t>
            </a:r>
            <a:r>
              <a:rPr lang="en-US" sz="3200" dirty="0" err="1"/>
              <a:t>Recopilar</a:t>
            </a:r>
            <a:r>
              <a:rPr lang="en-US" sz="3200" dirty="0"/>
              <a:t> </a:t>
            </a:r>
            <a:r>
              <a:rPr lang="en-US" sz="3200" dirty="0" err="1"/>
              <a:t>información</a:t>
            </a:r>
            <a:r>
              <a:rPr lang="en-US" sz="3200" dirty="0"/>
              <a:t> </a:t>
            </a:r>
            <a:r>
              <a:rPr lang="en-US" sz="3200" dirty="0" err="1"/>
              <a:t>sobre</a:t>
            </a:r>
            <a:r>
              <a:rPr lang="en-US" sz="3200" dirty="0"/>
              <a:t> </a:t>
            </a:r>
            <a:r>
              <a:rPr lang="en-US" sz="3200" dirty="0" err="1"/>
              <a:t>el</a:t>
            </a:r>
            <a:r>
              <a:rPr lang="en-US" sz="3200" dirty="0"/>
              <a:t> </a:t>
            </a:r>
            <a:r>
              <a:rPr lang="en-US" sz="3200" dirty="0" err="1"/>
              <a:t>trabajo</a:t>
            </a:r>
            <a:r>
              <a:rPr lang="en-US" sz="3200" dirty="0"/>
              <a:t> que ha </a:t>
            </a:r>
            <a:r>
              <a:rPr lang="en-US" sz="3200" dirty="0" err="1"/>
              <a:t>realizado</a:t>
            </a:r>
            <a:r>
              <a:rPr lang="en-US" sz="3200" dirty="0"/>
              <a:t> </a:t>
            </a:r>
            <a:r>
              <a:rPr lang="en-US" sz="3200" dirty="0" err="1"/>
              <a:t>el</a:t>
            </a:r>
            <a:r>
              <a:rPr lang="en-US" sz="3200" dirty="0"/>
              <a:t> </a:t>
            </a:r>
            <a:r>
              <a:rPr lang="en-US" sz="3200" dirty="0" err="1"/>
              <a:t>Conservatorio</a:t>
            </a:r>
            <a:r>
              <a:rPr lang="en-US" sz="3200" dirty="0"/>
              <a:t> Municipal de Alajuela </a:t>
            </a:r>
            <a:r>
              <a:rPr lang="en-US" sz="3200" dirty="0" err="1"/>
              <a:t>desde</a:t>
            </a:r>
            <a:r>
              <a:rPr lang="en-US" sz="3200" dirty="0"/>
              <a:t> </a:t>
            </a:r>
            <a:r>
              <a:rPr lang="en-US" sz="3200" dirty="0" err="1"/>
              <a:t>su</a:t>
            </a:r>
            <a:r>
              <a:rPr lang="en-US" sz="3200" dirty="0"/>
              <a:t> </a:t>
            </a:r>
            <a:r>
              <a:rPr lang="en-US" sz="3200" dirty="0" err="1"/>
              <a:t>fundación</a:t>
            </a:r>
            <a:r>
              <a:rPr lang="en-US" sz="3200" dirty="0"/>
              <a:t>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13FECB8-44EE-4A45-9F7B-66ECF1C3C8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524000" y="4578595"/>
            <a:ext cx="971155" cy="0"/>
          </a:xfrm>
          <a:prstGeom prst="line">
            <a:avLst/>
          </a:prstGeom>
          <a:ln w="317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n 6">
            <a:extLst>
              <a:ext uri="{FF2B5EF4-FFF2-40B4-BE49-F238E27FC236}">
                <a16:creationId xmlns:a16="http://schemas.microsoft.com/office/drawing/2014/main" id="{74F50275-6F10-BABC-41B9-8F8B12D52D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6170" y="3053264"/>
            <a:ext cx="4272844" cy="213642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8F83DF2-A95A-A86D-F7E4-9656BB0327E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45" t="22008" r="35670" b="5809"/>
          <a:stretch/>
        </p:blipFill>
        <p:spPr>
          <a:xfrm>
            <a:off x="6096000" y="2952866"/>
            <a:ext cx="1180232" cy="223682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AC1E9323-410F-84EC-5F95-D11657053E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245" y="2850630"/>
            <a:ext cx="2569780" cy="2441291"/>
          </a:xfrm>
          <a:prstGeom prst="rect">
            <a:avLst/>
          </a:prstGeom>
        </p:spPr>
      </p:pic>
      <p:pic>
        <p:nvPicPr>
          <p:cNvPr id="6146" name="Picture 2" descr="Virus, Mascarilla, Coronavirus, Máscara">
            <a:extLst>
              <a:ext uri="{FF2B5EF4-FFF2-40B4-BE49-F238E27FC236}">
                <a16:creationId xmlns:a16="http://schemas.microsoft.com/office/drawing/2014/main" id="{5BFD0CF2-87F6-A528-0719-B3D7FDAC75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26" t="24326" r="32369" b="24327"/>
          <a:stretch/>
        </p:blipFill>
        <p:spPr bwMode="auto">
          <a:xfrm>
            <a:off x="383396" y="3227268"/>
            <a:ext cx="1645581" cy="178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42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CB81ED4-7CFF-E2E1-CB57-4A7CC14613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25000"/>
          <a:stretch/>
        </p:blipFill>
        <p:spPr>
          <a:xfrm>
            <a:off x="20" y="-31522"/>
            <a:ext cx="12191980" cy="685799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2CB7DEED-45FA-37EC-BB53-E3B0FBA36624}"/>
              </a:ext>
            </a:extLst>
          </p:cNvPr>
          <p:cNvSpPr txBox="1"/>
          <p:nvPr/>
        </p:nvSpPr>
        <p:spPr>
          <a:xfrm>
            <a:off x="282364" y="194918"/>
            <a:ext cx="11721868" cy="315525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>
              <a:defRPr lang="es-CR"/>
            </a:defPPr>
            <a:lvl1pPr inden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SzPct val="85000"/>
              <a:buFont typeface="Arial" panose="020B0604020202020204" pitchFamily="34" charset="0"/>
              <a:buNone/>
              <a:defRPr sz="4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0" algn="ctr">
              <a:lnSpc>
                <a:spcPct val="130000"/>
              </a:lnSpc>
              <a:spcBef>
                <a:spcPts val="500"/>
              </a:spcBef>
              <a:buSzPct val="85000"/>
              <a:buFontTx/>
              <a:buNone/>
              <a:defRPr sz="2000" b="1"/>
            </a:lvl2pPr>
            <a:lvl3pPr indent="0" algn="ctr">
              <a:lnSpc>
                <a:spcPct val="13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None/>
            </a:lvl3pPr>
            <a:lvl4pPr indent="0" algn="ctr">
              <a:lnSpc>
                <a:spcPct val="130000"/>
              </a:lnSpc>
              <a:spcBef>
                <a:spcPts val="500"/>
              </a:spcBef>
              <a:buSzPct val="85000"/>
              <a:buFontTx/>
              <a:buNone/>
              <a:defRPr sz="1600" b="1"/>
            </a:lvl4pPr>
            <a:lvl5pPr indent="0" algn="ctr">
              <a:lnSpc>
                <a:spcPct val="13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es-CR" dirty="0"/>
              <a:t>Objetivos específicos</a:t>
            </a:r>
            <a:endParaRPr lang="es-CR" sz="2000" dirty="0"/>
          </a:p>
          <a:p>
            <a:pPr algn="just"/>
            <a:r>
              <a:rPr lang="es-MX" sz="3200" dirty="0"/>
              <a:t>3. Indagar los alcances que ha tenido el Conservatorio Municipal de Alajuela en el campo de la educación musical en el cantón de Alajuela.</a:t>
            </a:r>
            <a:endParaRPr lang="es-CR" sz="32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E13B181-3C6D-4756-24B4-703029BF7914}"/>
              </a:ext>
            </a:extLst>
          </p:cNvPr>
          <p:cNvSpPr txBox="1"/>
          <p:nvPr/>
        </p:nvSpPr>
        <p:spPr>
          <a:xfrm>
            <a:off x="49926" y="3192522"/>
            <a:ext cx="6224750" cy="3570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CR" sz="16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Andrés Saborío </a:t>
            </a:r>
            <a:r>
              <a:rPr lang="es-CR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Rodríguez, Francisco Piedra Vargas, </a:t>
            </a:r>
            <a:r>
              <a:rPr lang="es-CR" sz="16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Fabian Jiménez </a:t>
            </a:r>
            <a:r>
              <a:rPr lang="es-CR" sz="16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Herra</a:t>
            </a:r>
            <a:r>
              <a:rPr lang="es-CR" sz="16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Tupac Amaru </a:t>
            </a:r>
            <a:r>
              <a:rPr lang="es-CR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Ulloa Valverde, Karen Esquivel Solís, </a:t>
            </a:r>
            <a:r>
              <a:rPr lang="es-CR" sz="16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Glenda Juárez</a:t>
            </a:r>
            <a:r>
              <a:rPr lang="es-CR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Rodríguez, </a:t>
            </a:r>
            <a:r>
              <a:rPr lang="es-CR" sz="16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Mauren Aguirre </a:t>
            </a:r>
            <a:r>
              <a:rPr lang="es-CR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Araya, Gustavo Salas Jiménez, </a:t>
            </a:r>
            <a:r>
              <a:rPr lang="es-CR" sz="16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Reinier</a:t>
            </a:r>
            <a:r>
              <a:rPr lang="es-CR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González Rivera, Juan Torres Rivera, Carlos Flores Pazos, </a:t>
            </a:r>
            <a:r>
              <a:rPr lang="es-CR" sz="1600" b="1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Wayner</a:t>
            </a:r>
            <a:r>
              <a:rPr lang="es-CR" sz="16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Morales </a:t>
            </a:r>
            <a:r>
              <a:rPr lang="es-CR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Castillo, Mario Campos Sandoval, </a:t>
            </a:r>
            <a:r>
              <a:rPr lang="es-CR" sz="16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Hugo Castillo </a:t>
            </a:r>
            <a:r>
              <a:rPr lang="es-CR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Castro, Carolina Mena Castro, Silvia Vargas </a:t>
            </a:r>
            <a:r>
              <a:rPr lang="es-CR" sz="16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Unfried</a:t>
            </a:r>
            <a:r>
              <a:rPr lang="es-CR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CR" sz="16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David Ramírez </a:t>
            </a:r>
            <a:r>
              <a:rPr lang="es-CR" sz="16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Alpizar</a:t>
            </a:r>
            <a:r>
              <a:rPr lang="es-CR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CR" sz="16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Gersan</a:t>
            </a:r>
            <a:r>
              <a:rPr lang="es-CR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Jiménez Barrantes, </a:t>
            </a:r>
            <a:r>
              <a:rPr lang="es-CR" sz="16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Allen Garita </a:t>
            </a:r>
            <a:r>
              <a:rPr lang="es-CR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Zamora, Aníbal Torres Corrales, Sandra Herrera </a:t>
            </a:r>
            <a:r>
              <a:rPr lang="es-CR" sz="16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Bermudez</a:t>
            </a:r>
            <a:r>
              <a:rPr lang="es-CR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Joaquín Rivera </a:t>
            </a:r>
            <a:r>
              <a:rPr lang="es-CR" sz="16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Rodriguez</a:t>
            </a:r>
            <a:r>
              <a:rPr lang="es-CR" sz="16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Sofía Corrales </a:t>
            </a:r>
            <a:r>
              <a:rPr lang="es-CR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Lara, </a:t>
            </a:r>
            <a:r>
              <a:rPr lang="es-CR" sz="16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Josh </a:t>
            </a:r>
            <a:r>
              <a:rPr lang="es-CR" sz="1600" b="1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Quinlan</a:t>
            </a:r>
            <a:r>
              <a:rPr lang="es-CR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CR" sz="16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Alisa </a:t>
            </a:r>
            <a:r>
              <a:rPr lang="es-CR" sz="1600" b="1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Gorodensky</a:t>
            </a:r>
            <a:r>
              <a:rPr lang="es-CR" sz="16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R" sz="16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Gorodensky</a:t>
            </a:r>
            <a:r>
              <a:rPr lang="es-CR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Ginny Robinson, </a:t>
            </a:r>
            <a:r>
              <a:rPr lang="es-CR" sz="16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Melissa Soto </a:t>
            </a:r>
            <a:r>
              <a:rPr lang="es-CR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González, Andrés Fernández Ordóñez, </a:t>
            </a:r>
            <a:r>
              <a:rPr lang="es-CR" sz="16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Paula Quesada López, Juan Ernesto Quesada López</a:t>
            </a:r>
            <a:r>
              <a:rPr lang="es-CR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Paula Vargas, </a:t>
            </a:r>
            <a:r>
              <a:rPr lang="es-CR" sz="18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María de los Ángeles Quirós</a:t>
            </a:r>
            <a:r>
              <a:rPr lang="es-CR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 Fernández, </a:t>
            </a:r>
            <a:r>
              <a:rPr lang="es-CR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entre otros.</a:t>
            </a:r>
            <a:endParaRPr lang="es-C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3B2B64C-7031-C797-8A33-B983EE2683CF}"/>
              </a:ext>
            </a:extLst>
          </p:cNvPr>
          <p:cNvSpPr txBox="1"/>
          <p:nvPr/>
        </p:nvSpPr>
        <p:spPr>
          <a:xfrm>
            <a:off x="6889530" y="3255578"/>
            <a:ext cx="4925515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b="0" i="0" dirty="0">
                <a:effectLst/>
                <a:latin typeface="Lato" panose="020F0502020204030203" pitchFamily="34" charset="0"/>
              </a:rPr>
              <a:t>Los pianistas Carlos Quesada González, Fabián Jiménez </a:t>
            </a:r>
            <a:r>
              <a:rPr lang="es-CR" b="0" i="0" dirty="0" err="1">
                <a:effectLst/>
                <a:latin typeface="Lato" panose="020F0502020204030203" pitchFamily="34" charset="0"/>
              </a:rPr>
              <a:t>Herra</a:t>
            </a:r>
            <a:r>
              <a:rPr lang="es-CR" dirty="0">
                <a:latin typeface="Lato" panose="020F0502020204030203" pitchFamily="34" charset="0"/>
              </a:rPr>
              <a:t>,</a:t>
            </a:r>
            <a:r>
              <a:rPr lang="es-CR" b="0" i="0" dirty="0">
                <a:effectLst/>
                <a:latin typeface="Lato" panose="020F0502020204030203" pitchFamily="34" charset="0"/>
              </a:rPr>
              <a:t> María de los Ángeles Quirós Fernández, el bajista Kenneth Jiménez Arias, la cantante Melissa Soto González, el percusionista Luis Diego Hernández Mejías, los docentes y músicos Jonathan Delgado Sancho, </a:t>
            </a:r>
            <a:r>
              <a:rPr lang="es-CR" b="0" i="0" dirty="0" err="1">
                <a:effectLst/>
                <a:latin typeface="Lato" panose="020F0502020204030203" pitchFamily="34" charset="0"/>
              </a:rPr>
              <a:t>Maria</a:t>
            </a:r>
            <a:r>
              <a:rPr lang="es-CR" b="0" i="0" dirty="0">
                <a:effectLst/>
                <a:latin typeface="Lato" panose="020F0502020204030203" pitchFamily="34" charset="0"/>
              </a:rPr>
              <a:t> José Araya González, Stephanie Barrantes </a:t>
            </a:r>
            <a:r>
              <a:rPr lang="es-CR" b="0" i="0" dirty="0" err="1">
                <a:effectLst/>
                <a:latin typeface="Lato" panose="020F0502020204030203" pitchFamily="34" charset="0"/>
              </a:rPr>
              <a:t>Rodriguez</a:t>
            </a:r>
            <a:r>
              <a:rPr lang="es-CR" b="0" i="0" dirty="0">
                <a:effectLst/>
                <a:latin typeface="Lato" panose="020F0502020204030203" pitchFamily="34" charset="0"/>
              </a:rPr>
              <a:t>, Melissa Alvarez Herrera, Dunia González Torres, Glenn Mena Soto, Adriana Fonseca Paniagua, Carlos Chaves Cordero, entre otros.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71132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CB81ED4-7CFF-E2E1-CB57-4A7CC146132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0"/>
          </a:blip>
          <a:srcRect l="10164" r="6503"/>
          <a:stretch/>
        </p:blipFill>
        <p:spPr>
          <a:xfrm>
            <a:off x="20" y="-1571"/>
            <a:ext cx="12191980" cy="6858000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CB3B7813-E80A-EA41-1388-4E6909E44E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9612" y="4848464"/>
            <a:ext cx="5336948" cy="1085849"/>
          </a:xfrm>
        </p:spPr>
        <p:txBody>
          <a:bodyPr>
            <a:normAutofit/>
          </a:bodyPr>
          <a:lstStyle/>
          <a:p>
            <a:endParaRPr lang="es-MX" b="1" i="0" u="none" strike="noStrike" baseline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DEBF97A-A119-4824-11D4-73E7CCCD70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431" y="-7500"/>
            <a:ext cx="4747846" cy="6858000"/>
          </a:xfrm>
          <a:prstGeom prst="rect">
            <a:avLst/>
          </a:prstGeom>
        </p:spPr>
      </p:pic>
      <p:pic>
        <p:nvPicPr>
          <p:cNvPr id="2" name="Audio David Ramirez">
            <a:hlinkClick r:id="" action="ppaction://media"/>
            <a:extLst>
              <a:ext uri="{FF2B5EF4-FFF2-40B4-BE49-F238E27FC236}">
                <a16:creationId xmlns:a16="http://schemas.microsoft.com/office/drawing/2014/main" id="{91E7273C-3094-54CF-186C-ECF49B105084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4449" end="7200.625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684611" y="3052763"/>
            <a:ext cx="609600" cy="6096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CF8D149-8295-3074-1501-67774F0B8C40}"/>
              </a:ext>
            </a:extLst>
          </p:cNvPr>
          <p:cNvSpPr txBox="1"/>
          <p:nvPr/>
        </p:nvSpPr>
        <p:spPr>
          <a:xfrm>
            <a:off x="8194021" y="4430898"/>
            <a:ext cx="412672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sz="15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Entrevista personal.</a:t>
            </a:r>
            <a:br>
              <a:rPr lang="es-CR" sz="15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R" sz="15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Los coros. Festival navideño.</a:t>
            </a:r>
            <a:endParaRPr lang="es-CR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F6180F5-5502-E3A3-0E3A-7DBC4B162256}"/>
              </a:ext>
            </a:extLst>
          </p:cNvPr>
          <p:cNvSpPr txBox="1"/>
          <p:nvPr/>
        </p:nvSpPr>
        <p:spPr>
          <a:xfrm>
            <a:off x="8194021" y="5900978"/>
            <a:ext cx="4126728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sz="15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Digitalización.</a:t>
            </a:r>
          </a:p>
          <a:p>
            <a:r>
              <a:rPr lang="es-CR" sz="15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Se forman seres humanos y artistas.</a:t>
            </a:r>
            <a:br>
              <a:rPr lang="es-CR" sz="15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R" sz="15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Consolidado pero requiere más apoyo.</a:t>
            </a:r>
            <a:endParaRPr lang="es-CR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5F69D0D-9881-42AD-04EA-93B13FAF4549}"/>
              </a:ext>
            </a:extLst>
          </p:cNvPr>
          <p:cNvSpPr txBox="1"/>
          <p:nvPr/>
        </p:nvSpPr>
        <p:spPr>
          <a:xfrm>
            <a:off x="616617" y="3764765"/>
            <a:ext cx="3048033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sz="15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Entrevista a través de mensajes e hija.</a:t>
            </a:r>
            <a:br>
              <a:rPr lang="es-CR" sz="15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R" sz="15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Fundador del CICMA.</a:t>
            </a:r>
            <a:endParaRPr lang="es-CR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F763EB4-53E5-7651-D855-D564C760E2B8}"/>
              </a:ext>
            </a:extLst>
          </p:cNvPr>
          <p:cNvSpPr txBox="1"/>
          <p:nvPr/>
        </p:nvSpPr>
        <p:spPr>
          <a:xfrm>
            <a:off x="9384098" y="2849731"/>
            <a:ext cx="271801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sz="15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Entrevista a través de mensajes y audios.</a:t>
            </a:r>
            <a:br>
              <a:rPr lang="es-CR" sz="15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R" sz="15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Fundador del Coro. Luchar por apoyo.</a:t>
            </a:r>
            <a:endParaRPr lang="es-CR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FA23AE2-630C-5AA2-89CB-4BEE36978159}"/>
              </a:ext>
            </a:extLst>
          </p:cNvPr>
          <p:cNvSpPr txBox="1"/>
          <p:nvPr/>
        </p:nvSpPr>
        <p:spPr>
          <a:xfrm>
            <a:off x="1429612" y="2229913"/>
            <a:ext cx="245525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sz="15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Entrevista: llamada.</a:t>
            </a:r>
            <a:br>
              <a:rPr lang="es-CR" sz="15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R" sz="15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1 año. Calidad.</a:t>
            </a:r>
            <a:endParaRPr lang="es-CR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A541930-497D-85C6-3F63-17E5AFBD0E85}"/>
              </a:ext>
            </a:extLst>
          </p:cNvPr>
          <p:cNvSpPr txBox="1"/>
          <p:nvPr/>
        </p:nvSpPr>
        <p:spPr>
          <a:xfrm>
            <a:off x="8246356" y="1445083"/>
            <a:ext cx="3682886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sz="15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Entrevista personal.</a:t>
            </a:r>
            <a:br>
              <a:rPr lang="es-CR" sz="15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R" sz="15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Visualizaba otras instituciones como el </a:t>
            </a:r>
            <a:r>
              <a:rPr lang="es-CR" sz="1500" b="0" i="0" u="none" strike="noStrike" baseline="0" dirty="0" err="1">
                <a:latin typeface="Arial" panose="020B0604020202020204" pitchFamily="34" charset="0"/>
                <a:cs typeface="Arial" panose="020B0604020202020204" pitchFamily="34" charset="0"/>
              </a:rPr>
              <a:t>Castella</a:t>
            </a:r>
            <a:r>
              <a:rPr lang="es-CR" sz="15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s-CR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7C5A34F-5842-72D9-6244-29003C2224F2}"/>
              </a:ext>
            </a:extLst>
          </p:cNvPr>
          <p:cNvSpPr txBox="1"/>
          <p:nvPr/>
        </p:nvSpPr>
        <p:spPr>
          <a:xfrm>
            <a:off x="616617" y="5182911"/>
            <a:ext cx="28041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sz="15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Desalojo de las instalaciones, no renovación de convenio.</a:t>
            </a:r>
            <a:endParaRPr lang="es-CR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016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02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CB81ED4-7CFF-E2E1-CB57-4A7CC14613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</a:blip>
          <a:srcRect t="25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9626FBE-F37A-09DE-B070-531776CD9D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716" y="157915"/>
            <a:ext cx="11839905" cy="1418637"/>
          </a:xfrm>
        </p:spPr>
        <p:txBody>
          <a:bodyPr anchor="t">
            <a:noAutofit/>
          </a:bodyPr>
          <a:lstStyle/>
          <a:p>
            <a:r>
              <a:rPr lang="es-CR" cap="none" spc="0" dirty="0">
                <a:latin typeface="Arial" panose="020B0604020202020204" pitchFamily="34" charset="0"/>
                <a:cs typeface="Arial" panose="020B0604020202020204" pitchFamily="34" charset="0"/>
              </a:rPr>
              <a:t>Los edificios</a:t>
            </a:r>
            <a:br>
              <a:rPr lang="es-CR" cap="none" spc="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es-CR" cap="none" spc="0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Picture 2" descr="No photo description available.">
            <a:extLst>
              <a:ext uri="{FF2B5EF4-FFF2-40B4-BE49-F238E27FC236}">
                <a16:creationId xmlns:a16="http://schemas.microsoft.com/office/drawing/2014/main" id="{2A92D5C3-D47E-E2E0-1085-470E55A239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14" t="23043" r="3208" b="30542"/>
          <a:stretch/>
        </p:blipFill>
        <p:spPr bwMode="auto">
          <a:xfrm>
            <a:off x="2127226" y="1072052"/>
            <a:ext cx="7276461" cy="453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Antigua Gobernación hoy centro alajuelense de la cultura, alajuela,  1851-1900. | Mi Costa Rica de Antaño">
            <a:extLst>
              <a:ext uri="{FF2B5EF4-FFF2-40B4-BE49-F238E27FC236}">
                <a16:creationId xmlns:a16="http://schemas.microsoft.com/office/drawing/2014/main" id="{4F42C15F-E366-B9C4-E561-F29809E103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26" y="1028575"/>
            <a:ext cx="7276461" cy="485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Imagen que contiene exterior, verde, camino, edificio&#10;&#10;Descripción generada automáticamente">
            <a:extLst>
              <a:ext uri="{FF2B5EF4-FFF2-40B4-BE49-F238E27FC236}">
                <a16:creationId xmlns:a16="http://schemas.microsoft.com/office/drawing/2014/main" id="{D3018431-C82D-DC1E-77FB-9DF0163CC2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225" y="924823"/>
            <a:ext cx="7276461" cy="545734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738C1BB3-33C0-ACDE-F65C-9990DCA5A8E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154" y="4209687"/>
            <a:ext cx="3245173" cy="225133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B9EEFC70-DC18-25F3-958C-7AAC9E1E6A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56019" y="771528"/>
            <a:ext cx="5609121" cy="6032247"/>
          </a:xfrm>
          <a:prstGeom prst="rect">
            <a:avLst/>
          </a:prstGeom>
        </p:spPr>
      </p:pic>
      <p:pic>
        <p:nvPicPr>
          <p:cNvPr id="14" name="Picture 4" descr="Colegio El Carmen (Alajuela, Costa Rica) - Teléfono de Contacto y Dirección">
            <a:extLst>
              <a:ext uri="{FF2B5EF4-FFF2-40B4-BE49-F238E27FC236}">
                <a16:creationId xmlns:a16="http://schemas.microsoft.com/office/drawing/2014/main" id="{232A4939-6DA2-1E94-A44A-5F58DF789B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35" b="32126"/>
          <a:stretch/>
        </p:blipFill>
        <p:spPr bwMode="auto">
          <a:xfrm>
            <a:off x="1874429" y="881886"/>
            <a:ext cx="9473152" cy="5596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E33DD01B-A030-5FED-247F-686C46C1B020}"/>
              </a:ext>
            </a:extLst>
          </p:cNvPr>
          <p:cNvGrpSpPr/>
          <p:nvPr/>
        </p:nvGrpSpPr>
        <p:grpSpPr>
          <a:xfrm>
            <a:off x="2648601" y="716220"/>
            <a:ext cx="8354484" cy="6189967"/>
            <a:chOff x="2648601" y="716220"/>
            <a:chExt cx="8354484" cy="6189967"/>
          </a:xfrm>
        </p:grpSpPr>
        <p:pic>
          <p:nvPicPr>
            <p:cNvPr id="15" name="Picture 4" descr="A building with a truck and a truck parked in front of it&#10;&#10;Description automatically generated">
              <a:extLst>
                <a:ext uri="{FF2B5EF4-FFF2-40B4-BE49-F238E27FC236}">
                  <a16:creationId xmlns:a16="http://schemas.microsoft.com/office/drawing/2014/main" id="{E0DA2010-D6DD-36FF-1948-A9D11C382AD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8601" y="716220"/>
              <a:ext cx="8203304" cy="6152478"/>
            </a:xfrm>
            <a:prstGeom prst="rect">
              <a:avLst/>
            </a:prstGeom>
          </p:spPr>
        </p:pic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2463E2AC-E774-2BDA-8470-AF7E3E9D136D}"/>
                </a:ext>
              </a:extLst>
            </p:cNvPr>
            <p:cNvSpPr txBox="1"/>
            <p:nvPr/>
          </p:nvSpPr>
          <p:spPr>
            <a:xfrm>
              <a:off x="7503141" y="6536855"/>
              <a:ext cx="34999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Local actual del Conservatorio.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329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9A5C3334-167F-4BDB-AA4C-DD60641C33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5176BE-8078-4E8C-8FD1-4EE28C170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B81ED4-7CFF-E2E1-CB57-4A7CC14613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l="10164" r="6503"/>
          <a:stretch/>
        </p:blipFill>
        <p:spPr>
          <a:xfrm>
            <a:off x="20" y="-1571"/>
            <a:ext cx="1219198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9626FBE-F37A-09DE-B070-531776CD9D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4991" y="122639"/>
            <a:ext cx="11358428" cy="1776535"/>
          </a:xfrm>
        </p:spPr>
        <p:txBody>
          <a:bodyPr anchor="t">
            <a:normAutofit/>
          </a:bodyPr>
          <a:lstStyle/>
          <a:p>
            <a:r>
              <a:rPr lang="es-MX" sz="3200" b="1" i="0" u="none" strike="noStrike" cap="none" spc="0" baseline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Diseño, ejecución y evaluación del proyecto</a:t>
            </a:r>
            <a:endParaRPr lang="es-CR" sz="3200" cap="none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B3B7813-E80A-EA41-1388-4E6909E44E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9612" y="4848464"/>
            <a:ext cx="5336948" cy="1085849"/>
          </a:xfrm>
        </p:spPr>
        <p:txBody>
          <a:bodyPr>
            <a:normAutofit/>
          </a:bodyPr>
          <a:lstStyle/>
          <a:p>
            <a:endParaRPr lang="es-MX" b="1" i="0" u="none" strike="noStrike" baseline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14C5C93-B9E9-4392-ADCF-ABF21209DD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524000" y="4578595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n 9">
            <a:extLst>
              <a:ext uri="{FF2B5EF4-FFF2-40B4-BE49-F238E27FC236}">
                <a16:creationId xmlns:a16="http://schemas.microsoft.com/office/drawing/2014/main" id="{A05E0452-FE73-BBA1-DAAB-827802863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46" y="1420092"/>
            <a:ext cx="1524686" cy="1925920"/>
          </a:xfrm>
          <a:prstGeom prst="rect">
            <a:avLst/>
          </a:prstGeom>
        </p:spPr>
      </p:pic>
      <p:pic>
        <p:nvPicPr>
          <p:cNvPr id="5126" name="Picture 6" descr="No hay ninguna descripción de la foto disponible.">
            <a:extLst>
              <a:ext uri="{FF2B5EF4-FFF2-40B4-BE49-F238E27FC236}">
                <a16:creationId xmlns:a16="http://schemas.microsoft.com/office/drawing/2014/main" id="{7E01183B-4A1F-F84E-8F19-627E7318E5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13" t="9885"/>
          <a:stretch/>
        </p:blipFill>
        <p:spPr bwMode="auto">
          <a:xfrm>
            <a:off x="3559664" y="4093115"/>
            <a:ext cx="3240986" cy="2596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6DAB3848-38F1-F5EE-C8D1-126F0A0582C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33036"/>
          <a:stretch/>
        </p:blipFill>
        <p:spPr>
          <a:xfrm>
            <a:off x="1800807" y="866998"/>
            <a:ext cx="9151513" cy="2299849"/>
          </a:xfrm>
          <a:prstGeom prst="rect">
            <a:avLst/>
          </a:prstGeom>
        </p:spPr>
      </p:pic>
      <p:pic>
        <p:nvPicPr>
          <p:cNvPr id="1026" name="Picture 2" descr="No hay ninguna descripción de la foto disponible.">
            <a:extLst>
              <a:ext uri="{FF2B5EF4-FFF2-40B4-BE49-F238E27FC236}">
                <a16:creationId xmlns:a16="http://schemas.microsoft.com/office/drawing/2014/main" id="{06C4B36E-8F5F-A376-08FD-6472268536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7" r="37114" b="24138"/>
          <a:stretch/>
        </p:blipFill>
        <p:spPr bwMode="auto">
          <a:xfrm>
            <a:off x="-22419" y="3641834"/>
            <a:ext cx="4376925" cy="323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No hay ninguna descripción de la foto disponible.">
            <a:extLst>
              <a:ext uri="{FF2B5EF4-FFF2-40B4-BE49-F238E27FC236}">
                <a16:creationId xmlns:a16="http://schemas.microsoft.com/office/drawing/2014/main" id="{3280BF42-8193-5234-E3D6-CFE1CFE331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52" b="13800"/>
          <a:stretch/>
        </p:blipFill>
        <p:spPr bwMode="auto">
          <a:xfrm>
            <a:off x="6202603" y="3380131"/>
            <a:ext cx="3141160" cy="3479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May be an image of 3 people and text">
            <a:extLst>
              <a:ext uri="{FF2B5EF4-FFF2-40B4-BE49-F238E27FC236}">
                <a16:creationId xmlns:a16="http://schemas.microsoft.com/office/drawing/2014/main" id="{5DDAAA4C-B3AD-633C-FE07-8F37ECA6AA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3" t="7818" r="16722" b="29500"/>
          <a:stretch/>
        </p:blipFill>
        <p:spPr bwMode="auto">
          <a:xfrm>
            <a:off x="8948677" y="3392488"/>
            <a:ext cx="3258806" cy="346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9ED60AFC-5D8B-1A79-35DE-4C9C99E8C146}"/>
              </a:ext>
            </a:extLst>
          </p:cNvPr>
          <p:cNvSpPr txBox="1"/>
          <p:nvPr/>
        </p:nvSpPr>
        <p:spPr>
          <a:xfrm>
            <a:off x="-23918" y="6485490"/>
            <a:ext cx="594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dirty="0">
                <a:latin typeface="Arial" panose="020B0604020202020204" pitchFamily="34" charset="0"/>
                <a:cs typeface="Arial" panose="020B0604020202020204" pitchFamily="34" charset="0"/>
              </a:rPr>
              <a:t>Homenajes en el Teatro Municipal de Alajuela, 2018.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4B6CF27-2E36-50A5-9E7B-A9DA1E5D30B9}"/>
              </a:ext>
            </a:extLst>
          </p:cNvPr>
          <p:cNvSpPr txBox="1"/>
          <p:nvPr/>
        </p:nvSpPr>
        <p:spPr>
          <a:xfrm>
            <a:off x="6105244" y="6345566"/>
            <a:ext cx="3032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400" dirty="0">
                <a:latin typeface="Arial" panose="020B0604020202020204" pitchFamily="34" charset="0"/>
                <a:cs typeface="Arial" panose="020B0604020202020204" pitchFamily="34" charset="0"/>
              </a:rPr>
              <a:t>Celebración del 45 aniversario, Teatro Municipal de Alajuela, 2023.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144A5B4-64BE-B728-1CB4-DAF22040A8D5}"/>
              </a:ext>
            </a:extLst>
          </p:cNvPr>
          <p:cNvSpPr txBox="1"/>
          <p:nvPr/>
        </p:nvSpPr>
        <p:spPr>
          <a:xfrm>
            <a:off x="9030553" y="6190003"/>
            <a:ext cx="32588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 de la Junta Administrativa del Conservatorio, en acto de sorteo dedicado, 2023.</a:t>
            </a:r>
          </a:p>
        </p:txBody>
      </p:sp>
    </p:spTree>
    <p:extLst>
      <p:ext uri="{BB962C8B-B14F-4D97-AF65-F5344CB8AC3E}">
        <p14:creationId xmlns:p14="http://schemas.microsoft.com/office/powerpoint/2010/main" val="270347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CB81ED4-7CFF-E2E1-CB57-4A7CC14613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l="10164" r="6503"/>
          <a:stretch/>
        </p:blipFill>
        <p:spPr>
          <a:xfrm>
            <a:off x="20" y="-1571"/>
            <a:ext cx="1219198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9626FBE-F37A-09DE-B070-531776CD9D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4991" y="122639"/>
            <a:ext cx="11358428" cy="1776535"/>
          </a:xfrm>
        </p:spPr>
        <p:txBody>
          <a:bodyPr anchor="t">
            <a:normAutofit/>
          </a:bodyPr>
          <a:lstStyle/>
          <a:p>
            <a:r>
              <a:rPr lang="es-MX" sz="3200" b="1" i="0" u="none" strike="noStrike" cap="none" spc="0" baseline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Conclusiones y recomendaciones</a:t>
            </a:r>
            <a:endParaRPr lang="es-CR" sz="3200" spc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B3B7813-E80A-EA41-1388-4E6909E44E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9612" y="4848464"/>
            <a:ext cx="5336948" cy="1085849"/>
          </a:xfrm>
        </p:spPr>
        <p:txBody>
          <a:bodyPr>
            <a:normAutofit/>
          </a:bodyPr>
          <a:lstStyle/>
          <a:p>
            <a:endParaRPr lang="es-MX" b="1" i="0" u="none" strike="noStrike" baseline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05E0452-FE73-BBA1-DAAB-827802863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72" y="2510268"/>
            <a:ext cx="2714127" cy="3428372"/>
          </a:xfrm>
          <a:prstGeom prst="rect">
            <a:avLst/>
          </a:prstGeom>
        </p:spPr>
      </p:pic>
      <p:grpSp>
        <p:nvGrpSpPr>
          <p:cNvPr id="22" name="Grupo 21">
            <a:extLst>
              <a:ext uri="{FF2B5EF4-FFF2-40B4-BE49-F238E27FC236}">
                <a16:creationId xmlns:a16="http://schemas.microsoft.com/office/drawing/2014/main" id="{DD3F6C5A-1C01-C25A-906C-53EA1914AF0F}"/>
              </a:ext>
            </a:extLst>
          </p:cNvPr>
          <p:cNvGrpSpPr/>
          <p:nvPr/>
        </p:nvGrpSpPr>
        <p:grpSpPr>
          <a:xfrm>
            <a:off x="3229802" y="4600367"/>
            <a:ext cx="7073516" cy="1906075"/>
            <a:chOff x="3390292" y="5771365"/>
            <a:chExt cx="4366327" cy="1085849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945C7C9-EE43-621A-06B0-D677003BEB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786" t="7349" r="2939" b="5287"/>
            <a:stretch/>
          </p:blipFill>
          <p:spPr>
            <a:xfrm>
              <a:off x="3390292" y="5929839"/>
              <a:ext cx="915435" cy="908342"/>
            </a:xfrm>
            <a:prstGeom prst="rect">
              <a:avLst/>
            </a:prstGeom>
          </p:spPr>
        </p:pic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908F9DB7-516D-8208-92F0-FA9BA4F2B7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36694" y="6030211"/>
              <a:ext cx="1235924" cy="730319"/>
            </a:xfrm>
            <a:prstGeom prst="rect">
              <a:avLst/>
            </a:prstGeom>
          </p:spPr>
        </p:pic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0FB784E3-9811-48F6-C92D-B61B5DED10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3797" t="2946" r="16682" b="4893"/>
            <a:stretch/>
          </p:blipFill>
          <p:spPr>
            <a:xfrm>
              <a:off x="5646132" y="5922743"/>
              <a:ext cx="973252" cy="862546"/>
            </a:xfrm>
            <a:prstGeom prst="rect">
              <a:avLst/>
            </a:prstGeom>
          </p:spPr>
        </p:pic>
        <p:pic>
          <p:nvPicPr>
            <p:cNvPr id="20" name="Picture 2" descr="No hay ninguna descripción de la foto disponible.">
              <a:extLst>
                <a:ext uri="{FF2B5EF4-FFF2-40B4-BE49-F238E27FC236}">
                  <a16:creationId xmlns:a16="http://schemas.microsoft.com/office/drawing/2014/main" id="{5FAD225C-D082-D3E0-99A5-2C364B232C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0770" y="5771365"/>
              <a:ext cx="1085849" cy="10858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" name="Imagen 4">
            <a:extLst>
              <a:ext uri="{FF2B5EF4-FFF2-40B4-BE49-F238E27FC236}">
                <a16:creationId xmlns:a16="http://schemas.microsoft.com/office/drawing/2014/main" id="{6903E607-921D-73A5-A80B-0FF4CADA526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33036"/>
          <a:stretch/>
        </p:blipFill>
        <p:spPr>
          <a:xfrm>
            <a:off x="2917991" y="2225918"/>
            <a:ext cx="9151513" cy="2299849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793DBFD1-4A03-B159-F4BE-D1E92F47E2AB}"/>
              </a:ext>
            </a:extLst>
          </p:cNvPr>
          <p:cNvSpPr txBox="1"/>
          <p:nvPr/>
        </p:nvSpPr>
        <p:spPr>
          <a:xfrm>
            <a:off x="3971311" y="1582229"/>
            <a:ext cx="51080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800" dirty="0">
                <a:latin typeface="Arial" panose="020B0604020202020204" pitchFamily="34" charset="0"/>
                <a:cs typeface="Arial" panose="020B0604020202020204" pitchFamily="34" charset="0"/>
              </a:rPr>
              <a:t>Objetivos cumplidos </a:t>
            </a:r>
          </a:p>
        </p:txBody>
      </p:sp>
    </p:spTree>
    <p:extLst>
      <p:ext uri="{BB962C8B-B14F-4D97-AF65-F5344CB8AC3E}">
        <p14:creationId xmlns:p14="http://schemas.microsoft.com/office/powerpoint/2010/main" val="290048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5BFB77FC-798B-4B2D-5FB5-BD5210A02BD9}"/>
              </a:ext>
            </a:extLst>
          </p:cNvPr>
          <p:cNvSpPr txBox="1"/>
          <p:nvPr/>
        </p:nvSpPr>
        <p:spPr>
          <a:xfrm>
            <a:off x="1043151" y="277586"/>
            <a:ext cx="101056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8800" dirty="0">
                <a:latin typeface="Arial" panose="020B0604020202020204" pitchFamily="34" charset="0"/>
                <a:cs typeface="Arial" panose="020B0604020202020204" pitchFamily="34" charset="0"/>
              </a:rPr>
              <a:t>¡Muchas gracias!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66B3158-FF40-F2BF-D936-1AECE2BC20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0" t="22892" r="34739" b="38574"/>
          <a:stretch/>
        </p:blipFill>
        <p:spPr bwMode="auto">
          <a:xfrm>
            <a:off x="94590" y="1704567"/>
            <a:ext cx="6685197" cy="487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No hay ninguna descripción de la foto disponible.">
            <a:extLst>
              <a:ext uri="{FF2B5EF4-FFF2-40B4-BE49-F238E27FC236}">
                <a16:creationId xmlns:a16="http://schemas.microsoft.com/office/drawing/2014/main" id="{67F5F3A9-5109-A69C-04BF-F2FB34926C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369" y="2444712"/>
            <a:ext cx="4995041" cy="3746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8B3BEB3B-A22D-50B9-488B-F06463573359}"/>
              </a:ext>
            </a:extLst>
          </p:cNvPr>
          <p:cNvSpPr txBox="1"/>
          <p:nvPr/>
        </p:nvSpPr>
        <p:spPr>
          <a:xfrm>
            <a:off x="6052" y="6318804"/>
            <a:ext cx="66851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400" dirty="0">
                <a:latin typeface="Arial" panose="020B0604020202020204" pitchFamily="34" charset="0"/>
                <a:cs typeface="Arial" panose="020B0604020202020204" pitchFamily="34" charset="0"/>
              </a:rPr>
              <a:t>Clase de piano en el Conservatorio, 2001. Estudiante: Melissa Alvarez, profesor: Fabián Jiménez.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65E63B4-F7B0-D29F-847E-860B73D6D2B3}"/>
              </a:ext>
            </a:extLst>
          </p:cNvPr>
          <p:cNvSpPr txBox="1"/>
          <p:nvPr/>
        </p:nvSpPr>
        <p:spPr>
          <a:xfrm>
            <a:off x="6868325" y="6203590"/>
            <a:ext cx="56243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400" dirty="0">
                <a:latin typeface="Arial" panose="020B0604020202020204" pitchFamily="34" charset="0"/>
                <a:cs typeface="Arial" panose="020B0604020202020204" pitchFamily="34" charset="0"/>
              </a:rPr>
              <a:t>Clase de piano en el Conservatorio, 2010. Estudiante: Emmanuel Guzmán, profesora: Melissa Alvarez.</a:t>
            </a:r>
          </a:p>
        </p:txBody>
      </p:sp>
    </p:spTree>
    <p:extLst>
      <p:ext uri="{BB962C8B-B14F-4D97-AF65-F5344CB8AC3E}">
        <p14:creationId xmlns:p14="http://schemas.microsoft.com/office/powerpoint/2010/main" val="3471704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1C3281D-A46F-4842-9340-4CBC29E1B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B81ED4-7CFF-E2E1-CB57-4A7CC14613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25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9626FBE-F37A-09DE-B070-531776CD9D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8373" y="1025022"/>
            <a:ext cx="11587656" cy="1397538"/>
          </a:xfrm>
        </p:spPr>
        <p:txBody>
          <a:bodyPr anchor="t">
            <a:normAutofit/>
          </a:bodyPr>
          <a:lstStyle/>
          <a:p>
            <a:r>
              <a:rPr lang="es-MX" sz="2400" b="0" cap="none" spc="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MX" sz="2400" b="0" i="0" u="none" strike="noStrike" cap="none" spc="0" baseline="0" dirty="0">
                <a:latin typeface="Arial" panose="020B0604020202020204" pitchFamily="34" charset="0"/>
                <a:cs typeface="Arial" panose="020B0604020202020204" pitchFamily="34" charset="0"/>
              </a:rPr>
              <a:t>egún Vargas </a:t>
            </a:r>
            <a:r>
              <a:rPr lang="es-MX" sz="2400" b="0" i="0" u="none" strike="noStrike" cap="none" spc="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Cullell</a:t>
            </a:r>
            <a:r>
              <a:rPr lang="es-MX" sz="2400" b="0" i="0" u="none" strike="noStrike" cap="none" spc="0" baseline="0" dirty="0">
                <a:latin typeface="Arial" panose="020B0604020202020204" pitchFamily="34" charset="0"/>
                <a:cs typeface="Arial" panose="020B0604020202020204" pitchFamily="34" charset="0"/>
              </a:rPr>
              <a:t> (2004), </a:t>
            </a:r>
            <a:r>
              <a:rPr lang="es-MX" sz="2400" i="0" u="none" strike="noStrike" cap="none" spc="0" baseline="0" dirty="0">
                <a:latin typeface="Arial" panose="020B0604020202020204" pitchFamily="34" charset="0"/>
                <a:cs typeface="Arial" panose="020B0604020202020204" pitchFamily="34" charset="0"/>
              </a:rPr>
              <a:t>las instituciones de formación artística</a:t>
            </a:r>
            <a:r>
              <a:rPr lang="es-MX" sz="2400" b="0" i="0" u="none" strike="noStrike" cap="none" spc="0" baseline="0" dirty="0">
                <a:latin typeface="Arial" panose="020B0604020202020204" pitchFamily="34" charset="0"/>
                <a:cs typeface="Arial" panose="020B0604020202020204" pitchFamily="34" charset="0"/>
              </a:rPr>
              <a:t> en Costa </a:t>
            </a:r>
            <a:r>
              <a:rPr lang="es-MX" sz="2400" b="0" cap="none" spc="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s-MX" sz="2400" b="0" i="0" u="none" strike="noStrike" cap="none" spc="0" baseline="0" dirty="0">
                <a:latin typeface="Arial" panose="020B0604020202020204" pitchFamily="34" charset="0"/>
                <a:cs typeface="Arial" panose="020B0604020202020204" pitchFamily="34" charset="0"/>
              </a:rPr>
              <a:t>ica</a:t>
            </a:r>
            <a:r>
              <a:rPr lang="es-MX" sz="2400" b="0" cap="none" spc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b="0" i="0" u="none" strike="noStrike" cap="none" spc="0" baseline="0" dirty="0">
                <a:latin typeface="Arial" panose="020B0604020202020204" pitchFamily="34" charset="0"/>
                <a:cs typeface="Arial" panose="020B0604020202020204" pitchFamily="34" charset="0"/>
              </a:rPr>
              <a:t>juegan un papel importante en la consolidación de </a:t>
            </a:r>
            <a:r>
              <a:rPr lang="es-MX" sz="2400" i="0" u="none" strike="noStrike" cap="none" spc="0" baseline="0" dirty="0">
                <a:latin typeface="Arial" panose="020B0604020202020204" pitchFamily="34" charset="0"/>
                <a:cs typeface="Arial" panose="020B0604020202020204" pitchFamily="34" charset="0"/>
              </a:rPr>
              <a:t>la identidad nacional costarricense.</a:t>
            </a:r>
            <a:endParaRPr lang="es-CR" cap="none" spc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4EDB048-C82F-4E9B-BCE9-3D1DBE5D59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609875" y="4578595"/>
            <a:ext cx="971155" cy="0"/>
          </a:xfrm>
          <a:prstGeom prst="line">
            <a:avLst/>
          </a:prstGeom>
          <a:ln w="317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n 5">
            <a:extLst>
              <a:ext uri="{FF2B5EF4-FFF2-40B4-BE49-F238E27FC236}">
                <a16:creationId xmlns:a16="http://schemas.microsoft.com/office/drawing/2014/main" id="{9885E2FA-FFC2-1C2D-2F17-20BEC29AC9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273" y="2656283"/>
            <a:ext cx="3696138" cy="2278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2045973-23E2-BC2B-448C-0476174003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75" y="2778569"/>
            <a:ext cx="2808201" cy="203375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836CC0A-F808-CE9C-E5E5-CDFDDCFCAB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5869" y="1860331"/>
            <a:ext cx="1631731" cy="3263461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0EF2C254-96AC-3517-A60D-BEA187D4BCC5}"/>
              </a:ext>
            </a:extLst>
          </p:cNvPr>
          <p:cNvSpPr txBox="1"/>
          <p:nvPr/>
        </p:nvSpPr>
        <p:spPr>
          <a:xfrm>
            <a:off x="3822065" y="394138"/>
            <a:ext cx="2758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u="sng" dirty="0"/>
              <a:t>+120  - 45 años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8813310-D76B-1206-3E05-E4C7340BC335}"/>
              </a:ext>
            </a:extLst>
          </p:cNvPr>
          <p:cNvSpPr txBox="1"/>
          <p:nvPr/>
        </p:nvSpPr>
        <p:spPr>
          <a:xfrm>
            <a:off x="378373" y="158573"/>
            <a:ext cx="344369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sz="4000" b="1" cap="none" spc="0" dirty="0"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  <a:endParaRPr lang="es-CR" sz="4000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ADA9D91-6082-0536-2764-FCC7DF61B631}"/>
              </a:ext>
            </a:extLst>
          </p:cNvPr>
          <p:cNvSpPr txBox="1"/>
          <p:nvPr/>
        </p:nvSpPr>
        <p:spPr>
          <a:xfrm>
            <a:off x="78829" y="5357281"/>
            <a:ext cx="1188982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2400" b="0" i="0" u="none" strike="noStrike" cap="none" spc="0" baseline="0" dirty="0">
                <a:latin typeface="Arial" panose="020B0604020202020204" pitchFamily="34" charset="0"/>
                <a:cs typeface="Arial" panose="020B0604020202020204" pitchFamily="34" charset="0"/>
              </a:rPr>
              <a:t>Han promovido la </a:t>
            </a:r>
            <a:r>
              <a:rPr lang="es-MX" sz="2400" i="0" u="none" strike="noStrike" cap="none" spc="0" baseline="0" dirty="0">
                <a:latin typeface="Arial" panose="020B0604020202020204" pitchFamily="34" charset="0"/>
                <a:cs typeface="Arial" panose="020B0604020202020204" pitchFamily="34" charset="0"/>
              </a:rPr>
              <a:t>difusión de la música, la danza, el teatro y otras artes</a:t>
            </a:r>
            <a:r>
              <a:rPr lang="es-MX" sz="2400" b="0" i="0" u="none" strike="noStrike" cap="none" spc="0" baseline="0" dirty="0">
                <a:latin typeface="Arial" panose="020B0604020202020204" pitchFamily="34" charset="0"/>
                <a:cs typeface="Arial" panose="020B0604020202020204" pitchFamily="34" charset="0"/>
              </a:rPr>
              <a:t>, han contribuido a la </a:t>
            </a:r>
            <a:r>
              <a:rPr lang="es-MX" sz="2400" i="0" u="none" strike="noStrike" cap="none" spc="0" baseline="0" dirty="0">
                <a:latin typeface="Arial" panose="020B0604020202020204" pitchFamily="34" charset="0"/>
                <a:cs typeface="Arial" panose="020B0604020202020204" pitchFamily="34" charset="0"/>
              </a:rPr>
              <a:t>preservación</a:t>
            </a:r>
            <a:r>
              <a:rPr lang="es-MX" sz="2400" b="0" i="0" u="none" strike="noStrike" cap="none" spc="0" baseline="0" dirty="0">
                <a:latin typeface="Arial" panose="020B0604020202020204" pitchFamily="34" charset="0"/>
                <a:cs typeface="Arial" panose="020B0604020202020204" pitchFamily="34" charset="0"/>
              </a:rPr>
              <a:t> de las </a:t>
            </a:r>
            <a:r>
              <a:rPr lang="es-MX" sz="2400" i="0" u="sng" strike="noStrike" cap="none" spc="0" baseline="0" dirty="0">
                <a:latin typeface="Arial" panose="020B0604020202020204" pitchFamily="34" charset="0"/>
                <a:cs typeface="Arial" panose="020B0604020202020204" pitchFamily="34" charset="0"/>
              </a:rPr>
              <a:t>tradiciones culturales </a:t>
            </a:r>
            <a:r>
              <a:rPr lang="es-MX" sz="2400" b="0" i="0" u="none" strike="noStrike" cap="none" spc="0" baseline="0" dirty="0">
                <a:latin typeface="Arial" panose="020B0604020202020204" pitchFamily="34" charset="0"/>
                <a:cs typeface="Arial" panose="020B0604020202020204" pitchFamily="34" charset="0"/>
              </a:rPr>
              <a:t>del país y brindan oportunidades de desarrollo profesional a los artistas.</a:t>
            </a:r>
            <a:endParaRPr lang="es-CR" sz="2400" dirty="0"/>
          </a:p>
        </p:txBody>
      </p:sp>
    </p:spTree>
    <p:extLst>
      <p:ext uri="{BB962C8B-B14F-4D97-AF65-F5344CB8AC3E}">
        <p14:creationId xmlns:p14="http://schemas.microsoft.com/office/powerpoint/2010/main" val="2517611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CB81ED4-7CFF-E2E1-CB57-4A7CC14613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25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9626FBE-F37A-09DE-B070-531776CD9D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8257" y="1032626"/>
            <a:ext cx="11587656" cy="2288424"/>
          </a:xfrm>
        </p:spPr>
        <p:txBody>
          <a:bodyPr anchor="t">
            <a:normAutofit fontScale="90000"/>
          </a:bodyPr>
          <a:lstStyle/>
          <a:p>
            <a:pPr algn="just"/>
            <a:r>
              <a:rPr lang="es-MX" sz="2700" b="0" cap="none" spc="0" dirty="0">
                <a:latin typeface="Arial" panose="020B0604020202020204" pitchFamily="34" charset="0"/>
                <a:cs typeface="Arial" panose="020B0604020202020204" pitchFamily="34" charset="0"/>
              </a:rPr>
              <a:t>García (2022, p. 17) señala que "la documentación de la historia de una institución permite a sus miembros conocer su origen, sus objetivos, sus logros y sus desafíos".</a:t>
            </a:r>
            <a:br>
              <a:rPr lang="es-MX" sz="2700" b="0" cap="none" spc="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MX" sz="2700" b="0" cap="none" spc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200" b="0" cap="none" spc="0" dirty="0">
                <a:latin typeface="Arial" panose="020B0604020202020204" pitchFamily="34" charset="0"/>
                <a:cs typeface="Arial" panose="020B0604020202020204" pitchFamily="34" charset="0"/>
              </a:rPr>
              <a:t>Datos</a:t>
            </a:r>
            <a:r>
              <a:rPr lang="es-MX" sz="2700" b="0" cap="none" spc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s-MX" sz="1800" b="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MX" sz="1800" b="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MX" sz="1800" i="0" u="none" strike="noStrike" cap="none" baseline="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MX" sz="1800" i="0" u="none" strike="noStrike" cap="none" baseline="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MX" sz="1800" i="0" u="none" strike="noStrike" cap="none" baseline="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MX" sz="1800" i="0" u="none" strike="noStrike" cap="none" baseline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CR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Documento, Expediente, Papeleo">
            <a:extLst>
              <a:ext uri="{FF2B5EF4-FFF2-40B4-BE49-F238E27FC236}">
                <a16:creationId xmlns:a16="http://schemas.microsoft.com/office/drawing/2014/main" id="{1A81BD15-B06A-4F17-F115-20965E3BA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646" y="2241778"/>
            <a:ext cx="5120097" cy="31039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698048DB-E49B-249A-55EB-D6487235A106}"/>
              </a:ext>
            </a:extLst>
          </p:cNvPr>
          <p:cNvGrpSpPr/>
          <p:nvPr/>
        </p:nvGrpSpPr>
        <p:grpSpPr>
          <a:xfrm>
            <a:off x="141889" y="4006910"/>
            <a:ext cx="6511161" cy="2677656"/>
            <a:chOff x="94591" y="4180334"/>
            <a:chExt cx="6511161" cy="2677656"/>
          </a:xfrm>
        </p:grpSpPr>
        <p:sp>
          <p:nvSpPr>
            <p:cNvPr id="3" name="Rectángulo: esquinas redondeadas 2">
              <a:extLst>
                <a:ext uri="{FF2B5EF4-FFF2-40B4-BE49-F238E27FC236}">
                  <a16:creationId xmlns:a16="http://schemas.microsoft.com/office/drawing/2014/main" id="{BD07FC5F-DFB8-5182-DB83-AF0CCE2C1728}"/>
                </a:ext>
              </a:extLst>
            </p:cNvPr>
            <p:cNvSpPr/>
            <p:nvPr/>
          </p:nvSpPr>
          <p:spPr>
            <a:xfrm>
              <a:off x="94591" y="4180334"/>
              <a:ext cx="6432331" cy="2677656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F48475B3-37A7-B6ED-45E7-9D23848A6066}"/>
                </a:ext>
              </a:extLst>
            </p:cNvPr>
            <p:cNvSpPr txBox="1"/>
            <p:nvPr/>
          </p:nvSpPr>
          <p:spPr>
            <a:xfrm>
              <a:off x="173421" y="4180334"/>
              <a:ext cx="6432331" cy="26776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MX" sz="2400" dirty="0"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Falta de documentación formal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MX" sz="2400" dirty="0"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Institución pionera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CR" sz="2400" dirty="0"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Reconocimiento a +40 años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CR" sz="2400" dirty="0"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Muchos estudiantes, amplio rango de edad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CR" sz="2400" dirty="0"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Experiencia personal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CR" sz="2400" dirty="0"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Cuna de artistas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CR" sz="2400" dirty="0"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Proyección a la comunidad</a:t>
              </a:r>
            </a:p>
          </p:txBody>
        </p:sp>
      </p:grpSp>
      <p:sp>
        <p:nvSpPr>
          <p:cNvPr id="9" name="CuadroTexto 8">
            <a:extLst>
              <a:ext uri="{FF2B5EF4-FFF2-40B4-BE49-F238E27FC236}">
                <a16:creationId xmlns:a16="http://schemas.microsoft.com/office/drawing/2014/main" id="{E4AA326D-8DE1-B012-5EBE-C49278D4C52D}"/>
              </a:ext>
            </a:extLst>
          </p:cNvPr>
          <p:cNvSpPr txBox="1"/>
          <p:nvPr/>
        </p:nvSpPr>
        <p:spPr>
          <a:xfrm>
            <a:off x="288257" y="151306"/>
            <a:ext cx="60933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sz="4000" b="1" cap="none" spc="0" dirty="0">
                <a:latin typeface="Arial" panose="020B0604020202020204" pitchFamily="34" charset="0"/>
                <a:cs typeface="Arial" panose="020B0604020202020204" pitchFamily="34" charset="0"/>
              </a:rPr>
              <a:t>Justificación</a:t>
            </a:r>
            <a:endParaRPr lang="es-CR" sz="4000" b="1" dirty="0"/>
          </a:p>
        </p:txBody>
      </p:sp>
    </p:spTree>
    <p:extLst>
      <p:ext uri="{BB962C8B-B14F-4D97-AF65-F5344CB8AC3E}">
        <p14:creationId xmlns:p14="http://schemas.microsoft.com/office/powerpoint/2010/main" val="4046663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ADF35280-F98F-42FD-8BB5-129505E357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89F582B9-13A0-4FE1-9BA6-4174263226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 useBgFill="1">
        <p:nvSpPr>
          <p:cNvPr id="1035" name="Rectangle 1034">
            <a:extLst>
              <a:ext uri="{FF2B5EF4-FFF2-40B4-BE49-F238E27FC236}">
                <a16:creationId xmlns:a16="http://schemas.microsoft.com/office/drawing/2014/main" id="{4B397DC9-B178-4708-AAC6-A2EF13A73D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2000" y="762003"/>
            <a:ext cx="10667999" cy="53339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B81ED4-7CFF-E2E1-CB57-4A7CC14613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017"/>
          <a:stretch/>
        </p:blipFill>
        <p:spPr>
          <a:xfrm>
            <a:off x="761999" y="762003"/>
            <a:ext cx="10667999" cy="533443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9626FBE-F37A-09DE-B070-531776CD9D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98" y="725071"/>
            <a:ext cx="5759669" cy="1124606"/>
          </a:xfrm>
        </p:spPr>
        <p:txBody>
          <a:bodyPr anchor="t">
            <a:noAutofit/>
          </a:bodyPr>
          <a:lstStyle/>
          <a:p>
            <a:r>
              <a:rPr lang="es-CR" sz="4000" cap="none" spc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Antecedentes</a:t>
            </a:r>
          </a:p>
        </p:txBody>
      </p:sp>
      <p:cxnSp>
        <p:nvCxnSpPr>
          <p:cNvPr id="1037" name="Straight Connector 1036">
            <a:extLst>
              <a:ext uri="{FF2B5EF4-FFF2-40B4-BE49-F238E27FC236}">
                <a16:creationId xmlns:a16="http://schemas.microsoft.com/office/drawing/2014/main" id="{FF3B4DBF-2B06-462C-93C0-29AAF2379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31206" y="4572000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04239A42-248D-584F-322F-8527AA8CD7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920" y="2574748"/>
            <a:ext cx="1992630" cy="244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731E972-1534-C0B3-D8D7-D332292EE926}"/>
              </a:ext>
            </a:extLst>
          </p:cNvPr>
          <p:cNvSpPr txBox="1"/>
          <p:nvPr/>
        </p:nvSpPr>
        <p:spPr>
          <a:xfrm>
            <a:off x="4558863" y="2720885"/>
            <a:ext cx="737826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MX" sz="2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El Conservatorio de Música y Declamación, 1915.</a:t>
            </a:r>
          </a:p>
          <a:p>
            <a:pPr algn="l"/>
            <a:r>
              <a:rPr lang="es-CR" sz="2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El Conservatorio Nacional de Música,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1941.</a:t>
            </a:r>
            <a:b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(Adscrito a Facultad de Bellas Artes)</a:t>
            </a:r>
            <a:endParaRPr lang="es-C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0740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9184DF83-39E6-4BDC-9E23-17F25AB44C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3">
            <a:extLst>
              <a:ext uri="{FF2B5EF4-FFF2-40B4-BE49-F238E27FC236}">
                <a16:creationId xmlns:a16="http://schemas.microsoft.com/office/drawing/2014/main" id="{3CF424A7-162F-8C00-473E-38BD41112E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25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9626FBE-F37A-09DE-B070-531776CD9D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7557" y="405284"/>
            <a:ext cx="5700548" cy="114100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i="0" u="none" strike="noStrike" cap="none" spc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Marco </a:t>
            </a:r>
            <a:r>
              <a:rPr lang="en-US" sz="3200" i="0" u="none" strike="noStrike" cap="none" spc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referencial</a:t>
            </a:r>
            <a:endParaRPr lang="en-US" sz="3200" cap="none" spc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B3B7813-E80A-EA41-1388-4E6909E44E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7557" y="1445764"/>
            <a:ext cx="6016340" cy="5163899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1600" b="1" i="0" u="none" strike="noStrike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Importancia</a:t>
            </a:r>
            <a:r>
              <a:rPr lang="en-US" sz="1600" b="1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n-US" sz="1600" b="1" i="0" u="none" strike="noStrike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documentación</a:t>
            </a:r>
            <a:r>
              <a:rPr lang="en-US" sz="1600" b="1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(Identidad, </a:t>
            </a:r>
            <a:r>
              <a:rPr lang="en-US" sz="1600" b="1" i="0" u="none" strike="noStrike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arraigo</a:t>
            </a:r>
            <a:r>
              <a:rPr lang="en-US" sz="1600" b="1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1600" b="1" i="0" u="none" strike="noStrike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sentido</a:t>
            </a:r>
            <a:r>
              <a:rPr lang="en-US" sz="1600" b="1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b="1" i="0" u="none" strike="noStrike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pertenencia</a:t>
            </a:r>
            <a:r>
              <a:rPr lang="en-US" sz="1600" b="1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20000"/>
              </a:lnSpc>
            </a:pPr>
            <a:endParaRPr lang="en-US" sz="1600" b="1" i="0" u="none" strike="noStrike" baseline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1600" b="1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</a:t>
            </a:r>
            <a:r>
              <a:rPr lang="en-US" sz="1600" b="1" i="0" u="none" strike="noStrike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Cómo</a:t>
            </a:r>
            <a:r>
              <a:rPr lang="en-US" sz="1600" b="1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sz="1600" b="1" i="0" u="none" strike="noStrike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documenta</a:t>
            </a:r>
            <a:r>
              <a:rPr lang="en-US" sz="1600" b="1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García (2023, p.25)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b="1" i="0" u="none" strike="noStrike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Identificar</a:t>
            </a:r>
            <a:r>
              <a:rPr lang="en-US" sz="160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las </a:t>
            </a:r>
            <a:r>
              <a:rPr lang="en-US" sz="1600" i="0" u="none" strike="noStrike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fuentes</a:t>
            </a:r>
            <a:r>
              <a:rPr lang="en-US" sz="160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b="1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Registrar</a:t>
            </a:r>
            <a:r>
              <a:rPr lang="en-US" sz="160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las </a:t>
            </a:r>
            <a:r>
              <a:rPr lang="en-US" sz="1600" i="0" u="none" strike="noStrike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fuentes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b="1" i="0" u="none" strike="noStrike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Citar</a:t>
            </a:r>
            <a:r>
              <a:rPr lang="en-US" sz="160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las </a:t>
            </a:r>
            <a:r>
              <a:rPr lang="en-US" sz="1600" i="0" u="none" strike="noStrike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fuentes</a:t>
            </a:r>
            <a:r>
              <a:rPr lang="en-US" sz="160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b="1" i="0" u="none" strike="noStrike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Incluir</a:t>
            </a:r>
            <a:r>
              <a:rPr lang="en-US" sz="160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1600" i="0" u="none" strike="noStrike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</a:t>
            </a:r>
            <a:r>
              <a:rPr lang="en-US" sz="160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i="0" u="none" strike="noStrike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referencias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sz="1600" b="1" i="0" u="none" strike="noStrike" baseline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1600" b="1" i="0" u="none" strike="noStrike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Importancia</a:t>
            </a:r>
            <a:r>
              <a:rPr lang="en-US" sz="1600" b="1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b="1" i="0" u="none" strike="noStrike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en-US" sz="1600" b="1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Conservatorios</a:t>
            </a:r>
            <a:r>
              <a:rPr lang="en-US" sz="1600" b="1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(RAE)</a:t>
            </a:r>
          </a:p>
          <a:p>
            <a:pPr>
              <a:lnSpc>
                <a:spcPct val="120000"/>
              </a:lnSpc>
            </a:pP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Escuelas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academias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música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CD72B9EA-D457-E1D1-C298-84F53222A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831" y="1821785"/>
            <a:ext cx="6756612" cy="3966472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468372EE-9125-5921-42F3-4760EAA8EF90}"/>
              </a:ext>
            </a:extLst>
          </p:cNvPr>
          <p:cNvSpPr txBox="1"/>
          <p:nvPr/>
        </p:nvSpPr>
        <p:spPr>
          <a:xfrm>
            <a:off x="237557" y="5995090"/>
            <a:ext cx="7214745" cy="656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s-MX" sz="16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Aprendizaje musical, desarrollo de habilidades y obtener conocimientos. </a:t>
            </a:r>
            <a:r>
              <a:rPr lang="es-MX" sz="16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s-MX" sz="16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romover y difundir la cultura.</a:t>
            </a:r>
            <a:endParaRPr lang="en-US" sz="1200" i="0" u="none" strike="noStrike" baseline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2466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3">
            <a:extLst>
              <a:ext uri="{FF2B5EF4-FFF2-40B4-BE49-F238E27FC236}">
                <a16:creationId xmlns:a16="http://schemas.microsoft.com/office/drawing/2014/main" id="{3CF424A7-162F-8C00-473E-38BD41112E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25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CB3B7813-E80A-EA41-1388-4E6909E44E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7557" y="1183680"/>
            <a:ext cx="9191292" cy="5422071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algn="just"/>
            <a:r>
              <a:rPr lang="es-MX" sz="20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Desarrollo de las instituciones de educación artística en Costa Rica.</a:t>
            </a:r>
          </a:p>
          <a:p>
            <a:pPr algn="just"/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b="1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b="1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b="1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Algunas instituciones de educación musical en Costa Rica.</a:t>
            </a:r>
          </a:p>
          <a:p>
            <a:pPr algn="just"/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b="1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b="1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Proyectos similares realizados en Costa Rica.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322BAA1F-0F4A-6EFA-89E4-D93A47C991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7557" y="405284"/>
            <a:ext cx="5700548" cy="114100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i="0" u="none" strike="noStrike" cap="none" spc="0" dirty="0">
                <a:latin typeface="Arial" panose="020B0604020202020204" pitchFamily="34" charset="0"/>
                <a:cs typeface="Arial" panose="020B0604020202020204" pitchFamily="34" charset="0"/>
              </a:rPr>
              <a:t>Marco </a:t>
            </a:r>
            <a:r>
              <a:rPr lang="en-US" sz="3200" i="0" u="none" strike="noStrike" cap="none" spc="0" dirty="0" err="1">
                <a:latin typeface="Arial" panose="020B0604020202020204" pitchFamily="34" charset="0"/>
                <a:cs typeface="Arial" panose="020B0604020202020204" pitchFamily="34" charset="0"/>
              </a:rPr>
              <a:t>referencial</a:t>
            </a:r>
            <a:endParaRPr lang="en-US" sz="3200" cap="none" spc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E0CE8C1-20E4-F32E-3A8D-560684859A82}"/>
              </a:ext>
            </a:extLst>
          </p:cNvPr>
          <p:cNvSpPr txBox="1"/>
          <p:nvPr/>
        </p:nvSpPr>
        <p:spPr>
          <a:xfrm>
            <a:off x="268681" y="1683243"/>
            <a:ext cx="1111859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CR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(Vargas </a:t>
            </a:r>
            <a:r>
              <a:rPr lang="es-CR" sz="1800" b="0" i="0" u="none" strike="noStrike" baseline="0" dirty="0" err="1">
                <a:latin typeface="Arial" panose="020B0604020202020204" pitchFamily="34" charset="0"/>
                <a:cs typeface="Arial" panose="020B0604020202020204" pitchFamily="34" charset="0"/>
              </a:rPr>
              <a:t>Cullell</a:t>
            </a:r>
            <a:r>
              <a:rPr lang="es-CR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, 2004).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Tres etapas:</a:t>
            </a:r>
            <a:b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	XIX </a:t>
            </a:r>
            <a:r>
              <a:rPr lang="es-CR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música, teatro y danza de calidad.</a:t>
            </a:r>
          </a:p>
          <a:p>
            <a:pPr algn="l"/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		XX </a:t>
            </a:r>
            <a:r>
              <a:rPr lang="es-MX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teatros, museos y otros espacios culturales, ampliación, difusión y promoción.</a:t>
            </a:r>
          </a:p>
          <a:p>
            <a:pPr algn="l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			Actual, ampliación a través de la tecnología.</a:t>
            </a:r>
            <a:endParaRPr lang="es-C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A9B08D2-2F2D-34A0-15E2-A097218767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86" t="17260" r="14521" b="15172"/>
          <a:stretch/>
        </p:blipFill>
        <p:spPr>
          <a:xfrm>
            <a:off x="9144994" y="175351"/>
            <a:ext cx="2856747" cy="2615745"/>
          </a:xfrm>
          <a:prstGeom prst="rect">
            <a:avLst/>
          </a:prstGeom>
        </p:spPr>
      </p:pic>
      <p:pic>
        <p:nvPicPr>
          <p:cNvPr id="4098" name="Picture 2" descr="SiNEM Costa Rica">
            <a:extLst>
              <a:ext uri="{FF2B5EF4-FFF2-40B4-BE49-F238E27FC236}">
                <a16:creationId xmlns:a16="http://schemas.microsoft.com/office/drawing/2014/main" id="{67E1F56D-6AC4-1960-521B-E6472D06A9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48" t="17250" r="11867" b="25431"/>
          <a:stretch/>
        </p:blipFill>
        <p:spPr bwMode="auto">
          <a:xfrm>
            <a:off x="622761" y="4184431"/>
            <a:ext cx="2153636" cy="1766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ducación Permanente UNA">
            <a:extLst>
              <a:ext uri="{FF2B5EF4-FFF2-40B4-BE49-F238E27FC236}">
                <a16:creationId xmlns:a16="http://schemas.microsoft.com/office/drawing/2014/main" id="{61213DCF-D47E-F384-8CCD-022CC2CD4F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85" t="3791" r="15772" b="884"/>
          <a:stretch/>
        </p:blipFill>
        <p:spPr bwMode="auto">
          <a:xfrm>
            <a:off x="3812277" y="4114876"/>
            <a:ext cx="1426043" cy="183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upo 10">
            <a:extLst>
              <a:ext uri="{FF2B5EF4-FFF2-40B4-BE49-F238E27FC236}">
                <a16:creationId xmlns:a16="http://schemas.microsoft.com/office/drawing/2014/main" id="{A3E50418-C644-8402-F521-BD3DE2720AE1}"/>
              </a:ext>
            </a:extLst>
          </p:cNvPr>
          <p:cNvGrpSpPr/>
          <p:nvPr/>
        </p:nvGrpSpPr>
        <p:grpSpPr>
          <a:xfrm>
            <a:off x="6096000" y="4410978"/>
            <a:ext cx="3019425" cy="1068965"/>
            <a:chOff x="6645083" y="4792717"/>
            <a:chExt cx="3019425" cy="1068965"/>
          </a:xfrm>
        </p:grpSpPr>
        <p:pic>
          <p:nvPicPr>
            <p:cNvPr id="4102" name="Picture 6" descr="Escuela de Artes Musicales UCR">
              <a:extLst>
                <a:ext uri="{FF2B5EF4-FFF2-40B4-BE49-F238E27FC236}">
                  <a16:creationId xmlns:a16="http://schemas.microsoft.com/office/drawing/2014/main" id="{48671273-53E6-1392-FC4D-F1C66B6AD44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417"/>
            <a:stretch/>
          </p:blipFill>
          <p:spPr bwMode="auto">
            <a:xfrm>
              <a:off x="6645083" y="4792717"/>
              <a:ext cx="3019425" cy="10689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4" name="Picture 8" descr="Escudo UCR de colores transparente | Vicerrectoría de Acción Social">
              <a:extLst>
                <a:ext uri="{FF2B5EF4-FFF2-40B4-BE49-F238E27FC236}">
                  <a16:creationId xmlns:a16="http://schemas.microsoft.com/office/drawing/2014/main" id="{882D1F88-671D-197E-CCED-A007544CF63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28" t="16794" r="10321" b="19409"/>
            <a:stretch/>
          </p:blipFill>
          <p:spPr bwMode="auto">
            <a:xfrm>
              <a:off x="7693571" y="5358516"/>
              <a:ext cx="1220535" cy="5031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106" name="Picture 10">
            <a:extLst>
              <a:ext uri="{FF2B5EF4-FFF2-40B4-BE49-F238E27FC236}">
                <a16:creationId xmlns:a16="http://schemas.microsoft.com/office/drawing/2014/main" id="{67A6AD37-3247-1023-29E6-032B4ECF0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334" y="4469338"/>
            <a:ext cx="1532566" cy="1010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6ECA772-6A72-C0CD-6C36-2CA8BF66C7DD}"/>
              </a:ext>
            </a:extLst>
          </p:cNvPr>
          <p:cNvSpPr txBox="1"/>
          <p:nvPr/>
        </p:nvSpPr>
        <p:spPr>
          <a:xfrm>
            <a:off x="6214681" y="6060659"/>
            <a:ext cx="45539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Escuela de Música de Mercedes Norte de Heredia</a:t>
            </a:r>
          </a:p>
          <a:p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Escuela Municipal de </a:t>
            </a:r>
            <a:r>
              <a:rPr lang="es-MX" sz="1400" dirty="0" err="1">
                <a:latin typeface="Arial" panose="020B0604020202020204" pitchFamily="34" charset="0"/>
                <a:cs typeface="Arial" panose="020B0604020202020204" pitchFamily="34" charset="0"/>
              </a:rPr>
              <a:t>Paraiso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 de Cartago</a:t>
            </a:r>
          </a:p>
          <a:p>
            <a:r>
              <a:rPr lang="es-CR" sz="1400" dirty="0">
                <a:latin typeface="Arial" panose="020B0604020202020204" pitchFamily="34" charset="0"/>
                <a:cs typeface="Arial" panose="020B0604020202020204" pitchFamily="34" charset="0"/>
              </a:rPr>
              <a:t>EMAI		UCR occidente</a:t>
            </a:r>
          </a:p>
        </p:txBody>
      </p:sp>
    </p:spTree>
    <p:extLst>
      <p:ext uri="{BB962C8B-B14F-4D97-AF65-F5344CB8AC3E}">
        <p14:creationId xmlns:p14="http://schemas.microsoft.com/office/powerpoint/2010/main" val="4151734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626FBE-F37A-09DE-B070-531776CD9D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7130" y="258844"/>
            <a:ext cx="7239960" cy="955643"/>
          </a:xfrm>
        </p:spPr>
        <p:txBody>
          <a:bodyPr anchor="t">
            <a:noAutofit/>
          </a:bodyPr>
          <a:lstStyle/>
          <a:p>
            <a:pPr algn="ctr"/>
            <a:r>
              <a:rPr lang="es-MX" sz="3600" cap="none" spc="0" dirty="0">
                <a:latin typeface="Arial" panose="020B0604020202020204" pitchFamily="34" charset="0"/>
                <a:cs typeface="Arial" panose="020B0604020202020204" pitchFamily="34" charset="0"/>
              </a:rPr>
              <a:t>Metodología de la investigación</a:t>
            </a:r>
            <a:endParaRPr lang="es-CR" sz="3600" cap="none" spc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B3B7813-E80A-EA41-1388-4E6909E44E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2446" y="3507818"/>
            <a:ext cx="5736966" cy="609307"/>
          </a:xfrm>
        </p:spPr>
        <p:txBody>
          <a:bodyPr>
            <a:noAutofit/>
          </a:bodyPr>
          <a:lstStyle/>
          <a:p>
            <a:r>
              <a:rPr lang="es-CR" sz="28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Enfoque investigativo.</a:t>
            </a:r>
            <a:endParaRPr lang="es-C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B81ED4-7CFF-E2E1-CB57-4A7CC14613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331" r="10671" b="2"/>
          <a:stretch/>
        </p:blipFill>
        <p:spPr>
          <a:xfrm>
            <a:off x="5344510" y="756110"/>
            <a:ext cx="6605044" cy="5360306"/>
          </a:xfrm>
          <a:custGeom>
            <a:avLst/>
            <a:gdLst/>
            <a:ahLst/>
            <a:cxnLst/>
            <a:rect l="l" t="t" r="r" b="b"/>
            <a:pathLst>
              <a:path w="5360306" h="5360306">
                <a:moveTo>
                  <a:pt x="2680153" y="0"/>
                </a:moveTo>
                <a:cubicBezTo>
                  <a:pt x="4160361" y="0"/>
                  <a:pt x="5360306" y="1199945"/>
                  <a:pt x="5360306" y="2680153"/>
                </a:cubicBezTo>
                <a:cubicBezTo>
                  <a:pt x="5360306" y="4160361"/>
                  <a:pt x="4160361" y="5360306"/>
                  <a:pt x="2680153" y="5360306"/>
                </a:cubicBezTo>
                <a:cubicBezTo>
                  <a:pt x="1199945" y="5360306"/>
                  <a:pt x="0" y="4160361"/>
                  <a:pt x="0" y="2680153"/>
                </a:cubicBezTo>
                <a:cubicBezTo>
                  <a:pt x="0" y="1199945"/>
                  <a:pt x="1199945" y="0"/>
                  <a:pt x="2680153" y="0"/>
                </a:cubicBezTo>
                <a:close/>
              </a:path>
            </a:pathLst>
          </a:cu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788BB283-5F3C-30D5-BA2D-59FB3DB6ACBD}"/>
              </a:ext>
            </a:extLst>
          </p:cNvPr>
          <p:cNvSpPr txBox="1"/>
          <p:nvPr/>
        </p:nvSpPr>
        <p:spPr>
          <a:xfrm>
            <a:off x="5575030" y="2033127"/>
            <a:ext cx="6144004" cy="1881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CR" sz="2000" b="1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cualidades del </a:t>
            </a:r>
            <a:r>
              <a:rPr lang="es-MX" sz="2000" b="1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Conservatorio aplicadas al contexto de la educación musical en Alajuela, </a:t>
            </a:r>
            <a:r>
              <a:rPr lang="es-MX" sz="2000" b="1" i="0" u="sng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recolectando</a:t>
            </a:r>
            <a:r>
              <a:rPr lang="es-MX" sz="2000" b="1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2000" b="1" i="0" u="sng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analizando</a:t>
            </a:r>
            <a:r>
              <a:rPr lang="es-MX" sz="2000" b="1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MX" sz="2000" b="1" i="0" u="sng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documentando</a:t>
            </a:r>
            <a:r>
              <a:rPr lang="es-MX" sz="2000" b="1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integralidad de los datos obtenidos.</a:t>
            </a:r>
            <a:endParaRPr lang="es-CR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D0BA389-02E3-C3A8-C565-C4B6B81DF46B}"/>
              </a:ext>
            </a:extLst>
          </p:cNvPr>
          <p:cNvSpPr txBox="1"/>
          <p:nvPr/>
        </p:nvSpPr>
        <p:spPr>
          <a:xfrm>
            <a:off x="242446" y="4670411"/>
            <a:ext cx="60933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8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Sujetos y fuentes de información.</a:t>
            </a:r>
            <a:endParaRPr lang="es-C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CBF58E72-92E8-C670-68B5-3FBC2BBB6374}"/>
              </a:ext>
            </a:extLst>
          </p:cNvPr>
          <p:cNvSpPr txBox="1"/>
          <p:nvPr/>
        </p:nvSpPr>
        <p:spPr>
          <a:xfrm>
            <a:off x="242446" y="5220119"/>
            <a:ext cx="60933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sz="18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Categorías de análisis.</a:t>
            </a:r>
            <a:endParaRPr lang="es-C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E969C46-6F44-68B8-3CC0-ADCD8AEA0BF0}"/>
              </a:ext>
            </a:extLst>
          </p:cNvPr>
          <p:cNvSpPr txBox="1"/>
          <p:nvPr/>
        </p:nvSpPr>
        <p:spPr>
          <a:xfrm>
            <a:off x="242446" y="5795037"/>
            <a:ext cx="74668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sz="18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Estrategia metodológica </a:t>
            </a:r>
            <a:r>
              <a:rPr lang="es-CR" sz="16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CR" sz="1600" b="1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método histórico y biográfico narrativo</a:t>
            </a:r>
            <a:r>
              <a:rPr lang="es-CR" sz="1600" b="1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)</a:t>
            </a:r>
            <a:endParaRPr lang="es-C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D739B09-6182-1144-EA1B-921FC5EA8D89}"/>
              </a:ext>
            </a:extLst>
          </p:cNvPr>
          <p:cNvSpPr txBox="1"/>
          <p:nvPr/>
        </p:nvSpPr>
        <p:spPr>
          <a:xfrm>
            <a:off x="217130" y="6309397"/>
            <a:ext cx="60933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sz="18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Técnicas e instrumentos utilizados</a:t>
            </a:r>
            <a:endParaRPr lang="es-C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1747466-9082-FDA9-39C0-5D1E2A9213CD}"/>
              </a:ext>
            </a:extLst>
          </p:cNvPr>
          <p:cNvSpPr txBox="1"/>
          <p:nvPr/>
        </p:nvSpPr>
        <p:spPr>
          <a:xfrm>
            <a:off x="4165509" y="6340174"/>
            <a:ext cx="61440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400" dirty="0">
                <a:latin typeface="Arial" panose="020B0604020202020204" pitchFamily="34" charset="0"/>
                <a:cs typeface="Arial" panose="020B0604020202020204" pitchFamily="34" charset="0"/>
              </a:rPr>
              <a:t>Formulario, Personalmente, Llamada, </a:t>
            </a:r>
            <a:r>
              <a:rPr lang="es-CR" sz="1400" dirty="0" err="1">
                <a:latin typeface="Arial" panose="020B0604020202020204" pitchFamily="34" charset="0"/>
                <a:cs typeface="Arial" panose="020B0604020202020204" pitchFamily="34" charset="0"/>
              </a:rPr>
              <a:t>mensajeria</a:t>
            </a:r>
            <a:r>
              <a:rPr lang="es-CR" sz="1400" dirty="0">
                <a:latin typeface="Arial" panose="020B0604020202020204" pitchFamily="34" charset="0"/>
                <a:cs typeface="Arial" panose="020B0604020202020204" pitchFamily="34" charset="0"/>
              </a:rPr>
              <a:t>. / Computadora y celular.</a:t>
            </a: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81335ABA-1677-84B5-A20A-E292BA0C7FC3}"/>
              </a:ext>
            </a:extLst>
          </p:cNvPr>
          <p:cNvCxnSpPr>
            <a:cxnSpLocks/>
          </p:cNvCxnSpPr>
          <p:nvPr/>
        </p:nvCxnSpPr>
        <p:spPr>
          <a:xfrm flipH="1">
            <a:off x="8655269" y="6036828"/>
            <a:ext cx="5360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: curvado 18">
            <a:extLst>
              <a:ext uri="{FF2B5EF4-FFF2-40B4-BE49-F238E27FC236}">
                <a16:creationId xmlns:a16="http://schemas.microsoft.com/office/drawing/2014/main" id="{43188DC9-4444-AD36-F10D-B48F72FA008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815385" y="4148057"/>
            <a:ext cx="2064586" cy="1598706"/>
          </a:xfrm>
          <a:prstGeom prst="curvedConnector3">
            <a:avLst>
              <a:gd name="adj1" fmla="val 2403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130A2A17-3DED-3A36-993E-A83DBF78E223}"/>
              </a:ext>
            </a:extLst>
          </p:cNvPr>
          <p:cNvSpPr txBox="1"/>
          <p:nvPr/>
        </p:nvSpPr>
        <p:spPr>
          <a:xfrm>
            <a:off x="3563576" y="4541806"/>
            <a:ext cx="2632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1400" dirty="0"/>
              <a:t>Mucha información</a:t>
            </a:r>
          </a:p>
          <a:p>
            <a:pPr algn="ctr"/>
            <a:r>
              <a:rPr lang="es-CR" sz="1400" dirty="0"/>
              <a:t>(</a:t>
            </a:r>
            <a:r>
              <a:rPr lang="es-CR" sz="1400" dirty="0" err="1"/>
              <a:t>Lahr</a:t>
            </a:r>
            <a:r>
              <a:rPr lang="es-CR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1349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CB81ED4-7CFF-E2E1-CB57-4A7CC14613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25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9626FBE-F37A-09DE-B070-531776CD9D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7815" y="934219"/>
            <a:ext cx="11839905" cy="992968"/>
          </a:xfrm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es-CR" cap="none" spc="0" dirty="0">
                <a:latin typeface="Arial" panose="020B0604020202020204" pitchFamily="34" charset="0"/>
                <a:cs typeface="Arial" panose="020B0604020202020204" pitchFamily="34" charset="0"/>
              </a:rPr>
              <a:t>¿</a:t>
            </a:r>
            <a:r>
              <a:rPr lang="es-CR" cap="none" spc="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Qué es?		¿Cuándo se fundó?	      ¿Cómo ha documentado?</a:t>
            </a:r>
            <a:br>
              <a:rPr lang="es-CR" cap="none" spc="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s-CR" cap="none" spc="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 educación a través del tiempo: cambios y actualización.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5172F8C-443E-664A-9765-F14C7B47843B}"/>
              </a:ext>
            </a:extLst>
          </p:cNvPr>
          <p:cNvSpPr txBox="1"/>
          <p:nvPr/>
        </p:nvSpPr>
        <p:spPr>
          <a:xfrm>
            <a:off x="924912" y="2274838"/>
            <a:ext cx="21362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CR" sz="3600" b="1" dirty="0">
                <a:latin typeface="Arial" panose="020B0604020202020204" pitchFamily="34" charset="0"/>
                <a:cs typeface="Arial" panose="020B0604020202020204" pitchFamily="34" charset="0"/>
              </a:rPr>
              <a:t>1975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R" sz="3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1978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R" sz="3600" b="1" dirty="0">
                <a:latin typeface="Arial" panose="020B0604020202020204" pitchFamily="34" charset="0"/>
                <a:cs typeface="Arial" panose="020B0604020202020204" pitchFamily="34" charset="0"/>
              </a:rPr>
              <a:t>1979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R" sz="3600" b="1" dirty="0">
                <a:latin typeface="Arial" panose="020B0604020202020204" pitchFamily="34" charset="0"/>
                <a:cs typeface="Arial" panose="020B0604020202020204" pitchFamily="34" charset="0"/>
              </a:rPr>
              <a:t>1983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738C1BB3-33C0-ACDE-F65C-9990DCA5A8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00" y="5438743"/>
            <a:ext cx="2387794" cy="1656532"/>
          </a:xfrm>
          <a:prstGeom prst="rect">
            <a:avLst/>
          </a:prstGeom>
        </p:spPr>
      </p:pic>
      <p:pic>
        <p:nvPicPr>
          <p:cNvPr id="15" name="Picture 4" descr="A building with a truck and a truck parked in front of it&#10;&#10;Description automatically generated">
            <a:extLst>
              <a:ext uri="{FF2B5EF4-FFF2-40B4-BE49-F238E27FC236}">
                <a16:creationId xmlns:a16="http://schemas.microsoft.com/office/drawing/2014/main" id="{E0DA2010-D6DD-36FF-1948-A9D11C382A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520" y="2159876"/>
            <a:ext cx="6259644" cy="4694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9053FDF9-7E81-AF97-B7E6-5840AA0A1F50}"/>
              </a:ext>
            </a:extLst>
          </p:cNvPr>
          <p:cNvSpPr txBox="1"/>
          <p:nvPr/>
        </p:nvSpPr>
        <p:spPr>
          <a:xfrm>
            <a:off x="220714" y="4997668"/>
            <a:ext cx="2633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Apoyo intermitente.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FA49BA15-FCE3-4F98-7AB1-A5482DF3662F}"/>
              </a:ext>
            </a:extLst>
          </p:cNvPr>
          <p:cNvGrpSpPr/>
          <p:nvPr/>
        </p:nvGrpSpPr>
        <p:grpSpPr>
          <a:xfrm>
            <a:off x="1431280" y="104827"/>
            <a:ext cx="9811405" cy="770950"/>
            <a:chOff x="184773" y="1615838"/>
            <a:chExt cx="5127380" cy="770950"/>
          </a:xfrm>
        </p:grpSpPr>
        <p:sp>
          <p:nvSpPr>
            <p:cNvPr id="8" name="Rectángulo: esquinas redondeadas 7">
              <a:extLst>
                <a:ext uri="{FF2B5EF4-FFF2-40B4-BE49-F238E27FC236}">
                  <a16:creationId xmlns:a16="http://schemas.microsoft.com/office/drawing/2014/main" id="{AA2B8BE8-9326-1A1D-4BC5-2327F02A744A}"/>
                </a:ext>
              </a:extLst>
            </p:cNvPr>
            <p:cNvSpPr/>
            <p:nvPr/>
          </p:nvSpPr>
          <p:spPr>
            <a:xfrm>
              <a:off x="242446" y="1615838"/>
              <a:ext cx="4975940" cy="546830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CEDBD515-420C-9D80-166D-02204119544A}"/>
                </a:ext>
              </a:extLst>
            </p:cNvPr>
            <p:cNvSpPr txBox="1"/>
            <p:nvPr/>
          </p:nvSpPr>
          <p:spPr>
            <a:xfrm>
              <a:off x="184773" y="1678902"/>
              <a:ext cx="512738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>
                <a:spcBef>
                  <a:spcPts val="0"/>
                </a:spcBef>
                <a:spcAft>
                  <a:spcPts val="0"/>
                </a:spcAft>
              </a:pPr>
              <a:r>
                <a:rPr lang="es-MX" sz="2000" b="1" i="0" u="none" strike="noStrike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Conservatorio Municipal de Alajuela: su historia, su gente y sus aportes.</a:t>
              </a:r>
              <a:endParaRPr lang="es-MX" sz="2000" b="1" dirty="0"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4" name="Imagen 13">
            <a:extLst>
              <a:ext uri="{FF2B5EF4-FFF2-40B4-BE49-F238E27FC236}">
                <a16:creationId xmlns:a16="http://schemas.microsoft.com/office/drawing/2014/main" id="{C7ED5DC7-2292-75FD-04E7-435269D928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122874" y="2861396"/>
            <a:ext cx="1742666" cy="1389544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CD040B40-C437-E251-E856-3BBCEF9B56B7}"/>
              </a:ext>
            </a:extLst>
          </p:cNvPr>
          <p:cNvSpPr txBox="1"/>
          <p:nvPr/>
        </p:nvSpPr>
        <p:spPr>
          <a:xfrm>
            <a:off x="8394638" y="6505443"/>
            <a:ext cx="3499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Local actual del Conservatorio.</a:t>
            </a:r>
          </a:p>
        </p:txBody>
      </p:sp>
    </p:spTree>
    <p:extLst>
      <p:ext uri="{BB962C8B-B14F-4D97-AF65-F5344CB8AC3E}">
        <p14:creationId xmlns:p14="http://schemas.microsoft.com/office/powerpoint/2010/main" val="2233405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760E4C7-47B8-4356-ABCA-CC9C79E2D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B81ED4-7CFF-E2E1-CB57-4A7CC14613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25017"/>
          <a:stretch/>
        </p:blipFill>
        <p:spPr>
          <a:xfrm>
            <a:off x="0" y="10"/>
            <a:ext cx="12191980" cy="6857990"/>
          </a:xfrm>
          <a:prstGeom prst="rect">
            <a:avLst/>
          </a:prstGeom>
        </p:spPr>
      </p:pic>
      <p:sp useBgFill="1">
        <p:nvSpPr>
          <p:cNvPr id="11" name="Oval 10">
            <a:extLst>
              <a:ext uri="{FF2B5EF4-FFF2-40B4-BE49-F238E27FC236}">
                <a16:creationId xmlns:a16="http://schemas.microsoft.com/office/drawing/2014/main" id="{07F1F8E1-08C9-4C32-8CD0-F0DEB444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3197" y="1114197"/>
            <a:ext cx="4629606" cy="462960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9626FBE-F37A-09DE-B070-531776CD9D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8209" y="1902473"/>
            <a:ext cx="4926625" cy="2619600"/>
          </a:xfrm>
        </p:spPr>
        <p:txBody>
          <a:bodyPr anchor="t">
            <a:noAutofit/>
          </a:bodyPr>
          <a:lstStyle/>
          <a:p>
            <a:pPr algn="ctr"/>
            <a:r>
              <a:rPr lang="es-CR" sz="6000" dirty="0">
                <a:solidFill>
                  <a:schemeClr val="bg1"/>
                </a:solidFill>
              </a:rPr>
              <a:t>Objetivo</a:t>
            </a:r>
            <a:br>
              <a:rPr lang="es-CR" sz="6000" dirty="0">
                <a:solidFill>
                  <a:schemeClr val="bg1"/>
                </a:solidFill>
              </a:rPr>
            </a:br>
            <a:r>
              <a:rPr lang="es-CR" sz="6000" dirty="0">
                <a:solidFill>
                  <a:schemeClr val="bg1"/>
                </a:solidFill>
              </a:rPr>
              <a:t>general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B3B7813-E80A-EA41-1388-4E6909E44E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418" y="5872645"/>
            <a:ext cx="11939732" cy="1270907"/>
          </a:xfrm>
        </p:spPr>
        <p:txBody>
          <a:bodyPr>
            <a:noAutofit/>
          </a:bodyPr>
          <a:lstStyle/>
          <a:p>
            <a:pPr algn="just"/>
            <a:r>
              <a:rPr lang="es-MX" sz="20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Generar un documento que muestre la trayectoria de la institución y sus aportes al desarrollo cultural y a la educación musical del cantón.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14C5C93-B9E9-4392-ADCF-ABF21209DD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562423" y="3960586"/>
            <a:ext cx="971155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n 6">
            <a:extLst>
              <a:ext uri="{FF2B5EF4-FFF2-40B4-BE49-F238E27FC236}">
                <a16:creationId xmlns:a16="http://schemas.microsoft.com/office/drawing/2014/main" id="{E2986AF3-219F-FAA7-BA47-8AA0146F42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1255" y="294424"/>
            <a:ext cx="4190030" cy="529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5573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PortalVTI">
  <a:themeElements>
    <a:clrScheme name="AnalogousFromLightSeedRightStep">
      <a:dk1>
        <a:srgbClr val="000000"/>
      </a:dk1>
      <a:lt1>
        <a:srgbClr val="FFFFFF"/>
      </a:lt1>
      <a:dk2>
        <a:srgbClr val="243141"/>
      </a:dk2>
      <a:lt2>
        <a:srgbClr val="E2E3E8"/>
      </a:lt2>
      <a:accent1>
        <a:srgbClr val="AAA180"/>
      </a:accent1>
      <a:accent2>
        <a:srgbClr val="9CA671"/>
      </a:accent2>
      <a:accent3>
        <a:srgbClr val="8FA880"/>
      </a:accent3>
      <a:accent4>
        <a:srgbClr val="76AD78"/>
      </a:accent4>
      <a:accent5>
        <a:srgbClr val="81AB94"/>
      </a:accent5>
      <a:accent6>
        <a:srgbClr val="74AAA2"/>
      </a:accent6>
      <a:hlink>
        <a:srgbClr val="6978AE"/>
      </a:hlink>
      <a:folHlink>
        <a:srgbClr val="7F7F7F"/>
      </a:folHlink>
    </a:clrScheme>
    <a:fontScheme name="Earth">
      <a:majorFont>
        <a:latin typeface="Trade Gothic Next Cond"/>
        <a:ea typeface=""/>
        <a:cs typeface=""/>
      </a:majorFont>
      <a:minorFont>
        <a:latin typeface="Trade Gothic Nex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rtalVTI" id="{0E0D5035-C7F2-4607-91F4-D5D5F886A15A}" vid="{EAFF3D8B-AC13-4E90-80A9-182200FBC86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5596</TotalTime>
  <Words>1074</Words>
  <Application>Microsoft Office PowerPoint</Application>
  <PresentationFormat>Panorámica</PresentationFormat>
  <Paragraphs>116</Paragraphs>
  <Slides>19</Slides>
  <Notes>2</Notes>
  <HiddenSlides>0</HiddenSlides>
  <MMClips>1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5" baseType="lpstr">
      <vt:lpstr>Aptos</vt:lpstr>
      <vt:lpstr>Arial</vt:lpstr>
      <vt:lpstr>Lato</vt:lpstr>
      <vt:lpstr>Trade Gothic Next Cond</vt:lpstr>
      <vt:lpstr>Trade Gothic Next Light</vt:lpstr>
      <vt:lpstr>PortalVTI</vt:lpstr>
      <vt:lpstr>Universidad Nacional de Costa Rica Centro de Investigación, Docencia y Extensión Artística CIDEA Escuela de Música</vt:lpstr>
      <vt:lpstr>Según Vargas Cullell (2004), las instituciones de formación artística en Costa Rica juegan un papel importante en la consolidación de la identidad nacional costarricense.</vt:lpstr>
      <vt:lpstr>García (2022, p. 17) señala que "la documentación de la historia de una institución permite a sus miembros conocer su origen, sus objetivos, sus logros y sus desafíos".  Datos.      </vt:lpstr>
      <vt:lpstr>Antecedentes</vt:lpstr>
      <vt:lpstr>Marco referencial</vt:lpstr>
      <vt:lpstr>Marco referencial</vt:lpstr>
      <vt:lpstr>Metodología de la investigación</vt:lpstr>
      <vt:lpstr>¿Qué es?  ¿Cuándo se fundó?       ¿Cómo ha documentado? La educación a través del tiempo: cambios y actualización.</vt:lpstr>
      <vt:lpstr>Objetivo general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Los edificios </vt:lpstr>
      <vt:lpstr>Diseño, ejecución y evaluación del proyecto</vt:lpstr>
      <vt:lpstr>Conclusiones y recomendaciones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Meli Alvarez</dc:creator>
  <cp:lastModifiedBy>Meli Alvarez</cp:lastModifiedBy>
  <cp:revision>165</cp:revision>
  <dcterms:created xsi:type="dcterms:W3CDTF">2024-06-18T20:43:34Z</dcterms:created>
  <dcterms:modified xsi:type="dcterms:W3CDTF">2024-08-13T03:27:29Z</dcterms:modified>
</cp:coreProperties>
</file>