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803600" cy="43205400"/>
  <p:notesSz cx="6858000" cy="9144000"/>
  <p:defaultTextStyle>
    <a:defPPr>
      <a:defRPr lang="es-AR"/>
    </a:defPPr>
    <a:lvl1pPr marL="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6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70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9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13" autoAdjust="0"/>
  </p:normalViewPr>
  <p:slideViewPr>
    <p:cSldViewPr showGuides="1">
      <p:cViewPr>
        <p:scale>
          <a:sx n="20" d="100"/>
          <a:sy n="20" d="100"/>
        </p:scale>
        <p:origin x="-2358" y="-78"/>
      </p:cViewPr>
      <p:guideLst>
        <p:guide orient="horz" pos="13608"/>
        <p:guide pos="9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6" y="40956693"/>
            <a:ext cx="28800000" cy="2331834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19"/>
            <a:ext cx="28800000" cy="25537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3987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2754531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5" y="2310293"/>
            <a:ext cx="4860610" cy="4914614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7" y="2310293"/>
            <a:ext cx="14101765" cy="4914614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257175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4055853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75287" y="27763471"/>
            <a:ext cx="24483060" cy="858107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75287" y="18312297"/>
            <a:ext cx="24483060" cy="9451177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40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8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6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271644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7" y="13441682"/>
            <a:ext cx="9481185" cy="38014756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1041382" y="13441682"/>
            <a:ext cx="9481185" cy="38014756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176512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40182" y="9671210"/>
            <a:ext cx="12726592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440182" y="13701711"/>
            <a:ext cx="12726592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4631832" y="9671210"/>
            <a:ext cx="12731590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4631832" y="13701711"/>
            <a:ext cx="12731590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587314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179936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4130811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40182" y="1720217"/>
            <a:ext cx="9476187" cy="7320915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261407" y="1720219"/>
            <a:ext cx="16102015" cy="36874613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440182" y="9041134"/>
            <a:ext cx="9476187" cy="29553698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246181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645707" y="30243782"/>
            <a:ext cx="17282160" cy="3570451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645707" y="3860481"/>
            <a:ext cx="17282160" cy="25923240"/>
          </a:xfrm>
        </p:spPr>
        <p:txBody>
          <a:bodyPr/>
          <a:lstStyle>
            <a:lvl1pPr marL="0" indent="0">
              <a:buNone/>
              <a:defRPr sz="14400"/>
            </a:lvl1pPr>
            <a:lvl2pPr marL="2057400" indent="0">
              <a:buNone/>
              <a:defRPr sz="12600"/>
            </a:lvl2pPr>
            <a:lvl3pPr marL="4114800" indent="0">
              <a:buNone/>
              <a:defRPr sz="10800"/>
            </a:lvl3pPr>
            <a:lvl4pPr marL="6172200" indent="0">
              <a:buNone/>
              <a:defRPr sz="9000"/>
            </a:lvl4pPr>
            <a:lvl5pPr marL="8229600" indent="0">
              <a:buNone/>
              <a:defRPr sz="9000"/>
            </a:lvl5pPr>
            <a:lvl6pPr marL="10287000" indent="0">
              <a:buNone/>
              <a:defRPr sz="9000"/>
            </a:lvl6pPr>
            <a:lvl7pPr marL="12344400" indent="0">
              <a:buNone/>
              <a:defRPr sz="9000"/>
            </a:lvl7pPr>
            <a:lvl8pPr marL="14401800" indent="0">
              <a:buNone/>
              <a:defRPr sz="9000"/>
            </a:lvl8pPr>
            <a:lvl9pPr marL="16459200" indent="0">
              <a:buNone/>
              <a:defRPr sz="9000"/>
            </a:lvl9pPr>
          </a:lstStyle>
          <a:p>
            <a:r>
              <a:rPr lang="es-ES" smtClean="0"/>
              <a:t>Haga clic en el icono para agregar una imagen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645707" y="33814233"/>
            <a:ext cx="17282160" cy="5070629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396366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 vert="horz" lIns="411480" tIns="205740" rIns="411480" bIns="20574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40180" y="10081267"/>
            <a:ext cx="25923240" cy="28513565"/>
          </a:xfrm>
          <a:prstGeom prst="rect">
            <a:avLst/>
          </a:prstGeom>
        </p:spPr>
        <p:txBody>
          <a:bodyPr vert="horz" lIns="411480" tIns="205740" rIns="411480" bIns="20574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440180" y="40045010"/>
            <a:ext cx="6720840" cy="2300286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552AD-1DE9-4E7C-93B8-3AC91764472D}" type="datetimeFigureOut">
              <a:rPr lang="es-AR" smtClean="0"/>
              <a:pPr/>
              <a:t>30/05/2018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841230" y="40045010"/>
            <a:ext cx="9121140" cy="2300286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0642580" y="40045010"/>
            <a:ext cx="6720840" cy="2300286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D7684-4906-4113-B7DD-D4BF447E7C1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="" xmlns:p14="http://schemas.microsoft.com/office/powerpoint/2010/main" val="124574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800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50" indent="-154305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275" indent="-1285875" algn="l" defTabSz="4114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.jpeg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hyperlink" Target="mailto:fernando.ramirez.munoz@una.cr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al-ipc.org/ip/management/ipcw/pages/detailreport.cfm@usernumber=67&amp;surveynumber=182.php" TargetMode="External"/><Relationship Id="rId11" Type="http://schemas.openxmlformats.org/officeDocument/2006/relationships/image" Target="../media/image8.jpeg"/><Relationship Id="rId5" Type="http://schemas.openxmlformats.org/officeDocument/2006/relationships/hyperlink" Target="http://floracostaricensis.myspecies.info/node/483" TargetMode="External"/><Relationship Id="rId10" Type="http://schemas.openxmlformats.org/officeDocument/2006/relationships/image" Target="../media/image7.jpeg"/><Relationship Id="rId4" Type="http://schemas.openxmlformats.org/officeDocument/2006/relationships/hyperlink" Target="https://www.cabi.org/isc/datasheet/70355" TargetMode="External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728392" y="4608812"/>
            <a:ext cx="2628292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R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80320" y="3014183"/>
            <a:ext cx="2693099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R" sz="4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Euphorbia</a:t>
            </a:r>
            <a:r>
              <a:rPr kumimoji="0" lang="es-CR" sz="4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CR" sz="4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peplus</a:t>
            </a:r>
            <a:r>
              <a:rPr kumimoji="0" lang="es-CR" sz="4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L. (</a:t>
            </a:r>
            <a:r>
              <a:rPr kumimoji="0" lang="es-CR" sz="4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Euphorbiaceae</a:t>
            </a:r>
            <a:r>
              <a:rPr kumimoji="0" lang="es-CR" sz="4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y </a:t>
            </a:r>
            <a:r>
              <a:rPr kumimoji="0" lang="es-CR" sz="4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Phalaris</a:t>
            </a:r>
            <a:r>
              <a:rPr kumimoji="0" lang="es-CR" sz="4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CR" sz="4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aquatica</a:t>
            </a:r>
            <a:r>
              <a:rPr kumimoji="0" lang="es-CR" sz="4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L. (Poaceae) ARVENSES DE RECIEN INTRODUCCION EN CAMPOS DE HORTALIZAS DE LA ZONA DE ZARCERO, ALAJUELA, COSTA RICA </a:t>
            </a:r>
            <a:endParaRPr kumimoji="0" lang="es-CR" sz="4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Fernando Ram</a:t>
            </a: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rez-Mu</a:t>
            </a: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oz, </a:t>
            </a:r>
            <a:r>
              <a:rPr kumimoji="0" lang="es-CR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Ph.</a:t>
            </a: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D.</a:t>
            </a:r>
            <a:endParaRPr kumimoji="0" lang="es-C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Instituto Regional de Estudios en Sustancias T</a:t>
            </a: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xicas (IRET), Universidad Nacional  (UNA), Costa Rica. 	</a:t>
            </a:r>
            <a:r>
              <a:rPr kumimoji="0" lang="es-C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2"/>
              </a:rPr>
              <a:t>fernando.ramirez.munoz@una.cr</a:t>
            </a:r>
            <a:endParaRPr kumimoji="0" lang="es-C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80320" y="27003300"/>
            <a:ext cx="12889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R" sz="3200" dirty="0" smtClean="0"/>
              <a:t>Se encontraron dos especies no reportadas en Costa Rica ni en </a:t>
            </a:r>
            <a:r>
              <a:rPr lang="es-CR" sz="3200" dirty="0" smtClean="0"/>
              <a:t>Centroamérica</a:t>
            </a:r>
            <a:r>
              <a:rPr lang="es-CR" sz="3200" dirty="0" smtClean="0"/>
              <a:t>, una Poaceae (</a:t>
            </a:r>
            <a:r>
              <a:rPr lang="es-CR" sz="3200" i="1" dirty="0" err="1" smtClean="0"/>
              <a:t>Phalaris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aquatica</a:t>
            </a:r>
            <a:r>
              <a:rPr lang="es-CR" sz="3200" dirty="0" smtClean="0"/>
              <a:t>) y una </a:t>
            </a:r>
            <a:r>
              <a:rPr lang="es-CR" sz="3200" dirty="0" err="1" smtClean="0"/>
              <a:t>Euphorbiacea</a:t>
            </a:r>
            <a:r>
              <a:rPr lang="es-CR" sz="3200" dirty="0" smtClean="0"/>
              <a:t> (</a:t>
            </a:r>
            <a:r>
              <a:rPr lang="es-CR" sz="3200" i="1" dirty="0" err="1" smtClean="0"/>
              <a:t>Euphorbia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peplus</a:t>
            </a:r>
            <a:r>
              <a:rPr lang="es-CR" sz="3200" dirty="0" smtClean="0"/>
              <a:t>), ambas originarias de la región Mediterránea. </a:t>
            </a:r>
            <a:endParaRPr lang="es-CR" sz="3200" dirty="0"/>
          </a:p>
        </p:txBody>
      </p:sp>
      <p:sp>
        <p:nvSpPr>
          <p:cNvPr id="12" name="Text Box 578"/>
          <p:cNvSpPr txBox="1">
            <a:spLocks noChangeArrowheads="1"/>
          </p:cNvSpPr>
          <p:nvPr/>
        </p:nvSpPr>
        <p:spPr bwMode="auto">
          <a:xfrm rot="10800000" flipV="1">
            <a:off x="864296" y="20450572"/>
            <a:ext cx="13321480" cy="597087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s-ES" altLang="es-CR" sz="4000" b="1" dirty="0" smtClean="0">
                <a:latin typeface="+mj-lt"/>
              </a:rPr>
              <a:t>Materiales y Métodos</a:t>
            </a:r>
            <a:endParaRPr lang="es-ES" altLang="es-CR" sz="4000" b="1" dirty="0">
              <a:latin typeface="+mj-lt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20280" y="21314668"/>
            <a:ext cx="132494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3200" dirty="0" smtClean="0"/>
              <a:t>Durante 2015 a 2017 se hicieron recorridos por fincas productoras de hortalizas como papa, repollo, zanahoria, lechuga y cebolla, para la determinación de las principales malezas que crecen en esos cultivos. Se encontraron dos especies desconocidas de plantas; se fotografiaron, se colectaron muestras fértiles y se llevaron al Herbario Juvenal Rodríguez de la Universidad Nacional para su identificación. Las muestras se compararon con fotografías, claves dicotómicas para ambas familias, publicaciones y páginas web especializadas en malezas; además, se buscaron especímenes en el Herbario Nacional y en el herbario de la Escuela de Biología de la Universidad de Costa Rica.</a:t>
            </a:r>
            <a:endParaRPr lang="es-CR" sz="3200" dirty="0"/>
          </a:p>
        </p:txBody>
      </p:sp>
      <p:sp>
        <p:nvSpPr>
          <p:cNvPr id="15" name="Text Box 578"/>
          <p:cNvSpPr txBox="1">
            <a:spLocks noChangeArrowheads="1"/>
          </p:cNvSpPr>
          <p:nvPr/>
        </p:nvSpPr>
        <p:spPr bwMode="auto">
          <a:xfrm rot="10800000" flipV="1">
            <a:off x="792288" y="6337004"/>
            <a:ext cx="13249472" cy="597087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s-ES" altLang="es-CR" sz="4000" b="1" dirty="0" smtClean="0">
                <a:latin typeface="+mj-lt"/>
              </a:rPr>
              <a:t>Introducción</a:t>
            </a:r>
            <a:endParaRPr lang="es-ES" altLang="es-CR" sz="4000" b="1" dirty="0">
              <a:latin typeface="+mj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792288" y="7129092"/>
            <a:ext cx="13249472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3200" dirty="0" smtClean="0"/>
              <a:t>Las plantas introducidas, foráneas o exóticas, se han convertido en un componente importante de la vegetación de casi todos los países del </a:t>
            </a:r>
            <a:r>
              <a:rPr lang="es-CR" sz="3200" dirty="0" smtClean="0"/>
              <a:t>mundo; </a:t>
            </a:r>
            <a:r>
              <a:rPr lang="es-CR" sz="3200" dirty="0" smtClean="0"/>
              <a:t>pueden provocar desequilibrios ecológicos como cambios en la composición de las especies, desplazamiento de especies nativas, pérdida de biodiversidad y la posible transmisión de enfermedades. Las dinámicas naturales de dispersión y distribución de especies se aceleran por la intensificación del comercio, transporte y desplazamiento de personas entre diferentes partes del mundo, impulsadas por un proceso de globalización. </a:t>
            </a:r>
            <a:r>
              <a:rPr lang="es-CR" sz="3200" dirty="0" smtClean="0"/>
              <a:t>La </a:t>
            </a:r>
            <a:r>
              <a:rPr lang="es-CR" sz="3200" dirty="0" smtClean="0"/>
              <a:t>zona hortícola de Costa </a:t>
            </a:r>
            <a:r>
              <a:rPr lang="es-CR" sz="3200" dirty="0" smtClean="0"/>
              <a:t>Rica, donde la mayoría de semillas son importadas, </a:t>
            </a:r>
            <a:r>
              <a:rPr lang="es-CR" sz="3200" dirty="0" smtClean="0"/>
              <a:t>se ubica </a:t>
            </a:r>
            <a:r>
              <a:rPr lang="es-CR" sz="3200" dirty="0" smtClean="0"/>
              <a:t>en las faldas de cordilleras volcánicas por </a:t>
            </a:r>
            <a:r>
              <a:rPr lang="es-CR" sz="3200" dirty="0" smtClean="0"/>
              <a:t>encima de los 1 500 metros sobre el nivel del mar, en </a:t>
            </a:r>
            <a:r>
              <a:rPr lang="es-CR" sz="3200" dirty="0" smtClean="0"/>
              <a:t>las </a:t>
            </a:r>
            <a:r>
              <a:rPr lang="es-CR" sz="3200" dirty="0" smtClean="0"/>
              <a:t>provincias de Cartago y Alajuela principalmente. La zona de Zarcero, en Alajuela, </a:t>
            </a:r>
            <a:r>
              <a:rPr lang="es-CR" sz="3200" dirty="0" smtClean="0"/>
              <a:t>por su clima muy húmedo, es </a:t>
            </a:r>
            <a:r>
              <a:rPr lang="es-CR" sz="3200" dirty="0" smtClean="0"/>
              <a:t>un lugar de producción intensiva de hortalizas durante todo el año. El </a:t>
            </a:r>
            <a:r>
              <a:rPr lang="es-CR" sz="3200" b="1" dirty="0" smtClean="0"/>
              <a:t>objetivo</a:t>
            </a:r>
            <a:r>
              <a:rPr lang="es-CR" sz="3200" dirty="0" smtClean="0"/>
              <a:t> del trabajo fue determinar la presencia de nuevas especies de plantas arvenses en una zona de producción de hortalizas en </a:t>
            </a:r>
            <a:r>
              <a:rPr lang="es-CR" sz="3200" dirty="0" smtClean="0"/>
              <a:t>Costa Rica.</a:t>
            </a:r>
            <a:endParaRPr lang="es-CR" sz="3200" dirty="0"/>
          </a:p>
        </p:txBody>
      </p:sp>
      <p:pic>
        <p:nvPicPr>
          <p:cNvPr id="2" name="Picture 3" descr="C:\Users\framirez\Desktop\Fotos varias\Zarcero fotos\Fotos 100816\DSC05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2448" y="14761940"/>
            <a:ext cx="10153128" cy="4637849"/>
          </a:xfrm>
          <a:prstGeom prst="rect">
            <a:avLst/>
          </a:prstGeom>
          <a:noFill/>
        </p:spPr>
      </p:pic>
      <p:sp>
        <p:nvSpPr>
          <p:cNvPr id="18" name="17 CuadroTexto"/>
          <p:cNvSpPr txBox="1"/>
          <p:nvPr/>
        </p:nvSpPr>
        <p:spPr>
          <a:xfrm>
            <a:off x="15265896" y="21962740"/>
            <a:ext cx="130334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i="1" dirty="0" smtClean="0"/>
              <a:t>Euphorbia </a:t>
            </a:r>
            <a:r>
              <a:rPr lang="en-US" sz="3200" i="1" dirty="0" err="1" smtClean="0"/>
              <a:t>peplus</a:t>
            </a:r>
            <a:r>
              <a:rPr lang="en-US" sz="3200" dirty="0" smtClean="0"/>
              <a:t> L. (</a:t>
            </a:r>
            <a:r>
              <a:rPr lang="en-US" sz="3200" dirty="0" err="1" smtClean="0"/>
              <a:t>Euphorbiaceae</a:t>
            </a:r>
            <a:r>
              <a:rPr lang="en-US" sz="3200" dirty="0" smtClean="0"/>
              <a:t>) </a:t>
            </a:r>
            <a:r>
              <a:rPr lang="en-US" sz="3200" dirty="0" err="1" smtClean="0"/>
              <a:t>cuyo</a:t>
            </a:r>
            <a:r>
              <a:rPr lang="en-US" sz="3200" dirty="0" smtClean="0"/>
              <a:t> </a:t>
            </a:r>
            <a:r>
              <a:rPr lang="en-US" sz="3200" dirty="0" err="1" smtClean="0"/>
              <a:t>sinónimo</a:t>
            </a:r>
            <a:r>
              <a:rPr lang="en-US" sz="3200" dirty="0" smtClean="0"/>
              <a:t> </a:t>
            </a:r>
            <a:r>
              <a:rPr lang="en-US" sz="3200" dirty="0" err="1" smtClean="0"/>
              <a:t>botánico</a:t>
            </a:r>
            <a:r>
              <a:rPr lang="en-US" sz="3200" dirty="0" smtClean="0"/>
              <a:t> </a:t>
            </a:r>
            <a:r>
              <a:rPr lang="en-US" sz="3200" dirty="0" err="1" smtClean="0"/>
              <a:t>es</a:t>
            </a:r>
            <a:r>
              <a:rPr lang="en-US" sz="3200" dirty="0" smtClean="0"/>
              <a:t> </a:t>
            </a:r>
            <a:r>
              <a:rPr lang="en-US" sz="3200" i="1" dirty="0" err="1" smtClean="0"/>
              <a:t>Tithymalus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peplus</a:t>
            </a:r>
            <a:r>
              <a:rPr lang="en-US" sz="3200" dirty="0" smtClean="0"/>
              <a:t> (L.) </a:t>
            </a:r>
            <a:r>
              <a:rPr lang="es-CR" sz="3200" dirty="0" smtClean="0"/>
              <a:t>Hill (</a:t>
            </a:r>
            <a:r>
              <a:rPr lang="es-CR" sz="3200" dirty="0" err="1" smtClean="0"/>
              <a:t>Tropicos</a:t>
            </a:r>
            <a:r>
              <a:rPr lang="es-CR" sz="3200" dirty="0" smtClean="0"/>
              <a:t> 2018), </a:t>
            </a:r>
            <a:r>
              <a:rPr lang="es-CR" sz="3200" dirty="0" smtClean="0"/>
              <a:t>conocida como “albahaca venenosa” es </a:t>
            </a:r>
            <a:r>
              <a:rPr lang="es-CR" sz="3200" dirty="0" smtClean="0"/>
              <a:t>una planta </a:t>
            </a:r>
            <a:r>
              <a:rPr lang="es-CR" sz="3200" dirty="0" smtClean="0"/>
              <a:t>dicotiledónea herbácea</a:t>
            </a:r>
            <a:r>
              <a:rPr lang="es-CR" sz="3200" dirty="0" smtClean="0"/>
              <a:t>, anual, </a:t>
            </a:r>
            <a:r>
              <a:rPr lang="es-CR" sz="3200" dirty="0" smtClean="0"/>
              <a:t>erecta a decumbente (</a:t>
            </a:r>
            <a:r>
              <a:rPr lang="es-CR" sz="3200" dirty="0" err="1" smtClean="0"/>
              <a:t>Fig</a:t>
            </a:r>
            <a:r>
              <a:rPr lang="es-CR" sz="3200" dirty="0" smtClean="0"/>
              <a:t> 3A), de </a:t>
            </a:r>
            <a:r>
              <a:rPr lang="es-CR" sz="3200" dirty="0" smtClean="0"/>
              <a:t>savia lechosa, de hasta 30 cm </a:t>
            </a:r>
            <a:r>
              <a:rPr lang="es-CR" sz="3200" dirty="0" smtClean="0"/>
              <a:t>altura con un tallo cilíndrico muy ramificado y hojas del tallo alternas pero opuestas o verticiladas cerca de la inflorescencia (</a:t>
            </a:r>
            <a:r>
              <a:rPr lang="es-CR" sz="3200" dirty="0" err="1" smtClean="0"/>
              <a:t>Fig</a:t>
            </a:r>
            <a:r>
              <a:rPr lang="es-CR" sz="3200" dirty="0" smtClean="0"/>
              <a:t> 3B). Se propaga por semillas. Es </a:t>
            </a:r>
            <a:r>
              <a:rPr lang="es-CR" sz="3200" dirty="0" smtClean="0"/>
              <a:t>originaria </a:t>
            </a:r>
            <a:r>
              <a:rPr lang="es-CR" sz="3200" dirty="0" smtClean="0"/>
              <a:t>de </a:t>
            </a:r>
            <a:r>
              <a:rPr lang="es-CR" sz="3200" dirty="0" smtClean="0"/>
              <a:t>la región </a:t>
            </a:r>
            <a:r>
              <a:rPr lang="es-CR" sz="3200" dirty="0" smtClean="0"/>
              <a:t>Mediterránea y está </a:t>
            </a:r>
            <a:r>
              <a:rPr lang="es-CR" sz="3200" dirty="0" smtClean="0"/>
              <a:t>distribuida </a:t>
            </a:r>
            <a:r>
              <a:rPr lang="es-CR" sz="3200" dirty="0" smtClean="0"/>
              <a:t>en zonas templadas y subtropicales de Eurasia</a:t>
            </a:r>
            <a:r>
              <a:rPr lang="es-CR" sz="3200" dirty="0" smtClean="0"/>
              <a:t>, Oceanía, Estados Unidos (continental y Hawái) y Canadá. </a:t>
            </a:r>
            <a:r>
              <a:rPr lang="es-CR" sz="3200" dirty="0" smtClean="0"/>
              <a:t>Puede ser tóxica para animales y tener usos medicinales.</a:t>
            </a:r>
            <a:endParaRPr lang="es-CR" sz="3200" dirty="0" smtClean="0"/>
          </a:p>
          <a:p>
            <a:pPr algn="just"/>
            <a:r>
              <a:rPr lang="es-CR" sz="3200" dirty="0" smtClean="0"/>
              <a:t>En Costa Rica se le encontró en 2011 creciendo en cultivos, bordes de caminos y aceras en la localidad de Zarcero, Alajuela</a:t>
            </a:r>
            <a:r>
              <a:rPr lang="es-CR" sz="3200" dirty="0" smtClean="0"/>
              <a:t>.</a:t>
            </a:r>
            <a:endParaRPr lang="es-CR" sz="32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576264" y="37012412"/>
            <a:ext cx="278670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CR" sz="2800" dirty="0" err="1" smtClean="0"/>
              <a:t>Cabi</a:t>
            </a:r>
            <a:r>
              <a:rPr lang="es-CR" sz="2800" dirty="0" smtClean="0"/>
              <a:t>. 2018. </a:t>
            </a:r>
            <a:r>
              <a:rPr lang="es-CR" sz="2800" dirty="0" err="1" smtClean="0"/>
              <a:t>Invasive</a:t>
            </a:r>
            <a:r>
              <a:rPr lang="es-CR" sz="2800" dirty="0" smtClean="0"/>
              <a:t> </a:t>
            </a:r>
            <a:r>
              <a:rPr lang="es-CR" sz="2800" dirty="0" err="1" smtClean="0"/>
              <a:t>Species</a:t>
            </a:r>
            <a:r>
              <a:rPr lang="es-CR" sz="2800" dirty="0" smtClean="0"/>
              <a:t> </a:t>
            </a:r>
            <a:r>
              <a:rPr lang="es-CR" sz="2800" dirty="0" err="1" smtClean="0"/>
              <a:t>Compendium</a:t>
            </a:r>
            <a:r>
              <a:rPr lang="es-CR" sz="2800" dirty="0" smtClean="0"/>
              <a:t>. </a:t>
            </a:r>
            <a:r>
              <a:rPr lang="en-US" sz="2800" i="1" dirty="0" err="1" smtClean="0"/>
              <a:t>Phalaris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aquatica</a:t>
            </a:r>
            <a:r>
              <a:rPr lang="en-US" sz="2800" dirty="0" smtClean="0"/>
              <a:t>. </a:t>
            </a:r>
            <a:r>
              <a:rPr lang="es-CR" sz="2800" dirty="0" smtClean="0"/>
              <a:t>Recuperado de </a:t>
            </a:r>
            <a:r>
              <a:rPr lang="es-CR" sz="2800" dirty="0" smtClean="0">
                <a:hlinkClick r:id="rId4"/>
              </a:rPr>
              <a:t>https://www.cabi.org/isc/datasheet/70355</a:t>
            </a:r>
            <a:endParaRPr lang="es-CR" sz="2800" dirty="0" smtClean="0"/>
          </a:p>
          <a:p>
            <a:pPr>
              <a:buFontTx/>
              <a:buChar char="-"/>
            </a:pPr>
            <a:r>
              <a:rPr lang="es-CR" sz="2800" dirty="0" smtClean="0"/>
              <a:t>Chacón</a:t>
            </a:r>
            <a:r>
              <a:rPr lang="es-CR" sz="2800" dirty="0" smtClean="0"/>
              <a:t>, E. &amp; Saborío-R, G. (2006) Análisis taxonómico de las especies de plantas introducidas en Costa Rica.</a:t>
            </a:r>
            <a:r>
              <a:rPr lang="es-CR" sz="2800" i="1" dirty="0" smtClean="0"/>
              <a:t> </a:t>
            </a:r>
            <a:r>
              <a:rPr lang="es-CR" sz="2800" i="1" dirty="0" err="1" smtClean="0"/>
              <a:t>Lankesteriana</a:t>
            </a:r>
            <a:r>
              <a:rPr lang="es-CR" sz="2800" i="1" dirty="0" smtClean="0"/>
              <a:t> </a:t>
            </a:r>
            <a:r>
              <a:rPr lang="es-CR" sz="2800" dirty="0" smtClean="0"/>
              <a:t>6(3):139-147. Lista de plantas introducidas en Costa Rica. </a:t>
            </a:r>
            <a:r>
              <a:rPr lang="es-CR" sz="2800" dirty="0" smtClean="0">
                <a:hlinkClick r:id="rId5"/>
              </a:rPr>
              <a:t>http://floracostaricensis.myspecies.info/node/483</a:t>
            </a:r>
            <a:endParaRPr lang="es-CR" sz="2800" dirty="0" smtClean="0"/>
          </a:p>
          <a:p>
            <a:pPr>
              <a:buFontTx/>
              <a:buChar char="-"/>
            </a:pPr>
            <a:r>
              <a:rPr lang="es-CR" sz="2800" dirty="0" err="1" smtClean="0"/>
              <a:t>Hammel</a:t>
            </a:r>
            <a:r>
              <a:rPr lang="es-CR" sz="2800" dirty="0" smtClean="0"/>
              <a:t> B.E.; </a:t>
            </a:r>
            <a:r>
              <a:rPr lang="es-CR" sz="2800" dirty="0" err="1" smtClean="0"/>
              <a:t>Grayum</a:t>
            </a:r>
            <a:r>
              <a:rPr lang="es-CR" sz="2800" dirty="0" smtClean="0"/>
              <a:t> M.H.; Herrera C.; Zamora N. 2007. Manual de Plantas de Costa Rica. Volumen II, III, VI, V. Missouri </a:t>
            </a:r>
            <a:r>
              <a:rPr lang="es-CR" sz="2800" dirty="0" err="1" smtClean="0"/>
              <a:t>Botanical</a:t>
            </a:r>
            <a:r>
              <a:rPr lang="es-CR" sz="2800" dirty="0" smtClean="0"/>
              <a:t> Garden, Instituto Nacional de Biodiversidad, Museo Nacional de Costa Rica. </a:t>
            </a:r>
            <a:r>
              <a:rPr lang="en-US" sz="2800" dirty="0" err="1" smtClean="0"/>
              <a:t>Misuri</a:t>
            </a:r>
            <a:r>
              <a:rPr lang="en-US" sz="2800" dirty="0" smtClean="0"/>
              <a:t>, EE.UU.</a:t>
            </a:r>
            <a:endParaRPr lang="es-CR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Harrington K; </a:t>
            </a:r>
            <a:r>
              <a:rPr lang="en-US" sz="2800" dirty="0" err="1" smtClean="0"/>
              <a:t>Lanini</a:t>
            </a:r>
            <a:r>
              <a:rPr lang="en-US" sz="2800" dirty="0" smtClean="0"/>
              <a:t> T, 2000. </a:t>
            </a:r>
            <a:r>
              <a:rPr lang="en-US" sz="2800" i="1" dirty="0" err="1" smtClean="0"/>
              <a:t>Phalaris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aquatica</a:t>
            </a:r>
            <a:r>
              <a:rPr lang="en-US" sz="2800" i="1" dirty="0" smtClean="0"/>
              <a:t> </a:t>
            </a:r>
            <a:r>
              <a:rPr lang="en-US" sz="2800" dirty="0" smtClean="0"/>
              <a:t>L. In: Invasive plants of California's </a:t>
            </a:r>
            <a:r>
              <a:rPr lang="en-US" sz="2800" dirty="0" err="1" smtClean="0"/>
              <a:t>wildlands</a:t>
            </a:r>
            <a:r>
              <a:rPr lang="en-US" sz="2800" dirty="0" smtClean="0"/>
              <a:t> [ed. by </a:t>
            </a:r>
            <a:r>
              <a:rPr lang="en-US" sz="2800" dirty="0" err="1" smtClean="0"/>
              <a:t>Bossard</a:t>
            </a:r>
            <a:r>
              <a:rPr lang="en-US" sz="2800" dirty="0" smtClean="0"/>
              <a:t>, C. C. \Randall, J. M. \</a:t>
            </a:r>
            <a:r>
              <a:rPr lang="en-US" sz="2800" dirty="0" err="1" smtClean="0"/>
              <a:t>Hoshovsky</a:t>
            </a:r>
            <a:r>
              <a:rPr lang="en-US" sz="2800" dirty="0" smtClean="0"/>
              <a:t>, M. C.]. Oakland, California, USA: University of California Press, 262-265. </a:t>
            </a:r>
            <a:r>
              <a:rPr lang="en-US" sz="2800" u="sng" dirty="0" smtClean="0">
                <a:hlinkClick r:id="rId6"/>
              </a:rPr>
              <a:t>http://www.cal-ipc.org/ip/management/ipcw/pages/detailreport.cfm@ </a:t>
            </a:r>
            <a:r>
              <a:rPr lang="en-US" sz="2800" u="sng" dirty="0" err="1" smtClean="0">
                <a:hlinkClick r:id="rId6"/>
              </a:rPr>
              <a:t>usernumber</a:t>
            </a:r>
            <a:r>
              <a:rPr lang="en-US" sz="2800" u="sng" dirty="0" smtClean="0">
                <a:hlinkClick r:id="rId6"/>
              </a:rPr>
              <a:t>=67&amp;surveynumber=182.php</a:t>
            </a:r>
            <a:endParaRPr lang="en-US" sz="2800" u="sng" dirty="0" smtClean="0"/>
          </a:p>
          <a:p>
            <a:pPr>
              <a:buFontTx/>
              <a:buChar char="-"/>
            </a:pPr>
            <a:r>
              <a:rPr lang="es-CR" sz="2800" dirty="0" smtClean="0"/>
              <a:t>Herrera, I; E, </a:t>
            </a:r>
            <a:r>
              <a:rPr lang="es-CR" sz="2800" dirty="0" err="1" smtClean="0"/>
              <a:t>Goncalves</a:t>
            </a:r>
            <a:r>
              <a:rPr lang="es-CR" sz="2800" dirty="0" smtClean="0"/>
              <a:t>; A. </a:t>
            </a:r>
            <a:r>
              <a:rPr lang="es-CR" sz="2800" dirty="0" err="1" smtClean="0"/>
              <a:t>Pauchard</a:t>
            </a:r>
            <a:r>
              <a:rPr lang="es-CR" sz="2800" dirty="0" smtClean="0"/>
              <a:t> &amp; R. Bustamante. 2016. Manual de Plantas Invasoras de Sudamérica. Trama. </a:t>
            </a:r>
            <a:r>
              <a:rPr lang="en-US" sz="2800" dirty="0" smtClean="0"/>
              <a:t>Chile. 116 pp</a:t>
            </a:r>
            <a:endParaRPr lang="es-CR" sz="2800" dirty="0" smtClean="0"/>
          </a:p>
          <a:p>
            <a:r>
              <a:rPr lang="en-US" sz="2800" dirty="0" smtClean="0"/>
              <a:t>-</a:t>
            </a:r>
            <a:r>
              <a:rPr lang="en-US" sz="2800" dirty="0" err="1" smtClean="0"/>
              <a:t>Tropicos</a:t>
            </a:r>
            <a:r>
              <a:rPr lang="en-US" sz="2800" dirty="0" smtClean="0"/>
              <a:t>. 2018. </a:t>
            </a:r>
            <a:r>
              <a:rPr lang="en-US" sz="2800" i="1" dirty="0" err="1" smtClean="0"/>
              <a:t>Tithymalus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peplus</a:t>
            </a:r>
            <a:r>
              <a:rPr lang="en-US" sz="2800" dirty="0" smtClean="0"/>
              <a:t> (L.) Hill. www. Trópicos.org/Name/50159374</a:t>
            </a:r>
            <a:endParaRPr lang="es-CR" sz="2800" dirty="0" smtClean="0"/>
          </a:p>
          <a:p>
            <a:endParaRPr lang="es-CR" sz="2800" dirty="0" smtClean="0"/>
          </a:p>
          <a:p>
            <a:endParaRPr lang="es-CR" sz="2800" dirty="0" smtClean="0"/>
          </a:p>
          <a:p>
            <a:endParaRPr lang="es-CR" sz="2800" dirty="0"/>
          </a:p>
        </p:txBody>
      </p:sp>
      <p:sp>
        <p:nvSpPr>
          <p:cNvPr id="20" name="Text Box 578"/>
          <p:cNvSpPr txBox="1">
            <a:spLocks noChangeArrowheads="1"/>
          </p:cNvSpPr>
          <p:nvPr/>
        </p:nvSpPr>
        <p:spPr bwMode="auto">
          <a:xfrm rot="10800000" flipV="1">
            <a:off x="288232" y="36292332"/>
            <a:ext cx="28011112" cy="597087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s-ES" altLang="es-CR" sz="4000" b="1" dirty="0" smtClean="0">
                <a:latin typeface="+mj-lt"/>
              </a:rPr>
              <a:t>Literatura citada</a:t>
            </a:r>
            <a:endParaRPr lang="es-ES" altLang="es-CR" sz="4000" b="1" dirty="0">
              <a:latin typeface="+mj-lt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5121880" y="28803500"/>
            <a:ext cx="1296144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3200" dirty="0" smtClean="0"/>
              <a:t>Varias de las especies de malezas introducidas en campos hortícolas de Costa Rica proceden de Eurasia y posiblemente hayan ingresado por medio de semilla de hortalizas o plantas ornamentales. Otras </a:t>
            </a:r>
            <a:r>
              <a:rPr lang="es-CR" sz="3200" dirty="0" smtClean="0"/>
              <a:t>malezas originarias de Europa </a:t>
            </a:r>
            <a:r>
              <a:rPr lang="es-CR" sz="3200" dirty="0" smtClean="0"/>
              <a:t>ya establecidas en campos de hortalizas de altura son </a:t>
            </a:r>
            <a:r>
              <a:rPr lang="es-CR" sz="3200" i="1" dirty="0" err="1" smtClean="0"/>
              <a:t>Polygonum</a:t>
            </a:r>
            <a:r>
              <a:rPr lang="es-CR" sz="3200" i="1" dirty="0" smtClean="0"/>
              <a:t> persicaria</a:t>
            </a:r>
            <a:r>
              <a:rPr lang="es-CR" sz="3200" dirty="0" smtClean="0"/>
              <a:t> (</a:t>
            </a:r>
            <a:r>
              <a:rPr lang="es-CR" sz="3200" dirty="0" err="1" smtClean="0"/>
              <a:t>Polygonaceae</a:t>
            </a:r>
            <a:r>
              <a:rPr lang="es-CR" sz="3200" dirty="0" smtClean="0"/>
              <a:t>), </a:t>
            </a:r>
            <a:r>
              <a:rPr lang="es-CR" sz="3200" i="1" dirty="0" smtClean="0"/>
              <a:t>Fumaria </a:t>
            </a:r>
            <a:r>
              <a:rPr lang="es-CR" sz="3200" i="1" dirty="0" err="1" smtClean="0"/>
              <a:t>officinalis</a:t>
            </a:r>
            <a:r>
              <a:rPr lang="es-CR" sz="3200" dirty="0" smtClean="0"/>
              <a:t> (</a:t>
            </a:r>
            <a:r>
              <a:rPr lang="es-CR" sz="3200" dirty="0" err="1" smtClean="0"/>
              <a:t>Fumariaceae</a:t>
            </a:r>
            <a:r>
              <a:rPr lang="es-CR" sz="3200" dirty="0" smtClean="0"/>
              <a:t>) (</a:t>
            </a:r>
            <a:r>
              <a:rPr lang="es-CR" sz="3200" dirty="0" err="1" smtClean="0"/>
              <a:t>Hammel</a:t>
            </a:r>
            <a:r>
              <a:rPr lang="es-CR" sz="3200" dirty="0" smtClean="0"/>
              <a:t> et al. 2007), </a:t>
            </a:r>
            <a:r>
              <a:rPr lang="es-CR" sz="3200" i="1" dirty="0" err="1" smtClean="0"/>
              <a:t>Rumex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acetosella</a:t>
            </a:r>
            <a:r>
              <a:rPr lang="es-CR" sz="3200" dirty="0" smtClean="0"/>
              <a:t>, </a:t>
            </a:r>
            <a:r>
              <a:rPr lang="es-CR" sz="3200" i="1" dirty="0" err="1" smtClean="0"/>
              <a:t>Taraxacum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officinale</a:t>
            </a:r>
            <a:r>
              <a:rPr lang="es-CR" sz="3200" dirty="0" smtClean="0"/>
              <a:t> y </a:t>
            </a:r>
            <a:r>
              <a:rPr lang="es-CR" sz="3200" i="1" dirty="0" err="1" smtClean="0"/>
              <a:t>Rubus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ulmifolius</a:t>
            </a:r>
            <a:r>
              <a:rPr lang="es-CR" sz="3200" dirty="0" smtClean="0"/>
              <a:t> (Herrera et al. 2016</a:t>
            </a:r>
            <a:r>
              <a:rPr lang="es-CR" sz="3200" dirty="0" smtClean="0"/>
              <a:t>), y </a:t>
            </a:r>
            <a:r>
              <a:rPr lang="es-CR" sz="3200" i="1" dirty="0" smtClean="0"/>
              <a:t>Sonchus arvensis</a:t>
            </a:r>
            <a:r>
              <a:rPr lang="es-CR" sz="3200" dirty="0" smtClean="0"/>
              <a:t> aún no establecida; además </a:t>
            </a:r>
            <a:r>
              <a:rPr lang="es-CR" sz="3200" i="1" dirty="0" err="1" smtClean="0"/>
              <a:t>Eschscholzia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californica</a:t>
            </a:r>
            <a:r>
              <a:rPr lang="es-CR" sz="3200" dirty="0" smtClean="0"/>
              <a:t>, originaria de Norteamérica, introducida pero no establecida aún. </a:t>
            </a:r>
          </a:p>
          <a:p>
            <a:pPr algn="just"/>
            <a:endParaRPr lang="es-CR" sz="3200" dirty="0" smtClean="0"/>
          </a:p>
          <a:p>
            <a:pPr algn="just"/>
            <a:r>
              <a:rPr lang="es-CR" sz="3200" dirty="0" smtClean="0"/>
              <a:t>Se hace necesario determinar si estas nuevas especies llegadas a campos hortícolas, pueden establecerse, llegar a ser parte constitutiva de los ecosistemas, convertirse en malezas y llegar a tener la capacidad de desplazar a otras especies </a:t>
            </a:r>
            <a:r>
              <a:rPr lang="es-CR" sz="3200" dirty="0" smtClean="0"/>
              <a:t>nativas o provocar impactos negativos para la gran biodiversidad que posee el país..</a:t>
            </a:r>
            <a:endParaRPr lang="es-CR" sz="32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1008312" y="35212212"/>
            <a:ext cx="12961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3200" dirty="0" smtClean="0"/>
              <a:t>Figura 2. Planta fértil (A), lígula (B) e inflorescencia (C) de </a:t>
            </a:r>
            <a:r>
              <a:rPr lang="es-CR" sz="3200" i="1" dirty="0" err="1" smtClean="0"/>
              <a:t>Phalaris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aquatica</a:t>
            </a:r>
            <a:r>
              <a:rPr lang="es-CR" sz="3200" i="1" dirty="0" smtClean="0"/>
              <a:t>.</a:t>
            </a:r>
            <a:endParaRPr lang="es-CR" sz="3200" dirty="0"/>
          </a:p>
        </p:txBody>
      </p:sp>
      <p:sp>
        <p:nvSpPr>
          <p:cNvPr id="23" name="Text Box 578"/>
          <p:cNvSpPr txBox="1">
            <a:spLocks noChangeArrowheads="1"/>
          </p:cNvSpPr>
          <p:nvPr/>
        </p:nvSpPr>
        <p:spPr bwMode="auto">
          <a:xfrm rot="10800000" flipV="1">
            <a:off x="1008312" y="26355228"/>
            <a:ext cx="13033448" cy="597087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s-ES" altLang="es-CR" sz="4000" b="1" dirty="0" smtClean="0">
                <a:latin typeface="+mj-lt"/>
              </a:rPr>
              <a:t>Resultados</a:t>
            </a:r>
            <a:endParaRPr lang="es-ES" altLang="es-CR" sz="4000" b="1" dirty="0">
              <a:latin typeface="+mj-lt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15337904" y="6337004"/>
            <a:ext cx="12457384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3200" i="1" dirty="0" err="1" smtClean="0"/>
              <a:t>Phalaris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aquatica</a:t>
            </a:r>
            <a:r>
              <a:rPr lang="es-CR" sz="3200" dirty="0" smtClean="0"/>
              <a:t> </a:t>
            </a:r>
            <a:r>
              <a:rPr lang="es-CR" sz="3200" dirty="0" smtClean="0"/>
              <a:t>(sinónimos: </a:t>
            </a:r>
            <a:r>
              <a:rPr lang="es-CR" sz="3200" i="1" dirty="0" smtClean="0"/>
              <a:t>P. </a:t>
            </a:r>
            <a:r>
              <a:rPr lang="es-CR" sz="3200" i="1" dirty="0" err="1" smtClean="0"/>
              <a:t>altissima</a:t>
            </a:r>
            <a:r>
              <a:rPr lang="es-CR" sz="3200" dirty="0" smtClean="0"/>
              <a:t>, </a:t>
            </a:r>
            <a:r>
              <a:rPr lang="es-CR" sz="3200" i="1" dirty="0" smtClean="0"/>
              <a:t>P. bulbosa</a:t>
            </a:r>
            <a:r>
              <a:rPr lang="es-CR" sz="3200" dirty="0" smtClean="0"/>
              <a:t>, </a:t>
            </a:r>
            <a:r>
              <a:rPr lang="es-CR" sz="3200" i="1" dirty="0" smtClean="0"/>
              <a:t>P. tuberosa</a:t>
            </a:r>
            <a:r>
              <a:rPr lang="es-CR" sz="3200" dirty="0" smtClean="0"/>
              <a:t>), es </a:t>
            </a:r>
            <a:r>
              <a:rPr lang="es-CR" sz="3200" dirty="0" smtClean="0"/>
              <a:t>una </a:t>
            </a:r>
            <a:r>
              <a:rPr lang="es-CR" sz="3200" dirty="0" smtClean="0"/>
              <a:t>monocotiledónea</a:t>
            </a:r>
            <a:r>
              <a:rPr lang="es-CR" sz="3200" dirty="0" smtClean="0"/>
              <a:t> </a:t>
            </a:r>
            <a:r>
              <a:rPr lang="es-CR" sz="3200" dirty="0" smtClean="0"/>
              <a:t>perenne</a:t>
            </a:r>
            <a:r>
              <a:rPr lang="es-CR" sz="3200" dirty="0" smtClean="0"/>
              <a:t>, </a:t>
            </a:r>
            <a:r>
              <a:rPr lang="es-CR" sz="3200" dirty="0" smtClean="0"/>
              <a:t>erecta, cespitosa (</a:t>
            </a:r>
            <a:r>
              <a:rPr lang="es-CR" sz="3200" dirty="0" err="1" smtClean="0"/>
              <a:t>Fig</a:t>
            </a:r>
            <a:r>
              <a:rPr lang="es-CR" sz="3200" dirty="0" smtClean="0"/>
              <a:t> 2A), </a:t>
            </a:r>
            <a:r>
              <a:rPr lang="es-CR" sz="3200" dirty="0" err="1" smtClean="0"/>
              <a:t>rizomatosa</a:t>
            </a:r>
            <a:r>
              <a:rPr lang="es-CR" sz="3200" dirty="0" smtClean="0"/>
              <a:t>, que </a:t>
            </a:r>
            <a:r>
              <a:rPr lang="es-CR" sz="3200" dirty="0" smtClean="0"/>
              <a:t>forma densas cepas que pueden competir y desplazar la vegetación nativa (</a:t>
            </a:r>
            <a:r>
              <a:rPr lang="es-CR" sz="3200" dirty="0" err="1" smtClean="0"/>
              <a:t>Harrington</a:t>
            </a:r>
            <a:r>
              <a:rPr lang="es-CR" sz="3200" dirty="0" smtClean="0"/>
              <a:t> y </a:t>
            </a:r>
            <a:r>
              <a:rPr lang="es-CR" sz="3200" dirty="0" err="1" smtClean="0"/>
              <a:t>Lanini</a:t>
            </a:r>
            <a:r>
              <a:rPr lang="es-CR" sz="3200" dirty="0" smtClean="0"/>
              <a:t> 2000</a:t>
            </a:r>
            <a:r>
              <a:rPr lang="es-CR" sz="3200" dirty="0" smtClean="0"/>
              <a:t>), con lígula membranosa (</a:t>
            </a:r>
            <a:r>
              <a:rPr lang="es-CR" sz="3200" dirty="0" err="1" smtClean="0"/>
              <a:t>Fig</a:t>
            </a:r>
            <a:r>
              <a:rPr lang="es-CR" sz="3200" dirty="0" smtClean="0"/>
              <a:t> 2B) e inflorescencia densa, espiciforme y alargada (</a:t>
            </a:r>
            <a:r>
              <a:rPr lang="es-CR" sz="3200" dirty="0" err="1" smtClean="0"/>
              <a:t>Fig</a:t>
            </a:r>
            <a:r>
              <a:rPr lang="es-CR" sz="3200" dirty="0" smtClean="0"/>
              <a:t> 2C). Es o</a:t>
            </a:r>
            <a:r>
              <a:rPr lang="es-CR" sz="3200" dirty="0" smtClean="0"/>
              <a:t>riginaria </a:t>
            </a:r>
            <a:r>
              <a:rPr lang="es-CR" sz="3200" dirty="0" smtClean="0"/>
              <a:t>de la región Mediterránea y está distribuida en Asia, </a:t>
            </a:r>
            <a:r>
              <a:rPr lang="es-CR" sz="3200" dirty="0" smtClean="0"/>
              <a:t>África, </a:t>
            </a:r>
            <a:r>
              <a:rPr lang="es-CR" sz="3200" dirty="0" smtClean="0"/>
              <a:t>Europa, Oceanía, Estados Unidos y </a:t>
            </a:r>
            <a:r>
              <a:rPr lang="es-CR" sz="3200" dirty="0" smtClean="0"/>
              <a:t>Argentina. </a:t>
            </a:r>
            <a:r>
              <a:rPr lang="es-CR" sz="3200" dirty="0" smtClean="0"/>
              <a:t>En </a:t>
            </a:r>
            <a:r>
              <a:rPr lang="es-CR" sz="3200" dirty="0" smtClean="0"/>
              <a:t>Australia se reporta como </a:t>
            </a:r>
            <a:r>
              <a:rPr lang="es-CR" sz="3200" dirty="0" smtClean="0"/>
              <a:t>maleza </a:t>
            </a:r>
            <a:r>
              <a:rPr lang="es-CR" sz="3200" dirty="0" smtClean="0"/>
              <a:t>en praderas y en bordes de caminos y canales (</a:t>
            </a:r>
            <a:r>
              <a:rPr lang="es-CR" sz="3200" dirty="0" err="1" smtClean="0"/>
              <a:t>Cabi</a:t>
            </a:r>
            <a:r>
              <a:rPr lang="es-CR" sz="3200" dirty="0" smtClean="0"/>
              <a:t> 2018</a:t>
            </a:r>
            <a:r>
              <a:rPr lang="es-CR" sz="3200" dirty="0" smtClean="0"/>
              <a:t>).</a:t>
            </a:r>
          </a:p>
          <a:p>
            <a:pPr algn="just"/>
            <a:endParaRPr lang="es-CR" sz="3200" dirty="0" smtClean="0"/>
          </a:p>
          <a:p>
            <a:pPr algn="just"/>
            <a:r>
              <a:rPr lang="es-CR" sz="3200" dirty="0" smtClean="0"/>
              <a:t>En la lista de plantas introducidas a Costa Rica (Chacón y Saborío, 2006) se cita a </a:t>
            </a:r>
            <a:r>
              <a:rPr lang="es-CR" sz="3200" i="1" dirty="0" err="1" smtClean="0"/>
              <a:t>Phalaris</a:t>
            </a:r>
            <a:r>
              <a:rPr lang="es-CR" sz="3200" i="1" dirty="0" smtClean="0"/>
              <a:t> canarienses</a:t>
            </a:r>
            <a:r>
              <a:rPr lang="es-CR" sz="3200" dirty="0" smtClean="0"/>
              <a:t> y </a:t>
            </a:r>
            <a:r>
              <a:rPr lang="es-CR" sz="3200" i="1" dirty="0" smtClean="0"/>
              <a:t>P. </a:t>
            </a:r>
            <a:r>
              <a:rPr lang="es-CR" sz="3200" i="1" dirty="0" err="1" smtClean="0"/>
              <a:t>minor</a:t>
            </a:r>
            <a:r>
              <a:rPr lang="es-CR" sz="3200" dirty="0" smtClean="0"/>
              <a:t>, pero no a </a:t>
            </a:r>
            <a:r>
              <a:rPr lang="es-CR" sz="3200" i="1" dirty="0" smtClean="0"/>
              <a:t>P. </a:t>
            </a:r>
            <a:r>
              <a:rPr lang="es-CR" sz="3200" i="1" dirty="0" err="1" smtClean="0"/>
              <a:t>aquatica</a:t>
            </a:r>
            <a:r>
              <a:rPr lang="es-CR" sz="3200" dirty="0" smtClean="0"/>
              <a:t>. En Costa Rica se le encontró en 2015 creciendo en </a:t>
            </a:r>
            <a:r>
              <a:rPr lang="es-CR" sz="3200" dirty="0" smtClean="0"/>
              <a:t>bordes de cultivos </a:t>
            </a:r>
            <a:r>
              <a:rPr lang="es-CR" sz="3200" dirty="0" smtClean="0"/>
              <a:t>y </a:t>
            </a:r>
            <a:r>
              <a:rPr lang="es-CR" sz="3200" dirty="0" smtClean="0"/>
              <a:t>pasturas.</a:t>
            </a:r>
            <a:endParaRPr lang="es-CR" sz="3200" dirty="0" smtClean="0"/>
          </a:p>
          <a:p>
            <a:pPr algn="just"/>
            <a:endParaRPr lang="es-CR" sz="3200" dirty="0" smtClean="0"/>
          </a:p>
          <a:p>
            <a:pPr algn="just"/>
            <a:r>
              <a:rPr lang="es-CR" sz="3200" dirty="0" smtClean="0"/>
              <a:t>La segunda planta identificada como nuevo reporte para Costa Rica fue </a:t>
            </a:r>
            <a:r>
              <a:rPr lang="es-CR" sz="3200" i="1" dirty="0" err="1" smtClean="0"/>
              <a:t>Euphorbia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peplus</a:t>
            </a:r>
            <a:r>
              <a:rPr lang="es-CR" sz="3200" i="1" dirty="0" smtClean="0"/>
              <a:t> </a:t>
            </a:r>
            <a:r>
              <a:rPr lang="es-CR" sz="3200" dirty="0" smtClean="0"/>
              <a:t>L.</a:t>
            </a:r>
            <a:endParaRPr lang="es-CR" sz="32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1800400" y="19586476"/>
            <a:ext cx="11233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 smtClean="0"/>
              <a:t>Figura 1. Región hortícola de Zarcero. Costa Rica.</a:t>
            </a:r>
            <a:endParaRPr lang="es-CR" sz="3200" dirty="0"/>
          </a:p>
        </p:txBody>
      </p:sp>
      <p:grpSp>
        <p:nvGrpSpPr>
          <p:cNvPr id="37" name="36 Grupo"/>
          <p:cNvGrpSpPr/>
          <p:nvPr/>
        </p:nvGrpSpPr>
        <p:grpSpPr>
          <a:xfrm>
            <a:off x="1080320" y="28803500"/>
            <a:ext cx="4824536" cy="6355868"/>
            <a:chOff x="1080320" y="29091532"/>
            <a:chExt cx="4824536" cy="6355868"/>
          </a:xfrm>
        </p:grpSpPr>
        <p:pic>
          <p:nvPicPr>
            <p:cNvPr id="1033" name="Picture 9" descr="C:\Users\framirez\Desktop\Escritorio Viejo\Otras incluir sin descrip\Phalaris tuber 01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80320" y="29091532"/>
              <a:ext cx="4680520" cy="6336704"/>
            </a:xfrm>
            <a:prstGeom prst="rect">
              <a:avLst/>
            </a:prstGeom>
            <a:noFill/>
          </p:spPr>
        </p:pic>
        <p:sp>
          <p:nvSpPr>
            <p:cNvPr id="27" name="26 CuadroTexto"/>
            <p:cNvSpPr txBox="1"/>
            <p:nvPr/>
          </p:nvSpPr>
          <p:spPr>
            <a:xfrm>
              <a:off x="5400800" y="3492418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2800" b="1" dirty="0" smtClean="0">
                  <a:solidFill>
                    <a:srgbClr val="FF0000"/>
                  </a:solidFill>
                </a:rPr>
                <a:t>A</a:t>
              </a:r>
              <a:endParaRPr lang="es-CR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5904856" y="29523580"/>
            <a:ext cx="4032448" cy="4123620"/>
            <a:chOff x="5976864" y="29379564"/>
            <a:chExt cx="4032448" cy="4123620"/>
          </a:xfrm>
        </p:grpSpPr>
        <p:pic>
          <p:nvPicPr>
            <p:cNvPr id="3" name="Picture 4" descr="C:\Users\framirez\Desktop\Escritorio Viejo\Otras incluir sin descrip\Phalaris tuber lig.JPG"/>
            <p:cNvPicPr>
              <a:picLocks noChangeAspect="1" noChangeArrowheads="1"/>
            </p:cNvPicPr>
            <p:nvPr/>
          </p:nvPicPr>
          <p:blipFill>
            <a:blip r:embed="rId8" cstate="print"/>
            <a:srcRect l="39098" t="14894" r="7400" b="31915"/>
            <a:stretch>
              <a:fillRect/>
            </a:stretch>
          </p:blipFill>
          <p:spPr bwMode="auto">
            <a:xfrm>
              <a:off x="5976864" y="29379564"/>
              <a:ext cx="3960440" cy="4120782"/>
            </a:xfrm>
            <a:prstGeom prst="rect">
              <a:avLst/>
            </a:prstGeom>
            <a:noFill/>
          </p:spPr>
        </p:pic>
        <p:sp>
          <p:nvSpPr>
            <p:cNvPr id="28" name="27 CuadroTexto"/>
            <p:cNvSpPr txBox="1"/>
            <p:nvPr/>
          </p:nvSpPr>
          <p:spPr>
            <a:xfrm>
              <a:off x="9505256" y="32979964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2800" b="1" dirty="0" smtClean="0">
                  <a:solidFill>
                    <a:srgbClr val="FF0000"/>
                  </a:solidFill>
                </a:rPr>
                <a:t>B</a:t>
              </a:r>
              <a:endParaRPr lang="es-CR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37 Grupo"/>
          <p:cNvGrpSpPr/>
          <p:nvPr/>
        </p:nvGrpSpPr>
        <p:grpSpPr>
          <a:xfrm>
            <a:off x="10009312" y="28731492"/>
            <a:ext cx="3672408" cy="6408712"/>
            <a:chOff x="10081320" y="29163540"/>
            <a:chExt cx="3672408" cy="6408712"/>
          </a:xfrm>
        </p:grpSpPr>
        <p:pic>
          <p:nvPicPr>
            <p:cNvPr id="1030" name="Picture 6" descr="C:\Users\framirez\Desktop\Escritorio Viejo\Otras incluir sin descrip\Phalaris aquat 1.JPG"/>
            <p:cNvPicPr>
              <a:picLocks noChangeAspect="1" noChangeArrowheads="1"/>
            </p:cNvPicPr>
            <p:nvPr/>
          </p:nvPicPr>
          <p:blipFill>
            <a:blip r:embed="rId9" cstate="print"/>
            <a:srcRect t="3409" r="29167"/>
            <a:stretch>
              <a:fillRect/>
            </a:stretch>
          </p:blipFill>
          <p:spPr bwMode="auto">
            <a:xfrm>
              <a:off x="10081320" y="29163540"/>
              <a:ext cx="3672408" cy="6408712"/>
            </a:xfrm>
            <a:prstGeom prst="rect">
              <a:avLst/>
            </a:prstGeom>
            <a:noFill/>
          </p:spPr>
        </p:pic>
        <p:sp>
          <p:nvSpPr>
            <p:cNvPr id="29" name="28 CuadroTexto"/>
            <p:cNvSpPr txBox="1"/>
            <p:nvPr/>
          </p:nvSpPr>
          <p:spPr>
            <a:xfrm>
              <a:off x="13321680" y="34996188"/>
              <a:ext cx="4320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2800" b="1" dirty="0" smtClean="0">
                  <a:solidFill>
                    <a:srgbClr val="FF0000"/>
                  </a:solidFill>
                </a:rPr>
                <a:t>C</a:t>
              </a:r>
              <a:endParaRPr lang="es-CR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0" name="39 Grupo"/>
          <p:cNvGrpSpPr/>
          <p:nvPr/>
        </p:nvGrpSpPr>
        <p:grpSpPr>
          <a:xfrm>
            <a:off x="22682720" y="14041860"/>
            <a:ext cx="5112568" cy="4195628"/>
            <a:chOff x="22682720" y="14041860"/>
            <a:chExt cx="5112568" cy="4195628"/>
          </a:xfrm>
        </p:grpSpPr>
        <p:pic>
          <p:nvPicPr>
            <p:cNvPr id="1029" name="Picture 5" descr="C:\Users\framirez\Desktop\Escritorio Viejo\Otras incluir sin descrip\Euphporbia peplus 3.JPG"/>
            <p:cNvPicPr>
              <a:picLocks noChangeAspect="1" noChangeArrowheads="1"/>
            </p:cNvPicPr>
            <p:nvPr/>
          </p:nvPicPr>
          <p:blipFill>
            <a:blip r:embed="rId10" cstate="print"/>
            <a:srcRect l="19743" t="10526" r="10498" b="12280"/>
            <a:stretch>
              <a:fillRect/>
            </a:stretch>
          </p:blipFill>
          <p:spPr bwMode="auto">
            <a:xfrm>
              <a:off x="22682720" y="14041860"/>
              <a:ext cx="5043833" cy="4187333"/>
            </a:xfrm>
            <a:prstGeom prst="rect">
              <a:avLst/>
            </a:prstGeom>
            <a:noFill/>
          </p:spPr>
        </p:pic>
        <p:sp>
          <p:nvSpPr>
            <p:cNvPr id="31" name="30 CuadroTexto"/>
            <p:cNvSpPr txBox="1"/>
            <p:nvPr/>
          </p:nvSpPr>
          <p:spPr>
            <a:xfrm>
              <a:off x="27291232" y="17714268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2800" b="1" dirty="0" smtClean="0">
                  <a:solidFill>
                    <a:srgbClr val="FF0000"/>
                  </a:solidFill>
                </a:rPr>
                <a:t>B</a:t>
              </a:r>
              <a:endParaRPr lang="es-CR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38 Grupo"/>
          <p:cNvGrpSpPr/>
          <p:nvPr/>
        </p:nvGrpSpPr>
        <p:grpSpPr>
          <a:xfrm>
            <a:off x="15553928" y="14401900"/>
            <a:ext cx="6768752" cy="5976664"/>
            <a:chOff x="15553928" y="14401900"/>
            <a:chExt cx="6768752" cy="5976664"/>
          </a:xfrm>
        </p:grpSpPr>
        <p:pic>
          <p:nvPicPr>
            <p:cNvPr id="1031" name="Picture 7" descr="I:\DCIM\100MSDCF\DSC00071.JPG"/>
            <p:cNvPicPr>
              <a:picLocks noChangeAspect="1" noChangeArrowheads="1"/>
            </p:cNvPicPr>
            <p:nvPr/>
          </p:nvPicPr>
          <p:blipFill>
            <a:blip r:embed="rId11" cstate="print"/>
            <a:srcRect l="13558" t="3614" r="12322" b="8434"/>
            <a:stretch>
              <a:fillRect/>
            </a:stretch>
          </p:blipFill>
          <p:spPr bwMode="auto">
            <a:xfrm>
              <a:off x="15553928" y="14401900"/>
              <a:ext cx="6713513" cy="5976664"/>
            </a:xfrm>
            <a:prstGeom prst="rect">
              <a:avLst/>
            </a:prstGeom>
            <a:noFill/>
          </p:spPr>
        </p:pic>
        <p:sp>
          <p:nvSpPr>
            <p:cNvPr id="32" name="31 CuadroTexto"/>
            <p:cNvSpPr txBox="1"/>
            <p:nvPr/>
          </p:nvSpPr>
          <p:spPr>
            <a:xfrm>
              <a:off x="21818624" y="1980250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2800" b="1" dirty="0" smtClean="0">
                  <a:solidFill>
                    <a:srgbClr val="FF0000"/>
                  </a:solidFill>
                </a:rPr>
                <a:t>A</a:t>
              </a:r>
              <a:endParaRPr lang="es-CR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1" name="40 Grupo"/>
          <p:cNvGrpSpPr/>
          <p:nvPr/>
        </p:nvGrpSpPr>
        <p:grpSpPr>
          <a:xfrm>
            <a:off x="24194888" y="18290332"/>
            <a:ext cx="3096344" cy="2323420"/>
            <a:chOff x="24194888" y="18290332"/>
            <a:chExt cx="3096344" cy="2323420"/>
          </a:xfrm>
        </p:grpSpPr>
        <p:pic>
          <p:nvPicPr>
            <p:cNvPr id="4" name="Picture 5" descr="C:\Users\framirez\Desktop\Escritorio Viejo\Otras incluir sin descrip\Euphorbia peplus 4.JPG"/>
            <p:cNvPicPr>
              <a:picLocks noChangeAspect="1" noChangeArrowheads="1"/>
            </p:cNvPicPr>
            <p:nvPr/>
          </p:nvPicPr>
          <p:blipFill>
            <a:blip r:embed="rId12" cstate="print"/>
            <a:srcRect l="32104" t="45418" r="54848" b="41119"/>
            <a:stretch>
              <a:fillRect/>
            </a:stretch>
          </p:blipFill>
          <p:spPr bwMode="auto">
            <a:xfrm>
              <a:off x="24194888" y="18290332"/>
              <a:ext cx="2976331" cy="2304256"/>
            </a:xfrm>
            <a:prstGeom prst="rect">
              <a:avLst/>
            </a:prstGeom>
            <a:noFill/>
          </p:spPr>
        </p:pic>
        <p:sp>
          <p:nvSpPr>
            <p:cNvPr id="33" name="32 CuadroTexto"/>
            <p:cNvSpPr txBox="1"/>
            <p:nvPr/>
          </p:nvSpPr>
          <p:spPr>
            <a:xfrm>
              <a:off x="26787176" y="20090532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2800" b="1" dirty="0" smtClean="0">
                  <a:solidFill>
                    <a:srgbClr val="FF0000"/>
                  </a:solidFill>
                </a:rPr>
                <a:t>C</a:t>
              </a:r>
              <a:endParaRPr lang="es-CR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33 CuadroTexto"/>
          <p:cNvSpPr txBox="1"/>
          <p:nvPr/>
        </p:nvSpPr>
        <p:spPr>
          <a:xfrm>
            <a:off x="15193888" y="20810612"/>
            <a:ext cx="12961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3200" dirty="0" smtClean="0"/>
              <a:t>Figura 3. Planta fértil (A), rama (B) e inflorescencia (C) de </a:t>
            </a:r>
            <a:r>
              <a:rPr lang="es-CR" sz="3200" i="1" dirty="0" err="1" smtClean="0"/>
              <a:t>Euphorbia</a:t>
            </a:r>
            <a:r>
              <a:rPr lang="es-CR" sz="3200" i="1" dirty="0" smtClean="0"/>
              <a:t> </a:t>
            </a:r>
            <a:r>
              <a:rPr lang="es-CR" sz="3200" i="1" dirty="0" err="1" smtClean="0"/>
              <a:t>peplus</a:t>
            </a:r>
            <a:r>
              <a:rPr lang="es-CR" sz="3200" i="1" dirty="0" smtClean="0"/>
              <a:t>.</a:t>
            </a:r>
            <a:endParaRPr lang="es-CR" sz="3200" dirty="0"/>
          </a:p>
        </p:txBody>
      </p:sp>
      <p:sp>
        <p:nvSpPr>
          <p:cNvPr id="35" name="Text Box 578"/>
          <p:cNvSpPr txBox="1">
            <a:spLocks noChangeArrowheads="1"/>
          </p:cNvSpPr>
          <p:nvPr/>
        </p:nvSpPr>
        <p:spPr bwMode="auto">
          <a:xfrm rot="10800000" flipV="1">
            <a:off x="15193888" y="28083420"/>
            <a:ext cx="12745416" cy="597087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s-ES" altLang="es-CR" sz="4000" b="1" dirty="0" smtClean="0">
                <a:latin typeface="+mj-lt"/>
              </a:rPr>
              <a:t>Conclusiones</a:t>
            </a:r>
            <a:endParaRPr lang="es-ES" altLang="es-CR" sz="4000" b="1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778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po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template_poster</Template>
  <TotalTime>1050</TotalTime>
  <Words>962</Words>
  <Application>Microsoft Office PowerPoint</Application>
  <PresentationFormat>Personalizado</PresentationFormat>
  <Paragraphs>38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template_poster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Fernando Ramírez</dc:creator>
  <cp:lastModifiedBy>Fernando Ramírez</cp:lastModifiedBy>
  <cp:revision>49</cp:revision>
  <dcterms:created xsi:type="dcterms:W3CDTF">2018-05-28T19:54:45Z</dcterms:created>
  <dcterms:modified xsi:type="dcterms:W3CDTF">2018-05-31T00:42:10Z</dcterms:modified>
</cp:coreProperties>
</file>