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</p:sldIdLst>
  <p:sldSz cy="10287000" cx="18288000"/>
  <p:notesSz cx="6858000" cy="9144000"/>
  <p:embeddedFontLst>
    <p:embeddedFont>
      <p:font typeface="Arapey"/>
      <p:regular r:id="rId27"/>
      <p:italic r:id="rId2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GoogleSlidesCustomDataVersion2">
      <go:slidesCustomData xmlns:go="http://customooxmlschemas.google.com/" r:id="rId29" roundtripDataSignature="AMtx7migNSKjHe4IJDLznSXRBaBxTezHO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E441C565-2B26-42A6-A5F5-DFE919FA956E}">
  <a:tblStyle styleId="{E441C565-2B26-42A6-A5F5-DFE919FA956E}" styleName="Table_0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CF4"/>
          </a:solidFill>
        </a:fill>
      </a:tcStyle>
    </a:wholeTbl>
    <a:band1H>
      <a:tcTxStyle/>
      <a:tcStyle>
        <a:fill>
          <a:solidFill>
            <a:srgbClr val="CFD7E7"/>
          </a:solidFill>
        </a:fill>
      </a:tcStyle>
    </a:band1H>
    <a:band2H>
      <a:tcTxStyle/>
    </a:band2H>
    <a:band1V>
      <a:tcTxStyle/>
      <a:tcStyle>
        <a:fill>
          <a:solidFill>
            <a:srgbClr val="CFD7E7"/>
          </a:solidFill>
        </a:fill>
      </a:tcStyle>
    </a:band1V>
    <a:band2V>
      <a:tcTxStyle/>
    </a:band2V>
    <a:lastCol>
      <a:tcTxStyle b="on" i="off">
        <a:font>
          <a:latin typeface="Arial"/>
          <a:ea typeface="Arial"/>
          <a:cs typeface="Arial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Arial"/>
          <a:ea typeface="Arial"/>
          <a:cs typeface="Arial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font" Target="fonts/Arapey-italic.fntdata"/><Relationship Id="rId27" Type="http://schemas.openxmlformats.org/officeDocument/2006/relationships/font" Target="fonts/Arapey-regular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customschemas.google.com/relationships/presentationmetadata" Target="metadata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68" name="Google Shape;168;p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7" name="Google Shape;177;p2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4" name="Google Shape;184;p2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1" name="Google Shape;191;p3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8" name="Google Shape;198;p3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5" name="Google Shape;205;p3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2" name="Google Shape;212;p3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9" name="Google Shape;219;p3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5" name="Google Shape;225;p3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1" name="Google Shape;231;p3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6" name="Google Shape;116;p2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37" name="Google Shape;237;p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26" name="Google Shape;126;p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3" name="Google Shape;133;p2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" name="Google Shape;138;p2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3" name="Google Shape;143;p2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0" name="Google Shape;150;p2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" name="Google Shape;156;p2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2" name="Google Shape;162;p2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1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1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9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9"/>
          <p:cNvSpPr txBox="1"/>
          <p:nvPr>
            <p:ph idx="1" type="body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0"/>
          <p:cNvSpPr txBox="1"/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20"/>
          <p:cNvSpPr txBox="1"/>
          <p:nvPr>
            <p:ph idx="1" type="body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2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2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2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2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12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8" name="Google Shape;18;p1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1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1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1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11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4" name="Google Shape;24;p1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1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1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3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13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1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1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4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6" name="Google Shape;36;p14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7" name="Google Shape;37;p1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1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5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15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15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4" name="Google Shape;44;p15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15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6" name="Google Shape;46;p1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7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7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17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8" name="Google Shape;58;p1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8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8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8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5" name="Google Shape;65;p1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9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9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Relationship Id="rId4" Type="http://schemas.openxmlformats.org/officeDocument/2006/relationships/image" Target="../media/image15.jpg"/><Relationship Id="rId11" Type="http://schemas.openxmlformats.org/officeDocument/2006/relationships/image" Target="../media/image8.png"/><Relationship Id="rId10" Type="http://schemas.openxmlformats.org/officeDocument/2006/relationships/image" Target="../media/image9.png"/><Relationship Id="rId12" Type="http://schemas.openxmlformats.org/officeDocument/2006/relationships/image" Target="../media/image4.png"/><Relationship Id="rId9" Type="http://schemas.openxmlformats.org/officeDocument/2006/relationships/image" Target="../media/image5.png"/><Relationship Id="rId5" Type="http://schemas.openxmlformats.org/officeDocument/2006/relationships/image" Target="../media/image1.png"/><Relationship Id="rId6" Type="http://schemas.openxmlformats.org/officeDocument/2006/relationships/image" Target="../media/image7.png"/><Relationship Id="rId7" Type="http://schemas.openxmlformats.org/officeDocument/2006/relationships/image" Target="../media/image6.png"/><Relationship Id="rId8" Type="http://schemas.openxmlformats.org/officeDocument/2006/relationships/image" Target="../media/image3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0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0.png"/><Relationship Id="rId4" Type="http://schemas.openxmlformats.org/officeDocument/2006/relationships/image" Target="../media/image13.png"/><Relationship Id="rId5" Type="http://schemas.openxmlformats.org/officeDocument/2006/relationships/image" Target="../media/image11.png"/><Relationship Id="rId6" Type="http://schemas.openxmlformats.org/officeDocument/2006/relationships/image" Target="../media/image14.png"/><Relationship Id="rId7" Type="http://schemas.openxmlformats.org/officeDocument/2006/relationships/image" Target="../media/image16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2.jpg"/><Relationship Id="rId4" Type="http://schemas.openxmlformats.org/officeDocument/2006/relationships/image" Target="../media/image12.png"/><Relationship Id="rId5" Type="http://schemas.openxmlformats.org/officeDocument/2006/relationships/image" Target="../media/image2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9.jpg"/><Relationship Id="rId4" Type="http://schemas.openxmlformats.org/officeDocument/2006/relationships/image" Target="../media/image1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7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"/>
          <p:cNvPicPr preferRelativeResize="0"/>
          <p:nvPr/>
        </p:nvPicPr>
        <p:blipFill rotWithShape="1">
          <a:blip r:embed="rId3">
            <a:alphaModFix amt="6999"/>
          </a:blip>
          <a:srcRect b="7786" l="0" r="0" t="7786"/>
          <a:stretch/>
        </p:blipFill>
        <p:spPr>
          <a:xfrm>
            <a:off x="0" y="0"/>
            <a:ext cx="18288000" cy="10287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85" name="Google Shape;85;p1"/>
          <p:cNvGrpSpPr/>
          <p:nvPr/>
        </p:nvGrpSpPr>
        <p:grpSpPr>
          <a:xfrm>
            <a:off x="-3618150" y="-1847197"/>
            <a:ext cx="12833908" cy="12891434"/>
            <a:chOff x="1813" y="0"/>
            <a:chExt cx="809173" cy="812800"/>
          </a:xfrm>
        </p:grpSpPr>
        <p:sp>
          <p:nvSpPr>
            <p:cNvPr id="86" name="Google Shape;86;p1"/>
            <p:cNvSpPr/>
            <p:nvPr/>
          </p:nvSpPr>
          <p:spPr>
            <a:xfrm>
              <a:off x="1813" y="0"/>
              <a:ext cx="809173" cy="812800"/>
            </a:xfrm>
            <a:custGeom>
              <a:rect b="b" l="l" r="r" t="t"/>
              <a:pathLst>
                <a:path extrusionOk="0" h="812800" w="809173">
                  <a:moveTo>
                    <a:pt x="404587" y="0"/>
                  </a:moveTo>
                  <a:cubicBezTo>
                    <a:pt x="628326" y="1001"/>
                    <a:pt x="809174" y="182659"/>
                    <a:pt x="809174" y="406400"/>
                  </a:cubicBezTo>
                  <a:cubicBezTo>
                    <a:pt x="809174" y="630141"/>
                    <a:pt x="628326" y="811799"/>
                    <a:pt x="404587" y="812800"/>
                  </a:cubicBezTo>
                  <a:cubicBezTo>
                    <a:pt x="180848" y="811799"/>
                    <a:pt x="0" y="630141"/>
                    <a:pt x="0" y="406400"/>
                  </a:cubicBezTo>
                  <a:cubicBezTo>
                    <a:pt x="0" y="182659"/>
                    <a:pt x="180848" y="1001"/>
                    <a:pt x="404587" y="0"/>
                  </a:cubicBezTo>
                  <a:close/>
                </a:path>
              </a:pathLst>
            </a:custGeom>
            <a:solidFill>
              <a:srgbClr val="55000D">
                <a:alpha val="14509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" name="Google Shape;87;p1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88" name="Google Shape;88;p1"/>
          <p:cNvSpPr/>
          <p:nvPr/>
        </p:nvSpPr>
        <p:spPr>
          <a:xfrm>
            <a:off x="-3873011" y="-1891671"/>
            <a:ext cx="12916909" cy="12916856"/>
          </a:xfrm>
          <a:custGeom>
            <a:rect b="b" l="l" r="r" t="t"/>
            <a:pathLst>
              <a:path extrusionOk="0" h="6349974" w="6350000">
                <a:moveTo>
                  <a:pt x="6350000" y="3175025"/>
                </a:moveTo>
                <a:cubicBezTo>
                  <a:pt x="6350000" y="4928451"/>
                  <a:pt x="4928476" y="6349974"/>
                  <a:pt x="3175000" y="6349974"/>
                </a:cubicBezTo>
                <a:cubicBezTo>
                  <a:pt x="1421498" y="6349974"/>
                  <a:pt x="0" y="4928451"/>
                  <a:pt x="0" y="3175025"/>
                </a:cubicBezTo>
                <a:cubicBezTo>
                  <a:pt x="0" y="1421511"/>
                  <a:pt x="1421498" y="0"/>
                  <a:pt x="3175000" y="0"/>
                </a:cubicBezTo>
                <a:cubicBezTo>
                  <a:pt x="4928501" y="0"/>
                  <a:pt x="6350000" y="1421511"/>
                  <a:pt x="6350000" y="3175025"/>
                </a:cubicBez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-41420"/>
            </a:stretch>
          </a:blip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9" name="Google Shape;89;p1"/>
          <p:cNvGrpSpPr/>
          <p:nvPr/>
        </p:nvGrpSpPr>
        <p:grpSpPr>
          <a:xfrm>
            <a:off x="-468810" y="9060060"/>
            <a:ext cx="19225621" cy="3230763"/>
            <a:chOff x="0" y="-38100"/>
            <a:chExt cx="5063538" cy="850900"/>
          </a:xfrm>
        </p:grpSpPr>
        <p:sp>
          <p:nvSpPr>
            <p:cNvPr id="90" name="Google Shape;90;p1"/>
            <p:cNvSpPr/>
            <p:nvPr/>
          </p:nvSpPr>
          <p:spPr>
            <a:xfrm>
              <a:off x="0" y="0"/>
              <a:ext cx="5063538" cy="796105"/>
            </a:xfrm>
            <a:custGeom>
              <a:rect b="b" l="l" r="r" t="t"/>
              <a:pathLst>
                <a:path extrusionOk="0" h="796105" w="5063538">
                  <a:moveTo>
                    <a:pt x="0" y="0"/>
                  </a:moveTo>
                  <a:lnTo>
                    <a:pt x="5063538" y="0"/>
                  </a:lnTo>
                  <a:lnTo>
                    <a:pt x="5063538" y="796105"/>
                  </a:lnTo>
                  <a:lnTo>
                    <a:pt x="0" y="79610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</p:sp>
        <p:sp>
          <p:nvSpPr>
            <p:cNvPr id="91" name="Google Shape;91;p1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92" name="Google Shape;92;p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647060" y="9308068"/>
            <a:ext cx="816544" cy="816544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Google Shape;93;p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9492179" y="9395929"/>
            <a:ext cx="1795918" cy="719915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Google Shape;94;p1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7776132" y="9308068"/>
            <a:ext cx="861403" cy="887506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12514169" y="9258300"/>
            <a:ext cx="867933" cy="867933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"/>
          <p:cNvPicPr preferRelativeResize="0"/>
          <p:nvPr/>
        </p:nvPicPr>
        <p:blipFill rotWithShape="1">
          <a:blip r:embed="rId9">
            <a:alphaModFix/>
          </a:blip>
          <a:srcRect b="0" l="3168" r="0" t="8274"/>
          <a:stretch/>
        </p:blipFill>
        <p:spPr>
          <a:xfrm>
            <a:off x="11385672" y="9391315"/>
            <a:ext cx="993481" cy="783066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"/>
          <p:cNvPicPr preferRelativeResize="0"/>
          <p:nvPr/>
        </p:nvPicPr>
        <p:blipFill rotWithShape="1">
          <a:blip r:embed="rId10">
            <a:alphaModFix/>
          </a:blip>
          <a:srcRect b="444" l="0" r="4959" t="445"/>
          <a:stretch/>
        </p:blipFill>
        <p:spPr>
          <a:xfrm>
            <a:off x="16853023" y="9408670"/>
            <a:ext cx="1183015" cy="663706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1"/>
          <p:cNvPicPr preferRelativeResize="0"/>
          <p:nvPr/>
        </p:nvPicPr>
        <p:blipFill rotWithShape="1">
          <a:blip r:embed="rId11">
            <a:alphaModFix/>
          </a:blip>
          <a:srcRect b="0" l="0" r="0" t="0"/>
          <a:stretch/>
        </p:blipFill>
        <p:spPr>
          <a:xfrm>
            <a:off x="13517118" y="9349878"/>
            <a:ext cx="1739170" cy="776354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1"/>
          <p:cNvPicPr preferRelativeResize="0"/>
          <p:nvPr/>
        </p:nvPicPr>
        <p:blipFill rotWithShape="1">
          <a:blip r:embed="rId12">
            <a:alphaModFix/>
          </a:blip>
          <a:srcRect b="0" l="0" r="0" t="0"/>
          <a:stretch/>
        </p:blipFill>
        <p:spPr>
          <a:xfrm>
            <a:off x="15388984" y="9423133"/>
            <a:ext cx="1389030" cy="65741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00" name="Google Shape;100;p1"/>
          <p:cNvGrpSpPr/>
          <p:nvPr/>
        </p:nvGrpSpPr>
        <p:grpSpPr>
          <a:xfrm>
            <a:off x="8206834" y="3872697"/>
            <a:ext cx="9176095" cy="3230761"/>
            <a:chOff x="0" y="-38100"/>
            <a:chExt cx="2416749" cy="850900"/>
          </a:xfrm>
        </p:grpSpPr>
        <p:sp>
          <p:nvSpPr>
            <p:cNvPr id="101" name="Google Shape;101;p1"/>
            <p:cNvSpPr/>
            <p:nvPr/>
          </p:nvSpPr>
          <p:spPr>
            <a:xfrm>
              <a:off x="0" y="0"/>
              <a:ext cx="2416749" cy="198247"/>
            </a:xfrm>
            <a:custGeom>
              <a:rect b="b" l="l" r="r" t="t"/>
              <a:pathLst>
                <a:path extrusionOk="0" h="198247" w="2416749">
                  <a:moveTo>
                    <a:pt x="0" y="0"/>
                  </a:moveTo>
                  <a:lnTo>
                    <a:pt x="2416749" y="0"/>
                  </a:lnTo>
                  <a:lnTo>
                    <a:pt x="2416749" y="198247"/>
                  </a:lnTo>
                  <a:lnTo>
                    <a:pt x="0" y="19824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</p:sp>
        <p:sp>
          <p:nvSpPr>
            <p:cNvPr id="102" name="Google Shape;102;p1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3" name="Google Shape;103;p1"/>
          <p:cNvGrpSpPr/>
          <p:nvPr/>
        </p:nvGrpSpPr>
        <p:grpSpPr>
          <a:xfrm>
            <a:off x="8206834" y="4779520"/>
            <a:ext cx="7731118" cy="3230761"/>
            <a:chOff x="0" y="-38100"/>
            <a:chExt cx="2036179" cy="850900"/>
          </a:xfrm>
        </p:grpSpPr>
        <p:sp>
          <p:nvSpPr>
            <p:cNvPr id="104" name="Google Shape;104;p1"/>
            <p:cNvSpPr/>
            <p:nvPr/>
          </p:nvSpPr>
          <p:spPr>
            <a:xfrm>
              <a:off x="0" y="0"/>
              <a:ext cx="2036179" cy="198247"/>
            </a:xfrm>
            <a:custGeom>
              <a:rect b="b" l="l" r="r" t="t"/>
              <a:pathLst>
                <a:path extrusionOk="0" h="198247" w="2036179">
                  <a:moveTo>
                    <a:pt x="0" y="0"/>
                  </a:moveTo>
                  <a:lnTo>
                    <a:pt x="2036179" y="0"/>
                  </a:lnTo>
                  <a:lnTo>
                    <a:pt x="2036179" y="198247"/>
                  </a:lnTo>
                  <a:lnTo>
                    <a:pt x="0" y="19824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</p:sp>
        <p:sp>
          <p:nvSpPr>
            <p:cNvPr id="105" name="Google Shape;105;p1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6" name="Google Shape;106;p1"/>
          <p:cNvGrpSpPr/>
          <p:nvPr/>
        </p:nvGrpSpPr>
        <p:grpSpPr>
          <a:xfrm>
            <a:off x="8206834" y="6012987"/>
            <a:ext cx="9149689" cy="2856287"/>
            <a:chOff x="0" y="-38100"/>
            <a:chExt cx="2409795" cy="850900"/>
          </a:xfrm>
        </p:grpSpPr>
        <p:sp>
          <p:nvSpPr>
            <p:cNvPr id="107" name="Google Shape;107;p1"/>
            <p:cNvSpPr/>
            <p:nvPr/>
          </p:nvSpPr>
          <p:spPr>
            <a:xfrm>
              <a:off x="0" y="0"/>
              <a:ext cx="2409795" cy="198247"/>
            </a:xfrm>
            <a:custGeom>
              <a:rect b="b" l="l" r="r" t="t"/>
              <a:pathLst>
                <a:path extrusionOk="0" h="198247" w="2409795">
                  <a:moveTo>
                    <a:pt x="0" y="0"/>
                  </a:moveTo>
                  <a:lnTo>
                    <a:pt x="2409795" y="0"/>
                  </a:lnTo>
                  <a:lnTo>
                    <a:pt x="2409795" y="198247"/>
                  </a:lnTo>
                  <a:lnTo>
                    <a:pt x="0" y="19824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</p:sp>
        <p:sp>
          <p:nvSpPr>
            <p:cNvPr id="108" name="Google Shape;108;p1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09" name="Google Shape;109;p1"/>
          <p:cNvSpPr txBox="1"/>
          <p:nvPr/>
        </p:nvSpPr>
        <p:spPr>
          <a:xfrm>
            <a:off x="8477013" y="3078493"/>
            <a:ext cx="8894621" cy="372640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99"/>
              <a:buFont typeface="Arial"/>
              <a:buNone/>
            </a:pPr>
            <a:r>
              <a:rPr b="0" i="0" lang="en-US" sz="3799" u="none" cap="none" strike="noStrike">
                <a:solidFill>
                  <a:srgbClr val="AD0F2E"/>
                </a:solidFill>
                <a:latin typeface="Arial"/>
                <a:ea typeface="Arial"/>
                <a:cs typeface="Arial"/>
                <a:sym typeface="Arial"/>
              </a:rPr>
              <a:t>Simposio: </a:t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40008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99"/>
              <a:buFont typeface="Arial"/>
              <a:buNone/>
            </a:pPr>
            <a:r>
              <a:rPr b="0" i="0" lang="en-US" sz="4499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Respuesta intersectorial ante la pandemia por COVID-19 en </a:t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40008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99"/>
              <a:buFont typeface="Arial"/>
              <a:buNone/>
            </a:pPr>
            <a:r>
              <a:rPr b="0" i="0" lang="en-US" sz="4499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zonas cafetaleras de Costa Rica</a:t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" name="Google Shape;110;p1"/>
          <p:cNvSpPr txBox="1"/>
          <p:nvPr/>
        </p:nvSpPr>
        <p:spPr>
          <a:xfrm>
            <a:off x="4292586" y="9437370"/>
            <a:ext cx="3410700" cy="84963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0" i="0" lang="en-US" sz="1500" u="none" cap="none" strike="noStrike">
                <a:solidFill>
                  <a:srgbClr val="636262"/>
                </a:solidFill>
                <a:latin typeface="Arapey"/>
                <a:ea typeface="Arapey"/>
                <a:cs typeface="Arapey"/>
                <a:sym typeface="Arapey"/>
              </a:rPr>
              <a:t>Respuesta sanitaria y socioeconómica de la Zona de Los Santos durante la pandemia y pos-pandemia por COVID-19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0" i="0" sz="1500" u="none" cap="none" strike="noStrike">
              <a:solidFill>
                <a:srgbClr val="636262"/>
              </a:solidFill>
              <a:latin typeface="Arapey"/>
              <a:ea typeface="Arapey"/>
              <a:cs typeface="Arapey"/>
              <a:sym typeface="Arapey"/>
            </a:endParaRPr>
          </a:p>
        </p:txBody>
      </p:sp>
      <p:sp>
        <p:nvSpPr>
          <p:cNvPr id="111" name="Google Shape;111;p1"/>
          <p:cNvSpPr txBox="1"/>
          <p:nvPr/>
        </p:nvSpPr>
        <p:spPr>
          <a:xfrm rot="-5400000">
            <a:off x="3428430" y="9635554"/>
            <a:ext cx="1373349" cy="24066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US" sz="1400" u="none" cap="none" strike="noStrike">
                <a:solidFill>
                  <a:srgbClr val="D12022"/>
                </a:solidFill>
                <a:latin typeface="Arapey"/>
                <a:ea typeface="Arapey"/>
                <a:cs typeface="Arapey"/>
                <a:sym typeface="Arapey"/>
              </a:rPr>
              <a:t>Proyecto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" name="Google Shape;112;p1"/>
          <p:cNvSpPr txBox="1"/>
          <p:nvPr/>
        </p:nvSpPr>
        <p:spPr>
          <a:xfrm>
            <a:off x="8504767" y="6936355"/>
            <a:ext cx="9119136" cy="23083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US" sz="2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Impactos en el comercio de la Zona de los Santos de las medidas sanitarias aplicadas para enfrentar la pandemia por Covid-19. Cosechas 2020-2021 y 2021-2022. </a:t>
            </a:r>
            <a:endParaRPr/>
          </a:p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US" sz="2400" u="none" cap="none" strike="noStrike">
                <a:solidFill>
                  <a:srgbClr val="00B0F0"/>
                </a:solidFill>
                <a:latin typeface="Arial"/>
                <a:ea typeface="Arial"/>
                <a:cs typeface="Arial"/>
                <a:sym typeface="Arial"/>
              </a:rPr>
              <a:t>Rafael Díaz Porras</a:t>
            </a:r>
            <a:endParaRPr/>
          </a:p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US" sz="2400" u="none" cap="none" strike="noStrike">
                <a:solidFill>
                  <a:srgbClr val="00B0F0"/>
                </a:solidFill>
                <a:latin typeface="Arial"/>
                <a:ea typeface="Arial"/>
                <a:cs typeface="Arial"/>
                <a:sym typeface="Arial"/>
              </a:rPr>
              <a:t>Gerardo Jiménez Porras</a:t>
            </a:r>
            <a:endParaRPr/>
          </a:p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US" sz="2400" u="none" cap="none" strike="noStrike">
                <a:solidFill>
                  <a:srgbClr val="00B0F0"/>
                </a:solidFill>
                <a:latin typeface="Arial"/>
                <a:ea typeface="Arial"/>
                <a:cs typeface="Arial"/>
                <a:sym typeface="Arial"/>
              </a:rPr>
              <a:t>Antonio Delgado Ballestero</a:t>
            </a:r>
            <a:endParaRPr/>
          </a:p>
        </p:txBody>
      </p:sp>
      <p:sp>
        <p:nvSpPr>
          <p:cNvPr id="113" name="Google Shape;113;p1"/>
          <p:cNvSpPr txBox="1"/>
          <p:nvPr/>
        </p:nvSpPr>
        <p:spPr>
          <a:xfrm>
            <a:off x="0" y="0"/>
            <a:ext cx="3000000" cy="126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Impacts on trade in the Los Santos Zone of the health measures implemented to address the COVID-19 pandemic. 2020-2021 and 2021-2022 harvests.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Google Shape;170;p6"/>
          <p:cNvPicPr preferRelativeResize="0"/>
          <p:nvPr/>
        </p:nvPicPr>
        <p:blipFill rotWithShape="1">
          <a:blip r:embed="rId3">
            <a:alphaModFix/>
          </a:blip>
          <a:srcRect b="0" l="0" r="25040" t="0"/>
          <a:stretch/>
        </p:blipFill>
        <p:spPr>
          <a:xfrm>
            <a:off x="-186292" y="0"/>
            <a:ext cx="5452293" cy="10287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71" name="Google Shape;171;p6"/>
          <p:cNvGrpSpPr/>
          <p:nvPr/>
        </p:nvGrpSpPr>
        <p:grpSpPr>
          <a:xfrm>
            <a:off x="5256476" y="-582680"/>
            <a:ext cx="3086099" cy="11307700"/>
            <a:chOff x="0" y="-38100"/>
            <a:chExt cx="812800" cy="2978160"/>
          </a:xfrm>
        </p:grpSpPr>
        <p:sp>
          <p:nvSpPr>
            <p:cNvPr id="172" name="Google Shape;172;p6"/>
            <p:cNvSpPr/>
            <p:nvPr/>
          </p:nvSpPr>
          <p:spPr>
            <a:xfrm>
              <a:off x="0" y="0"/>
              <a:ext cx="105668" cy="2940060"/>
            </a:xfrm>
            <a:custGeom>
              <a:rect b="b" l="l" r="r" t="t"/>
              <a:pathLst>
                <a:path extrusionOk="0" h="2940060" w="105668">
                  <a:moveTo>
                    <a:pt x="0" y="0"/>
                  </a:moveTo>
                  <a:lnTo>
                    <a:pt x="105668" y="0"/>
                  </a:lnTo>
                  <a:lnTo>
                    <a:pt x="105668" y="2940060"/>
                  </a:lnTo>
                  <a:lnTo>
                    <a:pt x="0" y="2940060"/>
                  </a:lnTo>
                  <a:close/>
                </a:path>
              </a:pathLst>
            </a:custGeom>
            <a:solidFill>
              <a:srgbClr val="0C430E"/>
            </a:solidFill>
            <a:ln>
              <a:noFill/>
            </a:ln>
          </p:spPr>
        </p:sp>
        <p:sp>
          <p:nvSpPr>
            <p:cNvPr id="173" name="Google Shape;173;p6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74" name="Google Shape;174;p6"/>
          <p:cNvSpPr txBox="1"/>
          <p:nvPr/>
        </p:nvSpPr>
        <p:spPr>
          <a:xfrm>
            <a:off x="8068033" y="3940022"/>
            <a:ext cx="7396556" cy="216285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10000"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81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3. Conclusiones generales </a:t>
            </a:r>
            <a:endParaRPr b="0" i="0" sz="81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28"/>
          <p:cNvSpPr txBox="1"/>
          <p:nvPr/>
        </p:nvSpPr>
        <p:spPr>
          <a:xfrm>
            <a:off x="8946210" y="8367452"/>
            <a:ext cx="7951977" cy="5078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7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endParaRPr b="0" i="0" sz="2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0" name="Google Shape;180;p28"/>
          <p:cNvSpPr txBox="1"/>
          <p:nvPr/>
        </p:nvSpPr>
        <p:spPr>
          <a:xfrm>
            <a:off x="1541202" y="2405404"/>
            <a:ext cx="15356985" cy="470898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6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La aplicación de los protocolos sanitarios tuvo una incidencia importante en la dinámica comercial la zona, tanto en el comercio de abarrotes como en el comercio de artículos de ferretería y materiales de construcción.</a:t>
            </a:r>
            <a:endParaRPr b="0" i="0" sz="6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1" name="Google Shape;181;p28"/>
          <p:cNvSpPr txBox="1"/>
          <p:nvPr>
            <p:ph type="title"/>
          </p:nvPr>
        </p:nvSpPr>
        <p:spPr>
          <a:xfrm>
            <a:off x="1257300" y="286430"/>
            <a:ext cx="15773400" cy="198834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72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Conclusión 1</a:t>
            </a:r>
            <a:endParaRPr sz="720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29"/>
          <p:cNvSpPr txBox="1"/>
          <p:nvPr/>
        </p:nvSpPr>
        <p:spPr>
          <a:xfrm>
            <a:off x="8946210" y="8367452"/>
            <a:ext cx="7951977" cy="5078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7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endParaRPr b="0" i="0" sz="2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7" name="Google Shape;187;p29"/>
          <p:cNvSpPr txBox="1"/>
          <p:nvPr/>
        </p:nvSpPr>
        <p:spPr>
          <a:xfrm>
            <a:off x="1541202" y="1583873"/>
            <a:ext cx="15356985" cy="8402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6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Los comercios de abarrotes, ferreterías y materiales de construcción, se vieron en la obligación de implementar medidas de higiene emitidas por las autoridades competentes, tales como lavado de manos, distanciamiento, control de aforos e instalación de lavamanos entre otros. La implementación de estas medidas implicó costos extras, sobre todo en el primer año de pandemia.   </a:t>
            </a:r>
            <a:endParaRPr b="0" i="0" sz="6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8" name="Google Shape;188;p29"/>
          <p:cNvSpPr txBox="1"/>
          <p:nvPr>
            <p:ph type="title"/>
          </p:nvPr>
        </p:nvSpPr>
        <p:spPr>
          <a:xfrm>
            <a:off x="1257300" y="286431"/>
            <a:ext cx="15773400" cy="157502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72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Conclusión 2</a:t>
            </a:r>
            <a:endParaRPr sz="720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30"/>
          <p:cNvSpPr txBox="1"/>
          <p:nvPr/>
        </p:nvSpPr>
        <p:spPr>
          <a:xfrm>
            <a:off x="8946210" y="8367452"/>
            <a:ext cx="7951977" cy="5078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7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endParaRPr b="0" i="0" sz="2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4" name="Google Shape;194;p30"/>
          <p:cNvSpPr txBox="1"/>
          <p:nvPr/>
        </p:nvSpPr>
        <p:spPr>
          <a:xfrm>
            <a:off x="1541202" y="1861458"/>
            <a:ext cx="15356985" cy="747897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6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La respuesta del cliente ante las medidas implementadas fue variada: unos comercios indicaban que al inicio los clientes estaban renuentes al cambio y otros colaboraban sin ningún inconveniente; sin embargo, conforme pasaba el tiempo, la disposición de los clientes por acatar las medidas fue mayor, así como la valoración de la importancia de auto cuidarse. </a:t>
            </a:r>
            <a:endParaRPr/>
          </a:p>
        </p:txBody>
      </p:sp>
      <p:sp>
        <p:nvSpPr>
          <p:cNvPr id="195" name="Google Shape;195;p30"/>
          <p:cNvSpPr txBox="1"/>
          <p:nvPr>
            <p:ph type="title"/>
          </p:nvPr>
        </p:nvSpPr>
        <p:spPr>
          <a:xfrm>
            <a:off x="1257300" y="286431"/>
            <a:ext cx="15773400" cy="157502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72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Conclusión 3</a:t>
            </a:r>
            <a:endParaRPr sz="720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31"/>
          <p:cNvSpPr txBox="1"/>
          <p:nvPr/>
        </p:nvSpPr>
        <p:spPr>
          <a:xfrm>
            <a:off x="8946210" y="8367452"/>
            <a:ext cx="7951977" cy="5078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7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endParaRPr b="0" i="0" sz="2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1" name="Google Shape;201;p31"/>
          <p:cNvSpPr txBox="1"/>
          <p:nvPr/>
        </p:nvSpPr>
        <p:spPr>
          <a:xfrm>
            <a:off x="1541202" y="1861458"/>
            <a:ext cx="15356985" cy="747897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4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En términos generales, la pandemia no tuvo un impacto negativo de gran magnitud en las ventas en la zona de estudio. </a:t>
            </a:r>
            <a:r>
              <a:rPr b="1" i="0" lang="en-US" sz="4800" u="none" cap="none" strike="noStrike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En el caso de los abarrotes</a:t>
            </a:r>
            <a:r>
              <a:rPr b="0" i="0" lang="en-US" sz="4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, se dio una priorización hacia productos de primera necesidad, tales como granos, carnes y verduras, siguiéndole en orden de importancia los productos de higiene del hogar. En el caso de los </a:t>
            </a:r>
            <a:r>
              <a:rPr b="1" i="0" lang="en-US" sz="4800" u="none" cap="none" strike="noStrike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establecimientos de ferretería y materiales de construcción</a:t>
            </a:r>
            <a:r>
              <a:rPr b="0" i="0" lang="en-US" sz="4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, las ventas se vieron favorecidas por las regulaciones establecidas que implicaron una mejora en las condiciones de infraestructura en fincas. </a:t>
            </a:r>
            <a:endParaRPr b="0" i="0" sz="4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2" name="Google Shape;202;p31"/>
          <p:cNvSpPr txBox="1"/>
          <p:nvPr>
            <p:ph type="title"/>
          </p:nvPr>
        </p:nvSpPr>
        <p:spPr>
          <a:xfrm>
            <a:off x="1257300" y="286431"/>
            <a:ext cx="15773400" cy="157502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72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Conclusión 4</a:t>
            </a:r>
            <a:endParaRPr sz="720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32"/>
          <p:cNvSpPr txBox="1"/>
          <p:nvPr/>
        </p:nvSpPr>
        <p:spPr>
          <a:xfrm>
            <a:off x="8946210" y="8367452"/>
            <a:ext cx="7951977" cy="5078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7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endParaRPr b="0" i="0" sz="2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32"/>
          <p:cNvSpPr txBox="1"/>
          <p:nvPr/>
        </p:nvSpPr>
        <p:spPr>
          <a:xfrm>
            <a:off x="1673715" y="2082342"/>
            <a:ext cx="15356985" cy="655564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6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Las ventas fueron mayores en temporada de cosecha en comparación con los meses de no cosecha, lo que permite concluir que la llegada de personas migrantes a la actividad de recolección de café tuvo un efecto positivo en las ventas para este tipo de establecimiento comerciales.</a:t>
            </a:r>
            <a:endParaRPr/>
          </a:p>
        </p:txBody>
      </p:sp>
      <p:sp>
        <p:nvSpPr>
          <p:cNvPr id="209" name="Google Shape;209;p32"/>
          <p:cNvSpPr txBox="1"/>
          <p:nvPr>
            <p:ph type="title"/>
          </p:nvPr>
        </p:nvSpPr>
        <p:spPr>
          <a:xfrm>
            <a:off x="1257300" y="286431"/>
            <a:ext cx="15773400" cy="157502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72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Conclusión 5</a:t>
            </a:r>
            <a:endParaRPr sz="720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33"/>
          <p:cNvSpPr txBox="1"/>
          <p:nvPr/>
        </p:nvSpPr>
        <p:spPr>
          <a:xfrm>
            <a:off x="8946210" y="8367452"/>
            <a:ext cx="7951977" cy="5078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7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endParaRPr b="0" i="0" sz="2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" name="Google Shape;215;p33"/>
          <p:cNvSpPr txBox="1"/>
          <p:nvPr/>
        </p:nvSpPr>
        <p:spPr>
          <a:xfrm>
            <a:off x="1541202" y="1861458"/>
            <a:ext cx="15356985" cy="655564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6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La pandemia obligó a los comercios a innovar en los métodos de venta, como, por ejemplo, poner a disposición el servicio exprés o la venta por encargo. Sin embargo, los clientes mostraron mayor preferencia por el contacto directo con el vendedor a través de la compra en el lugar de venta, aun estando en confinamiento. </a:t>
            </a:r>
            <a:endParaRPr b="0" i="0" sz="6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6" name="Google Shape;216;p33"/>
          <p:cNvSpPr txBox="1"/>
          <p:nvPr>
            <p:ph type="title"/>
          </p:nvPr>
        </p:nvSpPr>
        <p:spPr>
          <a:xfrm>
            <a:off x="1257300" y="286431"/>
            <a:ext cx="15773400" cy="157502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72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Conclusión 6</a:t>
            </a:r>
            <a:endParaRPr sz="720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4"/>
          <p:cNvSpPr txBox="1"/>
          <p:nvPr/>
        </p:nvSpPr>
        <p:spPr>
          <a:xfrm>
            <a:off x="1673715" y="1861458"/>
            <a:ext cx="15356985" cy="8402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6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La mayoría de los clientes se adaptó a las nuevas condiciones de venta. En general, los problemas reportados fueron muy pocos y fáciles de resolver, por ejemplo, dificultad en la identificación del producto solicitado cuando se realizaba la compra por encargo o mediante servicio exprés. En general, en las fincas hubo mucha disciplina con la forma de compra por parte de las personas recolectoras.</a:t>
            </a:r>
            <a:endParaRPr b="0" i="0" sz="6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2" name="Google Shape;222;p34"/>
          <p:cNvSpPr txBox="1"/>
          <p:nvPr>
            <p:ph type="title"/>
          </p:nvPr>
        </p:nvSpPr>
        <p:spPr>
          <a:xfrm>
            <a:off x="1257300" y="286431"/>
            <a:ext cx="15773400" cy="157502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72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Conclusión 7</a:t>
            </a:r>
            <a:endParaRPr sz="720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35"/>
          <p:cNvSpPr txBox="1"/>
          <p:nvPr/>
        </p:nvSpPr>
        <p:spPr>
          <a:xfrm>
            <a:off x="1673715" y="1588743"/>
            <a:ext cx="15356985" cy="8402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6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En relación con la expectativa futura de las ventas, los dueños de locales dedicados al comercio de abarrotes fueron más optimistas que los dueños de ferreterías y materiales de construcción. El pesimismo de estos últimos con respecto a las ventas futuras se asoció a los posibles efectos negativos que estaba teniendo la compleja dinámica internacional, especialmente la guerra entre Rusia y Ucrania.</a:t>
            </a:r>
            <a:endParaRPr/>
          </a:p>
        </p:txBody>
      </p:sp>
      <p:sp>
        <p:nvSpPr>
          <p:cNvPr id="228" name="Google Shape;228;p35"/>
          <p:cNvSpPr txBox="1"/>
          <p:nvPr>
            <p:ph type="title"/>
          </p:nvPr>
        </p:nvSpPr>
        <p:spPr>
          <a:xfrm>
            <a:off x="1257300" y="158094"/>
            <a:ext cx="15773400" cy="157502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72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Conclusión 8</a:t>
            </a:r>
            <a:endParaRPr sz="720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36"/>
          <p:cNvSpPr txBox="1"/>
          <p:nvPr/>
        </p:nvSpPr>
        <p:spPr>
          <a:xfrm>
            <a:off x="1541202" y="1861458"/>
            <a:ext cx="15356985" cy="747897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6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Como parte de los aprendizajes, se rescata la importancia de seguir fortaleciendo el aseo y las condiciones de higiene en los locales y diversificar las formas de venta, por ejemplo, mediante formas innovadoras de venta. Además, se valora positivamente el fortalecimiento de la seguridad y orden dentro del local.</a:t>
            </a:r>
            <a:endParaRPr/>
          </a:p>
        </p:txBody>
      </p:sp>
      <p:sp>
        <p:nvSpPr>
          <p:cNvPr id="234" name="Google Shape;234;p36"/>
          <p:cNvSpPr txBox="1"/>
          <p:nvPr>
            <p:ph type="title"/>
          </p:nvPr>
        </p:nvSpPr>
        <p:spPr>
          <a:xfrm>
            <a:off x="1257300" y="286431"/>
            <a:ext cx="15773400" cy="157502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72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Conclusión 9</a:t>
            </a:r>
            <a:endParaRPr sz="720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1"/>
          <p:cNvSpPr txBox="1"/>
          <p:nvPr>
            <p:ph idx="1" type="body"/>
          </p:nvPr>
        </p:nvSpPr>
        <p:spPr>
          <a:xfrm>
            <a:off x="1436834" y="3490388"/>
            <a:ext cx="15773400" cy="570090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85000" lnSpcReduction="1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ct val="66176"/>
              <a:buNone/>
            </a:pPr>
            <a:r>
              <a:rPr b="1" i="1" lang="en-US"/>
              <a:t>Proyecto “Respuesta sanitaria y socioeconómica de la Zona de Los Santos durante la pandemia y pospandemia por COVID-19: Análisis de la cogestión e implicaciones de la presencia de mano de obra temporal inmigrante durante las cosechas de café 2020-2021 y 2021-2022”</a:t>
            </a:r>
            <a:r>
              <a:rPr i="1" lang="en-US"/>
              <a:t> </a:t>
            </a:r>
            <a:endParaRPr i="1"/>
          </a:p>
          <a:p>
            <a:pPr indent="0" lvl="0" marL="0" rtl="0" algn="ctr">
              <a:lnSpc>
                <a:spcPct val="100000"/>
              </a:lnSpc>
              <a:spcBef>
                <a:spcPts val="1560"/>
              </a:spcBef>
              <a:spcAft>
                <a:spcPts val="0"/>
              </a:spcAft>
              <a:buSzPct val="66176"/>
              <a:buNone/>
            </a:pPr>
            <a:r>
              <a:rPr lang="en-US"/>
              <a:t>Instituto Regional de Estudios en Sustancias Tóxicas (IRET)</a:t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1560"/>
              </a:spcBef>
              <a:spcAft>
                <a:spcPts val="0"/>
              </a:spcAft>
              <a:buSzPct val="66176"/>
              <a:buNone/>
            </a:pPr>
            <a:r>
              <a:rPr lang="en-US"/>
              <a:t>Centro Internacional de Política Económica para el Desarrollo Sostenible (Cinpe)</a:t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1560"/>
              </a:spcBef>
              <a:spcAft>
                <a:spcPts val="0"/>
              </a:spcAft>
              <a:buSzPct val="66176"/>
              <a:buNone/>
            </a:pPr>
            <a:r>
              <a:rPr lang="en-US"/>
              <a:t>Escuela de Historia</a:t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1560"/>
              </a:spcBef>
              <a:spcAft>
                <a:spcPts val="0"/>
              </a:spcAft>
              <a:buSzPct val="66176"/>
              <a:buNone/>
            </a:pPr>
            <a:r>
              <a:rPr lang="en-US"/>
              <a:t>Escuela de Sociología</a:t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1560"/>
              </a:spcBef>
              <a:spcAft>
                <a:spcPts val="1200"/>
              </a:spcAft>
              <a:buSzPts val="1800"/>
              <a:buNone/>
            </a:pPr>
            <a:r>
              <a:rPr lang="en-US" sz="10500">
                <a:solidFill>
                  <a:srgbClr val="FF0000"/>
                </a:solidFill>
              </a:rPr>
              <a:t>Universidad Nacional, Costa Rica</a:t>
            </a:r>
            <a:endParaRPr/>
          </a:p>
        </p:txBody>
      </p:sp>
      <p:pic>
        <p:nvPicPr>
          <p:cNvPr id="119" name="Google Shape;119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592722" y="1120040"/>
            <a:ext cx="2271908" cy="202165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2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4205857" y="1058814"/>
            <a:ext cx="3004377" cy="202165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2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767632" y="1263772"/>
            <a:ext cx="3654477" cy="202165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" name="Google Shape;122;p2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436833" y="1058815"/>
            <a:ext cx="2726954" cy="222661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3" name="Google Shape;123;p21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4505015" y="1120040"/>
            <a:ext cx="2921391" cy="21653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9" name="Google Shape;239;p7"/>
          <p:cNvPicPr preferRelativeResize="0"/>
          <p:nvPr/>
        </p:nvPicPr>
        <p:blipFill rotWithShape="1">
          <a:blip r:embed="rId3">
            <a:alphaModFix/>
          </a:blip>
          <a:srcRect b="0" l="12520" r="12520" t="0"/>
          <a:stretch/>
        </p:blipFill>
        <p:spPr>
          <a:xfrm>
            <a:off x="14020020" y="0"/>
            <a:ext cx="5452293" cy="10287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0" name="Google Shape;240;p7"/>
          <p:cNvPicPr preferRelativeResize="0"/>
          <p:nvPr/>
        </p:nvPicPr>
        <p:blipFill rotWithShape="1">
          <a:blip r:embed="rId4">
            <a:alphaModFix amt="52999"/>
          </a:blip>
          <a:srcRect b="0" l="0" r="0" t="0"/>
          <a:stretch/>
        </p:blipFill>
        <p:spPr>
          <a:xfrm>
            <a:off x="11934595" y="0"/>
            <a:ext cx="10149329" cy="872842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miling Face with No Fill" id="241" name="Google Shape;241;p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581793" y="673665"/>
            <a:ext cx="6505491" cy="6164318"/>
          </a:xfrm>
          <a:prstGeom prst="rect">
            <a:avLst/>
          </a:prstGeom>
          <a:noFill/>
          <a:ln>
            <a:noFill/>
          </a:ln>
        </p:spPr>
      </p:pic>
      <p:sp>
        <p:nvSpPr>
          <p:cNvPr id="242" name="Google Shape;242;p7"/>
          <p:cNvSpPr txBox="1"/>
          <p:nvPr/>
        </p:nvSpPr>
        <p:spPr>
          <a:xfrm>
            <a:off x="3470702" y="6837983"/>
            <a:ext cx="6337737" cy="20367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0000" lnSpcReduction="10000"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Gracias</a:t>
            </a:r>
            <a:endParaRPr b="0" i="0" sz="14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" name="Google Shape;128;p5"/>
          <p:cNvPicPr preferRelativeResize="0"/>
          <p:nvPr/>
        </p:nvPicPr>
        <p:blipFill rotWithShape="1">
          <a:blip r:embed="rId3">
            <a:alphaModFix/>
          </a:blip>
          <a:srcRect b="0" l="20322" r="0" t="0"/>
          <a:stretch/>
        </p:blipFill>
        <p:spPr>
          <a:xfrm>
            <a:off x="13880130" y="0"/>
            <a:ext cx="5795567" cy="10287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p5"/>
          <p:cNvPicPr preferRelativeResize="0"/>
          <p:nvPr/>
        </p:nvPicPr>
        <p:blipFill rotWithShape="1">
          <a:blip r:embed="rId4">
            <a:alphaModFix amt="52999"/>
          </a:blip>
          <a:srcRect b="0" l="0" r="0" t="0"/>
          <a:stretch/>
        </p:blipFill>
        <p:spPr>
          <a:xfrm>
            <a:off x="11934595" y="0"/>
            <a:ext cx="10149329" cy="8728423"/>
          </a:xfrm>
          <a:prstGeom prst="rect">
            <a:avLst/>
          </a:prstGeom>
          <a:noFill/>
          <a:ln>
            <a:noFill/>
          </a:ln>
        </p:spPr>
      </p:pic>
      <p:sp>
        <p:nvSpPr>
          <p:cNvPr id="130" name="Google Shape;130;p5"/>
          <p:cNvSpPr txBox="1"/>
          <p:nvPr/>
        </p:nvSpPr>
        <p:spPr>
          <a:xfrm>
            <a:off x="1884948" y="494289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5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1. Contexto del proyecto </a:t>
            </a:r>
            <a:endParaRPr b="0" i="0" sz="5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2"/>
          <p:cNvSpPr txBox="1"/>
          <p:nvPr>
            <p:ph idx="1" type="body"/>
          </p:nvPr>
        </p:nvSpPr>
        <p:spPr>
          <a:xfrm>
            <a:off x="989288" y="1844842"/>
            <a:ext cx="15773400" cy="777212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20000"/>
          </a:bodyPr>
          <a:lstStyle/>
          <a:p>
            <a:pPr indent="0" lvl="0" marL="17145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ct val="36036"/>
              <a:buNone/>
            </a:pPr>
            <a:r>
              <a:rPr b="1" i="1" lang="en-US" sz="5400">
                <a:solidFill>
                  <a:srgbClr val="0070C0"/>
                </a:solidFill>
              </a:rPr>
              <a:t>Objetivo:</a:t>
            </a:r>
            <a:r>
              <a:rPr lang="en-US" sz="5400"/>
              <a:t> Analizar las implicaciones de la emergencia por COVID-19 en el proceso de recolección de café y en la atención sanitaria dirigida a fincas que contratan mano de obra migrante prevista para la Zona de Los Santos durante las cosechas 2020-2021 y 2021-2022.</a:t>
            </a:r>
            <a:endParaRPr/>
          </a:p>
          <a:p>
            <a:pPr indent="0" lvl="0" marL="17145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ct val="36036"/>
              <a:buNone/>
            </a:pPr>
            <a:r>
              <a:t/>
            </a:r>
            <a:endParaRPr sz="5400"/>
          </a:p>
          <a:p>
            <a:pPr indent="0" lvl="0" marL="171450" rtl="0" algn="just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ct val="36036"/>
              <a:buNone/>
            </a:pPr>
            <a:r>
              <a:rPr b="1" i="1" lang="en-US" sz="5400">
                <a:solidFill>
                  <a:srgbClr val="0070C0"/>
                </a:solidFill>
              </a:rPr>
              <a:t>Período del proyecto:</a:t>
            </a:r>
            <a:r>
              <a:rPr lang="en-US" sz="5400"/>
              <a:t> Período de pandemia por Covid-19 (cosechas 2020-21 y 2021-22), con análisis de cosechas anterior y posterior. </a:t>
            </a:r>
            <a:endParaRPr sz="5400"/>
          </a:p>
          <a:p>
            <a:pPr indent="0" lvl="0" marL="171450" rtl="0" algn="just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ct val="36036"/>
              <a:buNone/>
            </a:pPr>
            <a:r>
              <a:t/>
            </a:r>
            <a:endParaRPr sz="5400"/>
          </a:p>
          <a:p>
            <a:pPr indent="0" lvl="0" marL="171450" rtl="0" algn="just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ct val="36036"/>
              <a:buNone/>
            </a:pPr>
            <a:r>
              <a:rPr b="1" i="1" lang="en-US" sz="5400">
                <a:solidFill>
                  <a:srgbClr val="0070C0"/>
                </a:solidFill>
              </a:rPr>
              <a:t>Período de estudio de comercios: </a:t>
            </a:r>
            <a:r>
              <a:rPr lang="en-US" sz="5400"/>
              <a:t>cosechas 2020-21 y 2021-22.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3"/>
          <p:cNvSpPr txBox="1"/>
          <p:nvPr>
            <p:ph idx="1" type="body"/>
          </p:nvPr>
        </p:nvSpPr>
        <p:spPr>
          <a:xfrm>
            <a:off x="989288" y="2096814"/>
            <a:ext cx="15773400" cy="752015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/>
          </a:bodyPr>
          <a:lstStyle/>
          <a:p>
            <a:pPr indent="0" lvl="0" marL="171450" rtl="0" algn="just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ct val="37065"/>
              <a:buNone/>
            </a:pPr>
            <a:r>
              <a:rPr b="1" i="1" lang="en-US" sz="525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Zona:</a:t>
            </a:r>
            <a:r>
              <a:rPr lang="en-US" sz="5250">
                <a:latin typeface="Calibri"/>
                <a:ea typeface="Calibri"/>
                <a:cs typeface="Calibri"/>
                <a:sym typeface="Calibri"/>
              </a:rPr>
              <a:t> Región cafetalera Los Santos, Costa Rica. Alta dependencia de población migrante (nicaragüenses e indígenas </a:t>
            </a:r>
            <a:r>
              <a:rPr lang="en-US" sz="5250">
                <a:solidFill>
                  <a:srgbClr val="222222"/>
                </a:solidFill>
                <a:latin typeface="Calibri"/>
                <a:ea typeface="Calibri"/>
                <a:cs typeface="Calibri"/>
                <a:sym typeface="Calibri"/>
              </a:rPr>
              <a:t>Ngäbe-Buglé provenientes de Panamá). </a:t>
            </a:r>
            <a:endParaRPr sz="5250">
              <a:latin typeface="Calibri"/>
              <a:ea typeface="Calibri"/>
              <a:cs typeface="Calibri"/>
              <a:sym typeface="Calibri"/>
            </a:endParaRPr>
          </a:p>
          <a:p>
            <a:pPr indent="0" lvl="0" marL="171450" rtl="0" algn="just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ct val="37065"/>
              <a:buNone/>
            </a:pPr>
            <a:r>
              <a:t/>
            </a:r>
            <a:endParaRPr sz="5250">
              <a:latin typeface="Calibri"/>
              <a:ea typeface="Calibri"/>
              <a:cs typeface="Calibri"/>
              <a:sym typeface="Calibri"/>
            </a:endParaRPr>
          </a:p>
          <a:p>
            <a:pPr indent="0" lvl="0" marL="171450" rtl="0" algn="just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ct val="37065"/>
              <a:buNone/>
            </a:pPr>
            <a:r>
              <a:rPr b="1" i="1" lang="en-US" sz="525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Componente económico: </a:t>
            </a:r>
            <a:r>
              <a:rPr lang="en-US" sz="52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impacto </a:t>
            </a:r>
            <a:r>
              <a:rPr lang="en-US" sz="5250">
                <a:latin typeface="Calibri"/>
                <a:ea typeface="Calibri"/>
                <a:cs typeface="Calibri"/>
                <a:sym typeface="Calibri"/>
              </a:rPr>
              <a:t>de las medidas adoptadas para controlar la pandemia sobre: </a:t>
            </a:r>
            <a:endParaRPr/>
          </a:p>
          <a:p>
            <a:pPr indent="-342900" lvl="0" marL="457200" rtl="0" algn="just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ct val="37065"/>
              <a:buChar char="•"/>
            </a:pPr>
            <a:r>
              <a:rPr lang="en-US" sz="5250">
                <a:latin typeface="Calibri"/>
                <a:ea typeface="Calibri"/>
                <a:cs typeface="Calibri"/>
                <a:sym typeface="Calibri"/>
              </a:rPr>
              <a:t>la estructura de costos de los productores cafetaleros.</a:t>
            </a:r>
            <a:endParaRPr/>
          </a:p>
          <a:p>
            <a:pPr indent="-342900" lvl="0" marL="457200" rtl="0" algn="just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ct val="37065"/>
              <a:buChar char="•"/>
            </a:pPr>
            <a:r>
              <a:rPr lang="en-US" sz="5250">
                <a:latin typeface="Calibri"/>
                <a:ea typeface="Calibri"/>
                <a:cs typeface="Calibri"/>
                <a:sym typeface="Calibri"/>
              </a:rPr>
              <a:t>el comercio local (detallistas y ferreterías): ventas, ingresos, perspectivas futuras y adaptación de la población.</a:t>
            </a:r>
            <a:endParaRPr/>
          </a:p>
          <a:p>
            <a:pPr indent="-2286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6081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4"/>
          <p:cNvSpPr txBox="1"/>
          <p:nvPr>
            <p:ph idx="1" type="body"/>
          </p:nvPr>
        </p:nvSpPr>
        <p:spPr>
          <a:xfrm>
            <a:off x="554312" y="4277833"/>
            <a:ext cx="8164286" cy="247188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US" sz="60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2. Aspectos metodológicos</a:t>
            </a:r>
            <a:endParaRPr sz="600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28600" lvl="0" marL="457200" rtl="0" algn="l">
              <a:lnSpc>
                <a:spcPct val="100000"/>
              </a:lnSpc>
              <a:spcBef>
                <a:spcPts val="15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t/>
            </a:r>
            <a:endParaRPr/>
          </a:p>
        </p:txBody>
      </p:sp>
      <p:pic>
        <p:nvPicPr>
          <p:cNvPr descr="Un mercado en Brasil, durante la pandemia de COVID-19." id="146" name="Google Shape;146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388929" y="2667320"/>
            <a:ext cx="7119258" cy="5692908"/>
          </a:xfrm>
          <a:prstGeom prst="rect">
            <a:avLst/>
          </a:prstGeom>
          <a:noFill/>
          <a:ln>
            <a:noFill/>
          </a:ln>
        </p:spPr>
      </p:pic>
      <p:sp>
        <p:nvSpPr>
          <p:cNvPr id="147" name="Google Shape;147;p24"/>
          <p:cNvSpPr/>
          <p:nvPr/>
        </p:nvSpPr>
        <p:spPr>
          <a:xfrm>
            <a:off x="9388930" y="8521283"/>
            <a:ext cx="5639685" cy="41549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https://news.un.org/es/story/2020/10/1481952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5"/>
          <p:cNvSpPr txBox="1"/>
          <p:nvPr>
            <p:ph type="title"/>
          </p:nvPr>
        </p:nvSpPr>
        <p:spPr>
          <a:xfrm>
            <a:off x="457200" y="274638"/>
            <a:ext cx="15119684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6000">
                <a:solidFill>
                  <a:srgbClr val="FF0000"/>
                </a:solidFill>
              </a:rPr>
              <a:t>Objetivo y alcance</a:t>
            </a:r>
            <a:endParaRPr sz="6000">
              <a:solidFill>
                <a:srgbClr val="FF0000"/>
              </a:solidFill>
            </a:endParaRPr>
          </a:p>
        </p:txBody>
      </p:sp>
      <p:sp>
        <p:nvSpPr>
          <p:cNvPr id="153" name="Google Shape;153;p25"/>
          <p:cNvSpPr txBox="1"/>
          <p:nvPr>
            <p:ph idx="1" type="body"/>
          </p:nvPr>
        </p:nvSpPr>
        <p:spPr>
          <a:xfrm>
            <a:off x="1257300" y="2297567"/>
            <a:ext cx="15773400" cy="65270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n-US" sz="5400"/>
              <a:t>Se busca medir el </a:t>
            </a:r>
            <a:r>
              <a:rPr b="1" i="1" lang="en-US" sz="5400">
                <a:solidFill>
                  <a:srgbClr val="0070C0"/>
                </a:solidFill>
              </a:rPr>
              <a:t>impacto en la actividad comercial </a:t>
            </a:r>
            <a:r>
              <a:rPr lang="en-US" sz="5400"/>
              <a:t>de la zona, enfatizando en dos vías: </a:t>
            </a:r>
            <a:endParaRPr/>
          </a:p>
          <a:p>
            <a:pPr indent="-342900" lvl="1" marL="914400" rtl="0" algn="just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–"/>
            </a:pPr>
            <a:r>
              <a:rPr lang="en-US" sz="5400"/>
              <a:t>La reducción de aforo y regulaciones en los métodos tradicionales de compra </a:t>
            </a:r>
            <a:endParaRPr/>
          </a:p>
          <a:p>
            <a:pPr indent="-342900" lvl="1" marL="914400" rtl="0" algn="just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–"/>
            </a:pPr>
            <a:r>
              <a:rPr lang="en-US" sz="5400"/>
              <a:t>Las exigencias por mejoras en infraestructura para albergar la población recolectora. </a:t>
            </a:r>
            <a:endParaRPr/>
          </a:p>
          <a:p>
            <a:pPr indent="-342900" lvl="0" marL="457200" rtl="0" algn="just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n-US" sz="5400"/>
              <a:t> EL análisis es con base en los comercios de abarrotes (pulperías, minisúper y supermercados) y de materiales de construcción (ferreterías). 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6"/>
          <p:cNvSpPr txBox="1"/>
          <p:nvPr>
            <p:ph type="title"/>
          </p:nvPr>
        </p:nvSpPr>
        <p:spPr>
          <a:xfrm>
            <a:off x="1788694" y="739860"/>
            <a:ext cx="13868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60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Los casos de estudio </a:t>
            </a:r>
            <a:endParaRPr sz="600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9" name="Google Shape;159;p26"/>
          <p:cNvSpPr txBox="1"/>
          <p:nvPr>
            <p:ph idx="1" type="body"/>
          </p:nvPr>
        </p:nvSpPr>
        <p:spPr>
          <a:xfrm>
            <a:off x="1257300" y="2197769"/>
            <a:ext cx="15773400" cy="689810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/>
          </a:bodyPr>
          <a:lstStyle/>
          <a:p>
            <a:pPr indent="-342900" lvl="0" marL="457200" rtl="0" algn="just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ct val="43243"/>
              <a:buChar char="•"/>
            </a:pPr>
            <a:r>
              <a:rPr lang="en-US" sz="4500"/>
              <a:t>El impacto en los comercios de la zona, es analizado desde dos enfoques: la adopción de medidas sanitarias por parte del Ministerio de Salud (respectivos costos directos e indirectos) y la innovación de estos comercios. </a:t>
            </a:r>
            <a:endParaRPr/>
          </a:p>
          <a:p>
            <a:pPr indent="-342900" lvl="0" marL="457200" rtl="0" algn="just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ct val="43243"/>
              <a:buChar char="•"/>
            </a:pPr>
            <a:r>
              <a:rPr lang="en-US" sz="4500"/>
              <a:t>Se aplican entrevistas en 2 momentos: períodos 2020-21 y 2021-22 </a:t>
            </a:r>
            <a:endParaRPr sz="4500"/>
          </a:p>
          <a:p>
            <a:pPr indent="-342900" lvl="0" marL="457200" rtl="0" algn="just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ct val="43243"/>
              <a:buChar char="•"/>
            </a:pPr>
            <a:r>
              <a:rPr lang="en-US" sz="4500"/>
              <a:t>En total se entrevistó a 12 comercios de abarrotes (supermercados, minisúper y pulperías), un almacén mayorista y 6 ferreterías. </a:t>
            </a:r>
            <a:endParaRPr/>
          </a:p>
          <a:p>
            <a:pPr indent="-342900" lvl="0" marL="457200" rtl="0" algn="just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ct val="43243"/>
              <a:buChar char="•"/>
            </a:pPr>
            <a:r>
              <a:rPr lang="en-US" sz="4500"/>
              <a:t>Los comercios se eligen de acuerdo a zonas seleccionadas donde existe mayor tránsito de personas en los cantones de la Zona de los Santos. 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7"/>
          <p:cNvSpPr txBox="1"/>
          <p:nvPr>
            <p:ph type="title"/>
          </p:nvPr>
        </p:nvSpPr>
        <p:spPr>
          <a:xfrm>
            <a:off x="783772" y="149740"/>
            <a:ext cx="16263257" cy="198834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7000"/>
              </a:lnSpc>
              <a:spcBef>
                <a:spcPts val="0"/>
              </a:spcBef>
              <a:spcAft>
                <a:spcPts val="1200"/>
              </a:spcAft>
              <a:buSzPts val="1800"/>
              <a:buNone/>
            </a:pPr>
            <a:r>
              <a:rPr lang="en-US" sz="60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Temas abordados en las entrevistas a los comercios</a:t>
            </a:r>
            <a:endParaRPr sz="6000">
              <a:solidFill>
                <a:srgbClr val="FF0000"/>
              </a:solidFill>
            </a:endParaRPr>
          </a:p>
        </p:txBody>
      </p:sp>
      <p:graphicFrame>
        <p:nvGraphicFramePr>
          <p:cNvPr id="165" name="Google Shape;165;p27"/>
          <p:cNvGraphicFramePr/>
          <p:nvPr/>
        </p:nvGraphicFramePr>
        <p:xfrm>
          <a:off x="1407139" y="1844169"/>
          <a:ext cx="3000000" cy="3000000"/>
        </p:xfrm>
        <a:graphic>
          <a:graphicData uri="http://schemas.openxmlformats.org/drawingml/2006/table">
            <a:tbl>
              <a:tblPr bandRow="1" firstCol="1" firstRow="1">
                <a:noFill/>
                <a:tableStyleId>{E441C565-2B26-42A6-A5F5-DFE919FA956E}</a:tableStyleId>
              </a:tblPr>
              <a:tblGrid>
                <a:gridCol w="6300800"/>
                <a:gridCol w="8248900"/>
              </a:tblGrid>
              <a:tr h="5870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600" u="none" cap="none" strike="noStrike"/>
                        <a:t>Temas</a:t>
                      </a:r>
                      <a:endParaRPr sz="36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102875" marL="10287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600" u="none" cap="none" strike="noStrike"/>
                        <a:t>Descripción</a:t>
                      </a:r>
                      <a:endParaRPr sz="36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102875" marL="102875"/>
                </a:tc>
              </a:tr>
              <a:tr h="23481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600" u="none" cap="none" strike="noStrike"/>
                        <a:t>Características del negocio</a:t>
                      </a:r>
                      <a:endParaRPr sz="36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102875" marL="102875" anchor="ctr"/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600" u="none" cap="none" strike="noStrike"/>
                        <a:t>Principal actividad, tiempo y demanda de productos, oferta de otros servicios, porcentaje de clientes durante la cosecha y forma de venta. </a:t>
                      </a:r>
                      <a:endParaRPr sz="36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102875" marL="102875"/>
                </a:tc>
              </a:tr>
              <a:tr h="11740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600" u="none" cap="none" strike="noStrike"/>
                        <a:t>Ingresos de la actividad</a:t>
                      </a:r>
                      <a:endParaRPr sz="36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102875" marL="102875" anchor="ctr"/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600" u="none" cap="none" strike="noStrike"/>
                        <a:t>Promedio de las ventas y variación. Resultados y expectativas.</a:t>
                      </a:r>
                      <a:endParaRPr sz="36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102875" marL="102875"/>
                </a:tc>
              </a:tr>
              <a:tr h="23481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600" u="none" cap="none" strike="noStrike"/>
                        <a:t>Medidas de prevención del Covid-19 e impacto</a:t>
                      </a:r>
                      <a:endParaRPr sz="36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102875" marL="102875" anchor="ctr"/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600" u="none" cap="none" strike="noStrike"/>
                        <a:t>Medidas de prevención implementadas por los comercios, y respuesta de los clientes. Gastos, percepción de ventas y acceso a algún tipo de apoyo.  </a:t>
                      </a:r>
                      <a:endParaRPr sz="36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102875" marL="102875"/>
                </a:tc>
              </a:tr>
              <a:tr h="17610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600" u="none" cap="none" strike="noStrike"/>
                        <a:t>Expectativas</a:t>
                      </a:r>
                      <a:endParaRPr sz="36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102875" marL="102875" anchor="ctr"/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600" u="none" cap="none" strike="noStrike"/>
                        <a:t>Comportamiento de las ventas durante la temporada de cosecha y lecciones identificadas ante la pandemia.</a:t>
                      </a:r>
                      <a:endParaRPr sz="36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102875" marL="102875"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2006-08-16T00:00:00Z</dcterms:created>
  <dc:creator>Rocío</dc:creator>
</cp:coreProperties>
</file>