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91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3" r:id="rId7"/>
    <p:sldId id="282" r:id="rId8"/>
    <p:sldId id="264" r:id="rId9"/>
    <p:sldId id="265" r:id="rId10"/>
    <p:sldId id="274" r:id="rId11"/>
    <p:sldId id="277" r:id="rId12"/>
    <p:sldId id="276" r:id="rId13"/>
    <p:sldId id="272" r:id="rId14"/>
    <p:sldId id="280" r:id="rId15"/>
    <p:sldId id="273" r:id="rId16"/>
    <p:sldId id="275" r:id="rId17"/>
    <p:sldId id="269" r:id="rId18"/>
    <p:sldId id="268" r:id="rId19"/>
    <p:sldId id="271" r:id="rId20"/>
    <p:sldId id="270" r:id="rId21"/>
    <p:sldId id="283" r:id="rId2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1E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71" autoAdjust="0"/>
    <p:restoredTop sz="94434" autoAdjust="0"/>
  </p:normalViewPr>
  <p:slideViewPr>
    <p:cSldViewPr snapToGrid="0">
      <p:cViewPr varScale="1">
        <p:scale>
          <a:sx n="77" d="100"/>
          <a:sy n="77" d="100"/>
        </p:scale>
        <p:origin x="-65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4C74A-0A46-46D4-B6D6-96D56753D2CA}" type="datetimeFigureOut">
              <a:rPr lang="es-MX" smtClean="0"/>
              <a:pPr/>
              <a:t>08/06/2016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E4540-F8A8-4E64-A430-CA3A4A162D0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631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E4540-F8A8-4E64-A430-CA3A4A162D05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4992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819C-EBF9-4963-B647-B4DA1719ABCB}" type="datetimeFigureOut">
              <a:rPr lang="es-MX" smtClean="0"/>
              <a:pPr/>
              <a:t>08/06/2016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249-2387-4426-99E8-66814EB8300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4999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819C-EBF9-4963-B647-B4DA1719ABCB}" type="datetimeFigureOut">
              <a:rPr lang="es-MX" smtClean="0"/>
              <a:pPr/>
              <a:t>08/06/2016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249-2387-4426-99E8-66814EB8300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9302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819C-EBF9-4963-B647-B4DA1719ABCB}" type="datetimeFigureOut">
              <a:rPr lang="es-MX" smtClean="0"/>
              <a:pPr/>
              <a:t>08/06/2016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249-2387-4426-99E8-66814EB8300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209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819C-EBF9-4963-B647-B4DA1719ABCB}" type="datetimeFigureOut">
              <a:rPr lang="es-MX" smtClean="0"/>
              <a:pPr/>
              <a:t>08/06/2016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249-2387-4426-99E8-66814EB8300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231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819C-EBF9-4963-B647-B4DA1719ABCB}" type="datetimeFigureOut">
              <a:rPr lang="es-MX" smtClean="0"/>
              <a:pPr/>
              <a:t>08/06/2016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249-2387-4426-99E8-66814EB8300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6558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819C-EBF9-4963-B647-B4DA1719ABCB}" type="datetimeFigureOut">
              <a:rPr lang="es-MX" smtClean="0"/>
              <a:pPr/>
              <a:t>08/06/2016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249-2387-4426-99E8-66814EB8300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9249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819C-EBF9-4963-B647-B4DA1719ABCB}" type="datetimeFigureOut">
              <a:rPr lang="es-MX" smtClean="0"/>
              <a:pPr/>
              <a:t>08/06/2016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249-2387-4426-99E8-66814EB8300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1661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819C-EBF9-4963-B647-B4DA1719ABCB}" type="datetimeFigureOut">
              <a:rPr lang="es-MX" smtClean="0"/>
              <a:pPr/>
              <a:t>08/06/2016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249-2387-4426-99E8-66814EB8300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2239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819C-EBF9-4963-B647-B4DA1719ABCB}" type="datetimeFigureOut">
              <a:rPr lang="es-MX" smtClean="0"/>
              <a:pPr/>
              <a:t>08/06/2016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249-2387-4426-99E8-66814EB8300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0382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819C-EBF9-4963-B647-B4DA1719ABCB}" type="datetimeFigureOut">
              <a:rPr lang="es-MX" smtClean="0"/>
              <a:pPr/>
              <a:t>08/06/2016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249-2387-4426-99E8-66814EB8300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2230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819C-EBF9-4963-B647-B4DA1719ABCB}" type="datetimeFigureOut">
              <a:rPr lang="es-MX" smtClean="0"/>
              <a:pPr/>
              <a:t>08/06/2016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249-2387-4426-99E8-66814EB8300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8819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819C-EBF9-4963-B647-B4DA1719ABCB}" type="datetimeFigureOut">
              <a:rPr lang="es-MX" smtClean="0"/>
              <a:pPr/>
              <a:t>08/06/2016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249-2387-4426-99E8-66814EB8300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01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7819C-EBF9-4963-B647-B4DA1719ABCB}" type="datetimeFigureOut">
              <a:rPr lang="es-MX" smtClean="0"/>
              <a:pPr/>
              <a:t>08/06/2016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79249-2387-4426-99E8-66814EB8300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1729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in-wallpapers-rooteto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3112977" y="2658865"/>
            <a:ext cx="551804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2000" b="1" kern="0" dirty="0" smtClean="0">
                <a:latin typeface="Century Gothic"/>
                <a:cs typeface="Century Gothic"/>
              </a:rPr>
              <a:t>Escuela </a:t>
            </a:r>
            <a:r>
              <a:rPr lang="es-ES" sz="2000" b="1" kern="0" dirty="0">
                <a:latin typeface="Century Gothic"/>
                <a:cs typeface="Century Gothic"/>
              </a:rPr>
              <a:t>de Planificación y Promoción </a:t>
            </a:r>
            <a:r>
              <a:rPr lang="es-ES" sz="2000" b="1" kern="0" dirty="0" smtClean="0">
                <a:latin typeface="Century Gothic"/>
                <a:cs typeface="Century Gothic"/>
              </a:rPr>
              <a:t>Social</a:t>
            </a:r>
            <a:endParaRPr lang="es-ES" sz="2000" b="1" kern="0" dirty="0">
              <a:latin typeface="Century Gothic"/>
              <a:cs typeface="Century Gothic"/>
            </a:endParaRPr>
          </a:p>
          <a:p>
            <a:pPr algn="ctr"/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1930201" y="3546773"/>
            <a:ext cx="83085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E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strategia para incrementar la participación ciudadana en las actividades deportivas y recreativas en el Cantón de San 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P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ablo de </a:t>
            </a:r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H</a:t>
            </a:r>
            <a:r>
              <a:rPr lang="es-E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eredia por el Comité Cantonal De Deportes y Recreación</a:t>
            </a:r>
            <a:endParaRPr lang="es-MX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cs typeface="Century Gothic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766431" y="5376622"/>
            <a:ext cx="5048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latin typeface="Century Gothic"/>
                <a:cs typeface="Century Gothic"/>
              </a:rPr>
              <a:t>SUSTENTANTES</a:t>
            </a:r>
            <a:endParaRPr lang="es-MX" dirty="0">
              <a:latin typeface="Century Gothic"/>
              <a:cs typeface="Century Gothic"/>
            </a:endParaRPr>
          </a:p>
          <a:p>
            <a:pPr algn="ctr"/>
            <a:r>
              <a:rPr lang="es-ES" b="1" dirty="0">
                <a:latin typeface="Century Gothic"/>
                <a:cs typeface="Century Gothic"/>
              </a:rPr>
              <a:t>NATALIA GONZÁLEZ MONTERO</a:t>
            </a:r>
            <a:endParaRPr lang="es-MX" b="1" dirty="0">
              <a:latin typeface="Century Gothic"/>
              <a:cs typeface="Century Gothic"/>
            </a:endParaRPr>
          </a:p>
          <a:p>
            <a:pPr algn="ctr"/>
            <a:r>
              <a:rPr lang="es-ES" b="1" dirty="0">
                <a:latin typeface="Century Gothic"/>
                <a:cs typeface="Century Gothic"/>
              </a:rPr>
              <a:t>DANIEL ALBERTO VÍQUEZ MONGE</a:t>
            </a:r>
            <a:endParaRPr lang="es-MX" b="1" dirty="0">
              <a:latin typeface="Century Gothic"/>
              <a:cs typeface="Century Gothic"/>
            </a:endParaRPr>
          </a:p>
          <a:p>
            <a:pPr algn="ctr"/>
            <a:endParaRPr lang="es-MX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10238704" y="6207619"/>
            <a:ext cx="1532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entury Gothic"/>
                <a:cs typeface="Century Gothic"/>
              </a:rPr>
              <a:t>Mayo, 2016</a:t>
            </a:r>
            <a:endParaRPr lang="es-MX" dirty="0">
              <a:latin typeface="Century Gothic"/>
              <a:cs typeface="Century Gothic"/>
            </a:endParaRPr>
          </a:p>
        </p:txBody>
      </p:sp>
      <p:pic>
        <p:nvPicPr>
          <p:cNvPr id="9" name="Imagen 8" descr="una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871" y="528806"/>
            <a:ext cx="2280134" cy="1810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71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4689818" y="2786115"/>
            <a:ext cx="629823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Técnicas Utilizadas</a:t>
            </a:r>
          </a:p>
          <a:p>
            <a:pPr lvl="0"/>
            <a:endParaRPr lang="es-MX" sz="2000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Monto </a:t>
            </a:r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asignado al </a:t>
            </a: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CCDR.</a:t>
            </a:r>
            <a:endParaRPr lang="es-MX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Conocimiento de la población de la gestión presupuestaria</a:t>
            </a: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.</a:t>
            </a:r>
            <a:endParaRPr lang="es-MX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Presupuesto asignado para la promoción del deporte </a:t>
            </a: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y </a:t>
            </a:r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elaboración de proyectos</a:t>
            </a: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.</a:t>
            </a:r>
            <a:endParaRPr lang="es-MX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Inversión del Comité Cantonal de Deportes y Recreación</a:t>
            </a: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Tipo de Gestión que realiza el CCDR.</a:t>
            </a:r>
            <a:endParaRPr lang="es-MX" sz="20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099715" y="423293"/>
            <a:ext cx="10092285" cy="6554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/>
          <p:cNvSpPr txBox="1"/>
          <p:nvPr/>
        </p:nvSpPr>
        <p:spPr>
          <a:xfrm>
            <a:off x="2444546" y="546183"/>
            <a:ext cx="7284070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s-MX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Resumen Matriz Metodológica por Objetivo</a:t>
            </a:r>
            <a:endParaRPr lang="es-MX" sz="24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3864841" y="1228911"/>
            <a:ext cx="8327160" cy="6554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/>
          <p:cNvSpPr txBox="1"/>
          <p:nvPr/>
        </p:nvSpPr>
        <p:spPr>
          <a:xfrm>
            <a:off x="4329167" y="1379110"/>
            <a:ext cx="74019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Objetivo 2 Variable</a:t>
            </a:r>
            <a:r>
              <a:rPr lang="es-MX" sz="2400" dirty="0">
                <a:solidFill>
                  <a:srgbClr val="FFFFFF"/>
                </a:solidFill>
                <a:latin typeface="Century Gothic"/>
                <a:cs typeface="Century Gothic"/>
              </a:rPr>
              <a:t>: </a:t>
            </a:r>
            <a:r>
              <a:rPr lang="es-MX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s-MX" sz="2400" dirty="0">
                <a:solidFill>
                  <a:srgbClr val="FFFFFF"/>
                </a:solidFill>
                <a:latin typeface="Century Gothic"/>
                <a:cs typeface="Century Gothic"/>
              </a:rPr>
              <a:t>Gestión del </a:t>
            </a:r>
            <a:r>
              <a:rPr lang="es-MX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CCDRSP</a:t>
            </a:r>
            <a:endParaRPr lang="es-MX" sz="24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pic>
        <p:nvPicPr>
          <p:cNvPr id="13" name="Imagen 12" descr="money_calculator_2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95" y="2702204"/>
            <a:ext cx="2911274" cy="2911274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4572000" y="2711783"/>
            <a:ext cx="6416051" cy="34066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813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145817" y="2578235"/>
            <a:ext cx="2977655" cy="377362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546330" y="2578235"/>
            <a:ext cx="2977655" cy="377362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960500" y="2578235"/>
            <a:ext cx="2977655" cy="377362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96937" y="1257193"/>
            <a:ext cx="10092285" cy="104948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CuadroTexto 1"/>
          <p:cNvSpPr txBox="1"/>
          <p:nvPr/>
        </p:nvSpPr>
        <p:spPr>
          <a:xfrm>
            <a:off x="1461264" y="1403896"/>
            <a:ext cx="9204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dirty="0" smtClean="0">
                <a:solidFill>
                  <a:srgbClr val="FFFFFF"/>
                </a:solidFill>
                <a:latin typeface="Century Gothic"/>
                <a:cs typeface="Century Gothic"/>
              </a:rPr>
              <a:t>Según la encuesta aplicada, tanto </a:t>
            </a:r>
            <a:r>
              <a:rPr lang="es-ES" dirty="0">
                <a:solidFill>
                  <a:srgbClr val="FFFFFF"/>
                </a:solidFill>
                <a:latin typeface="Century Gothic"/>
                <a:cs typeface="Century Gothic"/>
              </a:rPr>
              <a:t>hombres (47.5%) como mujeres (53.7</a:t>
            </a:r>
            <a:r>
              <a:rPr lang="es-ES" dirty="0" smtClean="0">
                <a:solidFill>
                  <a:srgbClr val="FFFFFF"/>
                </a:solidFill>
                <a:latin typeface="Century Gothic"/>
                <a:cs typeface="Century Gothic"/>
              </a:rPr>
              <a:t>%) señalaron que </a:t>
            </a:r>
            <a:r>
              <a:rPr lang="es-ES" dirty="0">
                <a:solidFill>
                  <a:srgbClr val="FFFFFF"/>
                </a:solidFill>
                <a:latin typeface="Century Gothic"/>
                <a:cs typeface="Century Gothic"/>
              </a:rPr>
              <a:t>nunca participan en la práctica de actividades tanto deportivas como recreativas.</a:t>
            </a:r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1201785" y="2765443"/>
            <a:ext cx="2881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dirty="0" smtClean="0">
                <a:solidFill>
                  <a:srgbClr val="FFFFFF"/>
                </a:solidFill>
                <a:latin typeface="Century Gothic"/>
                <a:cs typeface="Century Gothic"/>
              </a:rPr>
              <a:t>No obstante, el </a:t>
            </a:r>
            <a:r>
              <a:rPr lang="es-ES" dirty="0">
                <a:solidFill>
                  <a:srgbClr val="FFFFFF"/>
                </a:solidFill>
                <a:latin typeface="Century Gothic"/>
                <a:cs typeface="Century Gothic"/>
              </a:rPr>
              <a:t>31.7% de la población encuestada femenina </a:t>
            </a:r>
            <a:r>
              <a:rPr lang="es-ES" dirty="0" smtClean="0">
                <a:solidFill>
                  <a:srgbClr val="FFFFFF"/>
                </a:solidFill>
                <a:latin typeface="Century Gothic"/>
                <a:cs typeface="Century Gothic"/>
              </a:rPr>
              <a:t>participa en actividades deportivas y recreativas con cierta frecuencia, </a:t>
            </a:r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4656928" y="2685643"/>
            <a:ext cx="27586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dirty="0">
                <a:solidFill>
                  <a:srgbClr val="FFFFFF"/>
                </a:solidFill>
                <a:latin typeface="Century Gothic"/>
                <a:cs typeface="Century Gothic"/>
              </a:rPr>
              <a:t>Preferencia de la población masculina y femenina a la práctica de fútbol (necesidad de invertir más en diferentes actividades recreativas).</a:t>
            </a:r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endParaRPr lang="es-ES" dirty="0"/>
          </a:p>
        </p:txBody>
      </p:sp>
      <p:sp>
        <p:nvSpPr>
          <p:cNvPr id="10" name="CuadroTexto 9"/>
          <p:cNvSpPr txBox="1"/>
          <p:nvPr/>
        </p:nvSpPr>
        <p:spPr>
          <a:xfrm>
            <a:off x="8043785" y="2725542"/>
            <a:ext cx="28542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dirty="0">
                <a:solidFill>
                  <a:srgbClr val="FFFFFF"/>
                </a:solidFill>
                <a:latin typeface="Century Gothic"/>
                <a:cs typeface="Century Gothic"/>
              </a:rPr>
              <a:t>Estado de la infraestructura actual del Cantón de San Pablo de Heredia: aproximadamente el 42% de la población entrevistada opina que es </a:t>
            </a:r>
            <a:r>
              <a:rPr lang="es-ES" dirty="0" smtClean="0">
                <a:solidFill>
                  <a:srgbClr val="FFFFFF"/>
                </a:solidFill>
                <a:latin typeface="Century Gothic"/>
                <a:cs typeface="Century Gothic"/>
              </a:rPr>
              <a:t>regular (Observación).</a:t>
            </a:r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endParaRPr lang="es-ES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279777" y="204819"/>
            <a:ext cx="5912224" cy="6554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/>
          <p:cNvSpPr txBox="1"/>
          <p:nvPr/>
        </p:nvSpPr>
        <p:spPr>
          <a:xfrm>
            <a:off x="6589059" y="341363"/>
            <a:ext cx="547295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400" dirty="0">
                <a:solidFill>
                  <a:srgbClr val="FFFFFF"/>
                </a:solidFill>
                <a:latin typeface="Century Gothic"/>
                <a:cs typeface="Century Gothic"/>
              </a:rPr>
              <a:t>Análisis de Resultados Objetivo 1 </a:t>
            </a:r>
          </a:p>
        </p:txBody>
      </p:sp>
    </p:spTree>
    <p:extLst>
      <p:ext uri="{BB962C8B-B14F-4D97-AF65-F5344CB8AC3E}">
        <p14:creationId xmlns:p14="http://schemas.microsoft.com/office/powerpoint/2010/main" val="27893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118413" y="532529"/>
            <a:ext cx="6073588" cy="6554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6765634" y="659966"/>
            <a:ext cx="505168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Análisis de Resultados Objetivo 1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268726" y="2018397"/>
            <a:ext cx="2977655" cy="445386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669239" y="2018397"/>
            <a:ext cx="2977655" cy="445386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083409" y="2018397"/>
            <a:ext cx="2977655" cy="4453861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426026" y="2670483"/>
            <a:ext cx="266305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2000" dirty="0">
                <a:solidFill>
                  <a:srgbClr val="FFFFFF"/>
                </a:solidFill>
                <a:latin typeface="Century Gothic"/>
                <a:cs typeface="Century Gothic"/>
              </a:rPr>
              <a:t>Falta de equipo deportivo y recreativo necesario para realizar diversas </a:t>
            </a:r>
            <a:r>
              <a:rPr lang="es-ES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disciplinas.</a:t>
            </a:r>
            <a:endParaRPr lang="es-ES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endParaRPr lang="es-E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826539" y="2657764"/>
            <a:ext cx="266305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2000" dirty="0">
                <a:solidFill>
                  <a:srgbClr val="FFFFFF"/>
                </a:solidFill>
                <a:latin typeface="Century Gothic"/>
                <a:cs typeface="Century Gothic"/>
              </a:rPr>
              <a:t>No hay instalaciones deportivas adecuadas para la promoción de </a:t>
            </a:r>
            <a:r>
              <a:rPr lang="es-ES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otras disciplinas.</a:t>
            </a:r>
            <a:endParaRPr lang="es-ES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endParaRPr lang="es-E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8275631" y="2670483"/>
            <a:ext cx="266305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2000" dirty="0">
                <a:solidFill>
                  <a:srgbClr val="FFFFFF"/>
                </a:solidFill>
                <a:latin typeface="Century Gothic"/>
                <a:cs typeface="Century Gothic"/>
              </a:rPr>
              <a:t>Se ha incurrido en el alquiler de gimnasios para poder llevar a cabo algunas de las actividades.</a:t>
            </a:r>
            <a:endParaRPr lang="es-MX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5822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n 3" descr="flechas-f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125" y="2439638"/>
            <a:ext cx="5368616" cy="441836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80815" y="1438686"/>
            <a:ext cx="48481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dirty="0" smtClean="0">
                <a:solidFill>
                  <a:srgbClr val="FFFFFF"/>
                </a:solidFill>
                <a:latin typeface="Century Gothic"/>
                <a:cs typeface="Century Gothic"/>
              </a:rPr>
              <a:t>Coordinar </a:t>
            </a:r>
            <a:r>
              <a:rPr lang="es-ES" dirty="0">
                <a:solidFill>
                  <a:srgbClr val="FFFFFF"/>
                </a:solidFill>
                <a:latin typeface="Century Gothic"/>
                <a:cs typeface="Century Gothic"/>
              </a:rPr>
              <a:t>con las Asociaciones Deportivas y Recreativas </a:t>
            </a:r>
            <a:r>
              <a:rPr lang="es-ES" dirty="0" smtClean="0">
                <a:solidFill>
                  <a:srgbClr val="FFFFFF"/>
                </a:solidFill>
                <a:latin typeface="Century Gothic"/>
                <a:cs typeface="Century Gothic"/>
              </a:rPr>
              <a:t>trabajo </a:t>
            </a:r>
            <a:r>
              <a:rPr lang="es-ES" dirty="0">
                <a:solidFill>
                  <a:srgbClr val="FFFFFF"/>
                </a:solidFill>
                <a:latin typeface="Century Gothic"/>
                <a:cs typeface="Century Gothic"/>
              </a:rPr>
              <a:t>conjunto en los centros educativos para realizar actividades deportivas y recreativas que potencien e integren a los jóvenes.</a:t>
            </a:r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459895" y="3720747"/>
            <a:ext cx="4648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Ejecución </a:t>
            </a:r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del PAO (Junta Directiva del Comité y Concejo Municipal</a:t>
            </a:r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).</a:t>
            </a:r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/>
            <a:endParaRPr lang="es-MX" dirty="0">
              <a:latin typeface="Baskerville Old Face" panose="02020602080505020303" pitchFamily="18" charset="0"/>
            </a:endParaRPr>
          </a:p>
          <a:p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7211165" y="1827729"/>
            <a:ext cx="4152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CR" dirty="0" smtClean="0">
                <a:solidFill>
                  <a:srgbClr val="FFFFFF"/>
                </a:solidFill>
                <a:latin typeface="Century Gothic"/>
                <a:cs typeface="Century Gothic"/>
              </a:rPr>
              <a:t>El plan de trabajo que lleva a cabo el CCDR contempla áreas estratégicas que permite desarrollar cada objetivo de mejora y/u operativos que se plantean. El PAO hace referencia a la infraestructura, los servicios y la administración.</a:t>
            </a:r>
            <a:endParaRPr lang="es-ES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80815" y="1281495"/>
            <a:ext cx="4861778" cy="1788747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411829" y="3535668"/>
            <a:ext cx="4861778" cy="114698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887235" y="1622324"/>
            <a:ext cx="4861778" cy="289583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4"/>
          <p:cNvSpPr/>
          <p:nvPr/>
        </p:nvSpPr>
        <p:spPr>
          <a:xfrm>
            <a:off x="6096000" y="354997"/>
            <a:ext cx="5268065" cy="6554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latin typeface="Century Gothic" panose="020B0502020202020204" pitchFamily="34" charset="0"/>
              </a:rPr>
              <a:t>Gestión del CCDR</a:t>
            </a:r>
            <a:endParaRPr lang="es-ES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7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Rectángulo 4"/>
          <p:cNvSpPr/>
          <p:nvPr/>
        </p:nvSpPr>
        <p:spPr>
          <a:xfrm>
            <a:off x="6459071" y="465670"/>
            <a:ext cx="5268065" cy="6554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latin typeface="Century Gothic" panose="020B0502020202020204" pitchFamily="34" charset="0"/>
              </a:rPr>
              <a:t>Gestión del CCDR</a:t>
            </a:r>
            <a:endParaRPr lang="es-ES" sz="2400" dirty="0">
              <a:latin typeface="Century Gothic" panose="020B0502020202020204" pitchFamily="34" charset="0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752956"/>
              </p:ext>
            </p:extLst>
          </p:nvPr>
        </p:nvGraphicFramePr>
        <p:xfrm>
          <a:off x="450167" y="1420837"/>
          <a:ext cx="11127544" cy="38826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3445"/>
                <a:gridCol w="3600923"/>
                <a:gridCol w="3432517"/>
                <a:gridCol w="2630659"/>
              </a:tblGrid>
              <a:tr h="132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  <a:latin typeface="Century Gothic" panose="020B0502020202020204" pitchFamily="34" charset="0"/>
                        </a:rPr>
                        <a:t>AÑO</a:t>
                      </a:r>
                      <a:endParaRPr lang="es-MX" sz="20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  <a:latin typeface="Century Gothic" panose="020B0502020202020204" pitchFamily="34" charset="0"/>
                        </a:rPr>
                        <a:t>MONTO ENTREGADO AL CCDR</a:t>
                      </a:r>
                      <a:endParaRPr lang="es-MX" sz="20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  <a:latin typeface="Century Gothic" panose="020B0502020202020204" pitchFamily="34" charset="0"/>
                        </a:rPr>
                        <a:t>MONTO MUNICIPALIDAD SAN PABLO</a:t>
                      </a:r>
                      <a:endParaRPr lang="es-MX" sz="20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  <a:latin typeface="Century Gothic" panose="020B0502020202020204" pitchFamily="34" charset="0"/>
                        </a:rPr>
                        <a:t>Porcentaje </a:t>
                      </a:r>
                      <a:r>
                        <a:rPr lang="es-MX" sz="2000" dirty="0" smtClean="0">
                          <a:effectLst/>
                          <a:latin typeface="Century Gothic" panose="020B0502020202020204" pitchFamily="34" charset="0"/>
                        </a:rPr>
                        <a:t>Aproximado</a:t>
                      </a:r>
                      <a:endParaRPr lang="es-MX" sz="20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389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effectLst/>
                          <a:latin typeface="Century Gothic" panose="020B0502020202020204" pitchFamily="34" charset="0"/>
                        </a:rPr>
                        <a:t>2013</a:t>
                      </a:r>
                      <a:endParaRPr lang="es-MX" sz="24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  <a:latin typeface="Century Gothic" panose="020B0502020202020204" pitchFamily="34" charset="0"/>
                        </a:rPr>
                        <a:t>₡53,000,000.00 </a:t>
                      </a:r>
                      <a:endParaRPr lang="es-MX" sz="24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  <a:latin typeface="Century Gothic" panose="020B0502020202020204" pitchFamily="34" charset="0"/>
                        </a:rPr>
                        <a:t>₡2,310,000,000 </a:t>
                      </a:r>
                      <a:endParaRPr lang="es-MX" sz="24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  <a:latin typeface="Century Gothic" panose="020B0502020202020204" pitchFamily="34" charset="0"/>
                        </a:rPr>
                        <a:t>2.30%</a:t>
                      </a:r>
                      <a:endParaRPr lang="es-MX" sz="24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89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  <a:latin typeface="Century Gothic" panose="020B0502020202020204" pitchFamily="34" charset="0"/>
                        </a:rPr>
                        <a:t>2014</a:t>
                      </a:r>
                      <a:endParaRPr lang="es-MX" sz="24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effectLst/>
                          <a:latin typeface="Century Gothic" panose="020B0502020202020204" pitchFamily="34" charset="0"/>
                        </a:rPr>
                        <a:t>₡56,000,000.00 </a:t>
                      </a:r>
                      <a:endParaRPr lang="es-MX" sz="24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  <a:latin typeface="Century Gothic" panose="020B0502020202020204" pitchFamily="34" charset="0"/>
                        </a:rPr>
                        <a:t>₡2,379,000,000 </a:t>
                      </a:r>
                      <a:endParaRPr lang="es-MX" sz="24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  <a:latin typeface="Century Gothic" panose="020B0502020202020204" pitchFamily="34" charset="0"/>
                        </a:rPr>
                        <a:t>2.40%</a:t>
                      </a:r>
                      <a:endParaRPr lang="es-MX" sz="24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89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effectLst/>
                          <a:latin typeface="Century Gothic" panose="020B0502020202020204" pitchFamily="34" charset="0"/>
                        </a:rPr>
                        <a:t>2015</a:t>
                      </a:r>
                      <a:endParaRPr lang="es-MX" sz="24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effectLst/>
                          <a:latin typeface="Century Gothic" panose="020B0502020202020204" pitchFamily="34" charset="0"/>
                        </a:rPr>
                        <a:t>₡63,000,000.00 </a:t>
                      </a:r>
                      <a:endParaRPr lang="es-MX" sz="24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  <a:latin typeface="Century Gothic" panose="020B0502020202020204" pitchFamily="34" charset="0"/>
                        </a:rPr>
                        <a:t>₡1,705,000,000 </a:t>
                      </a:r>
                      <a:endParaRPr lang="es-MX" sz="24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  <a:latin typeface="Century Gothic" panose="020B0502020202020204" pitchFamily="34" charset="0"/>
                        </a:rPr>
                        <a:t>3.70%</a:t>
                      </a:r>
                      <a:endParaRPr lang="es-MX" sz="24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89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 smtClean="0">
                          <a:effectLst/>
                          <a:latin typeface="Century Gothic" panose="020B0502020202020204" pitchFamily="34" charset="0"/>
                        </a:rPr>
                        <a:t>2016 </a:t>
                      </a:r>
                      <a:r>
                        <a:rPr lang="es-MX" sz="1600" dirty="0" smtClean="0">
                          <a:effectLst/>
                          <a:latin typeface="Century Gothic" panose="020B0502020202020204" pitchFamily="34" charset="0"/>
                        </a:rPr>
                        <a:t>(1)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>
                          <a:effectLst/>
                          <a:latin typeface="Century Gothic" panose="020B0502020202020204" pitchFamily="34" charset="0"/>
                        </a:rPr>
                        <a:t>₡68,443,414.00 </a:t>
                      </a:r>
                      <a:endParaRPr lang="es-MX" sz="24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  <a:latin typeface="Century Gothic" panose="020B0502020202020204" pitchFamily="34" charset="0"/>
                        </a:rPr>
                        <a:t>₡2,408,334,945</a:t>
                      </a:r>
                      <a:endParaRPr lang="es-MX" sz="24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>
                          <a:effectLst/>
                          <a:latin typeface="Century Gothic" panose="020B0502020202020204" pitchFamily="34" charset="0"/>
                        </a:rPr>
                        <a:t>2.84% </a:t>
                      </a:r>
                      <a:endParaRPr lang="es-MX" sz="24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197225" y="29321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s-MX" alt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329699" y="5642834"/>
            <a:ext cx="1124801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(1) Presupuesto </a:t>
            </a:r>
            <a:r>
              <a:rPr lang="es-MX" dirty="0">
                <a:solidFill>
                  <a:schemeClr val="bg1"/>
                </a:solidFill>
                <a:latin typeface="Century Gothic" panose="020B0502020202020204" pitchFamily="34" charset="0"/>
              </a:rPr>
              <a:t>del PAO 2016 (Cabe destacar que se hace referencia al monto destinado en el 2015, debido a que no se cuenta con las proyecciones de los ingresos municipales del 2016)</a:t>
            </a:r>
            <a:endParaRPr kumimoji="0" lang="es-CR" altLang="es-MX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41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227754" y="1611236"/>
            <a:ext cx="2977655" cy="406905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628267" y="1611236"/>
            <a:ext cx="2977655" cy="406905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042437" y="1611236"/>
            <a:ext cx="2977655" cy="4069057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529548" y="2362238"/>
            <a:ext cx="240357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31% de la </a:t>
            </a: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población encuestada </a:t>
            </a:r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desconocen sobre el presupuesto que maneja el CCDR.</a:t>
            </a:r>
          </a:p>
          <a:p>
            <a:endParaRPr lang="es-E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861778" y="2621674"/>
            <a:ext cx="24035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La mayor fuente de información son los líderes comunales.</a:t>
            </a:r>
          </a:p>
          <a:p>
            <a:endParaRPr lang="es-ES" sz="20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8522486" y="2061838"/>
            <a:ext cx="240357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60% de la </a:t>
            </a: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población encuestada </a:t>
            </a:r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desconocen en qué invierte el CCDR los recursos </a:t>
            </a: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financieros.</a:t>
            </a:r>
            <a:endParaRPr lang="es-MX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endParaRPr lang="es-ES" dirty="0">
              <a:solidFill>
                <a:srgbClr val="FFFFFF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923935" y="532529"/>
            <a:ext cx="5268065" cy="6554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7333643" y="669073"/>
            <a:ext cx="4383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Análisis </a:t>
            </a:r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de Resultados Objetivo 2</a:t>
            </a:r>
          </a:p>
        </p:txBody>
      </p:sp>
    </p:spTree>
    <p:extLst>
      <p:ext uri="{BB962C8B-B14F-4D97-AF65-F5344CB8AC3E}">
        <p14:creationId xmlns:p14="http://schemas.microsoft.com/office/powerpoint/2010/main" val="46237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38899" y="762491"/>
            <a:ext cx="5134660" cy="582257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212457" y="2897547"/>
            <a:ext cx="3749988" cy="3263437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6923935" y="1228911"/>
            <a:ext cx="5268065" cy="6554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7333643" y="1365455"/>
            <a:ext cx="371410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Resumen de Resultados</a:t>
            </a:r>
            <a:endParaRPr lang="es-MX" sz="24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922896" y="796687"/>
            <a:ext cx="436666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2400" b="1" dirty="0" smtClean="0">
                <a:solidFill>
                  <a:srgbClr val="FFFFFF"/>
                </a:solidFill>
                <a:latin typeface="Century Gothic"/>
                <a:cs typeface="Century Gothic"/>
              </a:rPr>
              <a:t>FACTORES</a:t>
            </a:r>
          </a:p>
          <a:p>
            <a:pPr lvl="0" algn="ctr"/>
            <a:endParaRPr lang="es-ES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/>
            <a:r>
              <a:rPr lang="es-ES" dirty="0" smtClean="0">
                <a:solidFill>
                  <a:srgbClr val="FFFFFF"/>
                </a:solidFill>
                <a:latin typeface="Century Gothic"/>
                <a:cs typeface="Century Gothic"/>
              </a:rPr>
              <a:t>Estado </a:t>
            </a:r>
            <a:r>
              <a:rPr lang="es-ES" dirty="0">
                <a:solidFill>
                  <a:srgbClr val="FFFFFF"/>
                </a:solidFill>
                <a:latin typeface="Century Gothic"/>
                <a:cs typeface="Century Gothic"/>
              </a:rPr>
              <a:t>de la </a:t>
            </a:r>
            <a:r>
              <a:rPr lang="es-ES" dirty="0" smtClean="0">
                <a:solidFill>
                  <a:srgbClr val="FFFFFF"/>
                </a:solidFill>
                <a:latin typeface="Century Gothic"/>
                <a:cs typeface="Century Gothic"/>
              </a:rPr>
              <a:t>infraestructura.</a:t>
            </a:r>
          </a:p>
          <a:p>
            <a:pPr lvl="0"/>
            <a:endParaRPr lang="es-ES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/>
            <a:r>
              <a:rPr lang="es-ES" dirty="0" smtClean="0">
                <a:solidFill>
                  <a:srgbClr val="FFFFFF"/>
                </a:solidFill>
                <a:latin typeface="Century Gothic"/>
                <a:cs typeface="Century Gothic"/>
              </a:rPr>
              <a:t>Aceptación </a:t>
            </a:r>
            <a:r>
              <a:rPr lang="es-ES" dirty="0">
                <a:solidFill>
                  <a:srgbClr val="FFFFFF"/>
                </a:solidFill>
                <a:latin typeface="Century Gothic"/>
                <a:cs typeface="Century Gothic"/>
              </a:rPr>
              <a:t>a participar </a:t>
            </a:r>
            <a:r>
              <a:rPr lang="es-ES" dirty="0" smtClean="0">
                <a:solidFill>
                  <a:srgbClr val="FFFFFF"/>
                </a:solidFill>
                <a:latin typeface="Century Gothic"/>
                <a:cs typeface="Century Gothic"/>
              </a:rPr>
              <a:t>en diferentes deporte.</a:t>
            </a:r>
          </a:p>
          <a:p>
            <a:pPr lvl="0"/>
            <a:endParaRPr lang="es-ES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/>
            <a:r>
              <a:rPr lang="es-ES" dirty="0" smtClean="0">
                <a:solidFill>
                  <a:srgbClr val="FFFFFF"/>
                </a:solidFill>
                <a:latin typeface="Century Gothic"/>
                <a:cs typeface="Century Gothic"/>
              </a:rPr>
              <a:t>Carencia de información </a:t>
            </a:r>
            <a:r>
              <a:rPr lang="es-ES" dirty="0">
                <a:solidFill>
                  <a:srgbClr val="FFFFFF"/>
                </a:solidFill>
                <a:latin typeface="Century Gothic"/>
                <a:cs typeface="Century Gothic"/>
              </a:rPr>
              <a:t>publicitaria de las actividades organizadas por el </a:t>
            </a:r>
            <a:r>
              <a:rPr lang="es-ES" dirty="0" smtClean="0">
                <a:solidFill>
                  <a:srgbClr val="FFFFFF"/>
                </a:solidFill>
                <a:latin typeface="Century Gothic"/>
                <a:cs typeface="Century Gothic"/>
              </a:rPr>
              <a:t>CCDRSP.</a:t>
            </a:r>
          </a:p>
          <a:p>
            <a:pPr lvl="0"/>
            <a:endParaRPr lang="es-ES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/>
            <a:r>
              <a:rPr lang="es-ES" dirty="0" smtClean="0">
                <a:solidFill>
                  <a:srgbClr val="FFFFFF"/>
                </a:solidFill>
                <a:latin typeface="Century Gothic"/>
                <a:cs typeface="Century Gothic"/>
              </a:rPr>
              <a:t>Presupuesto.</a:t>
            </a:r>
          </a:p>
          <a:p>
            <a:pPr lvl="0"/>
            <a:endParaRPr lang="es-ES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/>
            <a:r>
              <a:rPr lang="es-ES" dirty="0" smtClean="0">
                <a:solidFill>
                  <a:srgbClr val="FFFFFF"/>
                </a:solidFill>
                <a:latin typeface="Century Gothic"/>
                <a:cs typeface="Century Gothic"/>
              </a:rPr>
              <a:t>Tipo de Gestión que realiza el CCDR</a:t>
            </a:r>
            <a:endParaRPr lang="es-E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6647972" y="3295193"/>
            <a:ext cx="295283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2000" b="1" dirty="0" smtClean="0">
                <a:solidFill>
                  <a:srgbClr val="FFFFFF"/>
                </a:solidFill>
                <a:latin typeface="Century Gothic"/>
                <a:cs typeface="Century Gothic"/>
              </a:rPr>
              <a:t>FALTA DE PARTICIPACIÓN CIUDADANA EN LA PRÁCTICA DE LOS DEPORTES</a:t>
            </a:r>
            <a:endParaRPr lang="es-MX" sz="2000" b="1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430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18293" t="14744" r="21922" b="15537"/>
          <a:stretch/>
        </p:blipFill>
        <p:spPr>
          <a:xfrm>
            <a:off x="474929" y="892010"/>
            <a:ext cx="11500141" cy="5710496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228601" y="231264"/>
            <a:ext cx="2949222" cy="45453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smtClean="0">
                <a:latin typeface="Century Gothic" panose="020B0502020202020204" pitchFamily="34" charset="0"/>
              </a:rPr>
              <a:t>Propuesta</a:t>
            </a:r>
            <a:endParaRPr lang="es-ES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9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065218" y="2661463"/>
            <a:ext cx="3275421" cy="405658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465731" y="2662637"/>
            <a:ext cx="3275421" cy="406906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879901" y="2648982"/>
            <a:ext cx="3275421" cy="4069069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065223" y="723691"/>
            <a:ext cx="10092285" cy="17068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1324700" y="942175"/>
            <a:ext cx="939579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1600" dirty="0">
                <a:solidFill>
                  <a:schemeClr val="bg1"/>
                </a:solidFill>
                <a:latin typeface="Century Gothic"/>
                <a:cs typeface="Century Gothic"/>
              </a:rPr>
              <a:t>Fortalecer la participación de la población del Cantón de San Pablo de Heredia en las actividades deportivas y recreativas por medio del manejo eficiente de los recursos financieros y administrativos asignados al Comité Cantonal de Recreación y Deporte para implementar metodologías de trabajo específicas en recreación y deporte que cuenten con el equipamiento necesario para llevar a cabo las actividades que se planteen.</a:t>
            </a:r>
          </a:p>
          <a:p>
            <a:endParaRPr lang="es-ES" dirty="0"/>
          </a:p>
        </p:txBody>
      </p:sp>
      <p:sp>
        <p:nvSpPr>
          <p:cNvPr id="10" name="CuadroTexto 9"/>
          <p:cNvSpPr txBox="1"/>
          <p:nvPr/>
        </p:nvSpPr>
        <p:spPr>
          <a:xfrm>
            <a:off x="1283731" y="2807472"/>
            <a:ext cx="292252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1600" dirty="0">
                <a:solidFill>
                  <a:schemeClr val="bg1"/>
                </a:solidFill>
                <a:latin typeface="Century Gothic"/>
                <a:cs typeface="Century Gothic"/>
              </a:rPr>
              <a:t>Mejorar la infraestructura existente y construir nuevos espacios para la práctica del deporte y la recreación para proporcionar espacios óptimos de participación para la población del Cantón de San Pablo de Heredia.</a:t>
            </a:r>
          </a:p>
          <a:p>
            <a:endParaRPr lang="es-E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656931" y="2802548"/>
            <a:ext cx="294984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1600" dirty="0">
                <a:solidFill>
                  <a:schemeClr val="bg1"/>
                </a:solidFill>
                <a:latin typeface="Century Gothic"/>
                <a:cs typeface="Century Gothic"/>
              </a:rPr>
              <a:t>Promover la participación efectiva del CCDR, comités locales y otros actores que generen espacios de comunicación, promoción y organización de actividades, para un mayor acceso de la población a la participación en actividades relacionadas al deporte y la recreación.</a:t>
            </a:r>
          </a:p>
          <a:p>
            <a:endParaRPr lang="es-E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7934533" y="2829856"/>
            <a:ext cx="3168347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1600" dirty="0">
                <a:solidFill>
                  <a:schemeClr val="bg1"/>
                </a:solidFill>
                <a:latin typeface="Century Gothic"/>
                <a:cs typeface="Century Gothic"/>
              </a:rPr>
              <a:t>Proponer una planificación de los recursos y proyectos planteados anualmente por el CCDR que vele periódicamente por el cumplimiento de objetivos y metas dirigidos a la participación de la población, promoción y apoyo continuo al deporte y la recreación.</a:t>
            </a:r>
          </a:p>
          <a:p>
            <a:endParaRPr lang="es-ES" dirty="0"/>
          </a:p>
        </p:txBody>
      </p:sp>
      <p:sp>
        <p:nvSpPr>
          <p:cNvPr id="14" name="CuadroTexto 13"/>
          <p:cNvSpPr txBox="1"/>
          <p:nvPr/>
        </p:nvSpPr>
        <p:spPr>
          <a:xfrm rot="5400000">
            <a:off x="1520205" y="-746990"/>
            <a:ext cx="492443" cy="23300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Objetivos </a:t>
            </a:r>
            <a:endParaRPr lang="es-MX" sz="20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2111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 descr="services-seo-optimiz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98" y="2366682"/>
            <a:ext cx="3249540" cy="324954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0" y="532530"/>
            <a:ext cx="3810000" cy="6554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479779" y="669074"/>
            <a:ext cx="2697987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Recomendaciones</a:t>
            </a:r>
            <a:endParaRPr lang="es-MX" sz="20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168588" y="434021"/>
            <a:ext cx="71538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Comunicar de forma transparente el manejo de los recursos financieros y administrativos del CCDRSP</a:t>
            </a:r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.</a:t>
            </a:r>
          </a:p>
          <a:p>
            <a:pPr lvl="0" algn="just"/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 algn="just"/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Impartir capacitaciones que se enfoquen en el tema de gestión administrativa en deporte y recreación</a:t>
            </a:r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.</a:t>
            </a:r>
          </a:p>
          <a:p>
            <a:pPr lvl="0" algn="just"/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 algn="just"/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Mejorar la infraestructura deportiva y recreativa que posee el cantón de San Pablo de Heredia</a:t>
            </a:r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.</a:t>
            </a:r>
          </a:p>
          <a:p>
            <a:pPr lvl="0" algn="just"/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 algn="just"/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Integración de todas las </a:t>
            </a:r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organizaciones locales, personas e </a:t>
            </a:r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instituciones </a:t>
            </a:r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involucradas en una red de apoyo a la participación en actividades deportivas y recreativas. </a:t>
            </a:r>
          </a:p>
          <a:p>
            <a:pPr lvl="0" algn="just"/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 algn="just"/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Incrementar la articulación entre la Municipalidad de San Pablo de Heredia y el Comité Cantonal de Deportes y Recreación</a:t>
            </a:r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.</a:t>
            </a:r>
          </a:p>
          <a:p>
            <a:pPr lvl="0" algn="just"/>
            <a:endParaRPr lang="es-MX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 algn="just"/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Formular una auditoria ciudadana para el incremento de la participación ciudadana en actividades deportivas y recreativas. </a:t>
            </a:r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endParaRPr lang="es-E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11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Imagen 12" descr="1-01-01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12"/>
            <a:ext cx="12192000" cy="685800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1157111" y="580837"/>
            <a:ext cx="4642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accent5">
                    <a:lumMod val="75000"/>
                  </a:schemeClr>
                </a:solidFill>
                <a:latin typeface="Century Gothic"/>
                <a:cs typeface="Century Gothic"/>
              </a:rPr>
              <a:t>Orden de la Presentación </a:t>
            </a:r>
            <a:endParaRPr lang="es-E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54869" y="1291454"/>
            <a:ext cx="9546759" cy="495067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CR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Tema </a:t>
            </a:r>
            <a:r>
              <a:rPr lang="es-CR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de </a:t>
            </a:r>
            <a:r>
              <a:rPr lang="es-CR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Investigación - Objeto </a:t>
            </a:r>
            <a:r>
              <a:rPr lang="es-CR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de </a:t>
            </a:r>
            <a:r>
              <a:rPr lang="es-CR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Estudio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CR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Planteamiento </a:t>
            </a:r>
            <a:r>
              <a:rPr lang="es-CR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del </a:t>
            </a:r>
            <a:r>
              <a:rPr lang="es-CR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Problema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ES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Justificación  de la </a:t>
            </a:r>
            <a:r>
              <a:rPr lang="es-ES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Investigación </a:t>
            </a:r>
            <a:endParaRPr lang="es-CR" sz="2000" dirty="0">
              <a:solidFill>
                <a:schemeClr val="accent5">
                  <a:lumMod val="20000"/>
                  <a:lumOff val="80000"/>
                </a:schemeClr>
              </a:solidFill>
              <a:latin typeface="Century Gothic"/>
              <a:cs typeface="Century Gothic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CR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Objetivos de la </a:t>
            </a:r>
            <a:r>
              <a:rPr lang="es-CR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Investigación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CR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Metodología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CR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Análisis </a:t>
            </a:r>
            <a:r>
              <a:rPr lang="es-CR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de Resultados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CR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Propuesta</a:t>
            </a:r>
            <a:endParaRPr lang="es-CR" sz="2000" dirty="0">
              <a:solidFill>
                <a:schemeClr val="accent5">
                  <a:lumMod val="20000"/>
                  <a:lumOff val="80000"/>
                </a:schemeClr>
              </a:solidFill>
              <a:latin typeface="Century Gothic"/>
              <a:cs typeface="Century Gothic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CR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Conclusiones</a:t>
            </a:r>
            <a:endParaRPr lang="es-CR" sz="2000" dirty="0">
              <a:solidFill>
                <a:schemeClr val="accent5">
                  <a:lumMod val="20000"/>
                  <a:lumOff val="80000"/>
                </a:schemeClr>
              </a:solidFill>
              <a:latin typeface="Century Gothic"/>
              <a:cs typeface="Century Gothic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s-CR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entury Gothic"/>
                <a:cs typeface="Century Gothic"/>
              </a:rPr>
              <a:t>Recomendaciones</a:t>
            </a:r>
            <a:endParaRPr lang="es-CR" sz="2000" dirty="0">
              <a:solidFill>
                <a:schemeClr val="accent5">
                  <a:lumMod val="20000"/>
                  <a:lumOff val="80000"/>
                </a:schemeClr>
              </a:solidFill>
              <a:latin typeface="Century Gothic"/>
              <a:cs typeface="Century Gothic"/>
            </a:endParaRPr>
          </a:p>
          <a:p>
            <a:pPr marL="0" indent="0">
              <a:buNone/>
            </a:pPr>
            <a:endParaRPr lang="es-CR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946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 descr="services-seo-alt-colors-optimiz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0818"/>
            <a:ext cx="3213847" cy="3213847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3786274" y="931579"/>
            <a:ext cx="737561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El sedentarismo es uno de </a:t>
            </a:r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los mayores problemas existentes en la </a:t>
            </a: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comunidad (Cantón dormitorio).</a:t>
            </a:r>
          </a:p>
          <a:p>
            <a:pPr lvl="0" algn="just"/>
            <a:endParaRPr lang="es-MX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 algn="just"/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El futbol es considerado como el deporte de mayor preferencia. Existe disposición por parte del </a:t>
            </a: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CCDR, sin embargo, existen iniciativas para </a:t>
            </a:r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apoyar otras actividades</a:t>
            </a: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.</a:t>
            </a:r>
          </a:p>
          <a:p>
            <a:pPr lvl="0" algn="just"/>
            <a:endParaRPr lang="es-MX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 algn="just"/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El estado de la infraestructura deportiva y recreativa en términos generales se encuentra en mal estado.</a:t>
            </a:r>
          </a:p>
          <a:p>
            <a:pPr lvl="0" algn="just"/>
            <a:endParaRPr lang="es-MX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/>
            <a:r>
              <a:rPr lang="es-ES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Inexistencia de canales de comunicación entre el CCDR y la ciudadanía. </a:t>
            </a:r>
            <a:endParaRPr lang="es-ES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endParaRPr lang="es-ES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0" y="532530"/>
            <a:ext cx="2949222" cy="6554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479780" y="669074"/>
            <a:ext cx="2088442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Conclusiones</a:t>
            </a:r>
            <a:endParaRPr lang="es-MX" sz="20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7225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0" y="4792567"/>
            <a:ext cx="5419165" cy="116179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372202" y="5105700"/>
            <a:ext cx="379638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3200" dirty="0" smtClean="0">
                <a:solidFill>
                  <a:srgbClr val="FFFFFF"/>
                </a:solidFill>
                <a:latin typeface="Century Gothic"/>
                <a:cs typeface="Century Gothic"/>
              </a:rPr>
              <a:t>Muchas Gracias!</a:t>
            </a:r>
            <a:endParaRPr lang="es-MX" sz="32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4665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010594" y="689391"/>
            <a:ext cx="579043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sz="2000" b="1" dirty="0">
                <a:solidFill>
                  <a:schemeClr val="bg1"/>
                </a:solidFill>
                <a:latin typeface="Century Gothic"/>
                <a:cs typeface="Century Gothic"/>
              </a:rPr>
              <a:t>Tema de Investigación</a:t>
            </a:r>
          </a:p>
          <a:p>
            <a:pPr lvl="0"/>
            <a:endParaRPr lang="es-MX" sz="2000" dirty="0">
              <a:solidFill>
                <a:schemeClr val="bg1"/>
              </a:solidFill>
              <a:latin typeface="Century Gothic"/>
              <a:cs typeface="Century Gothic"/>
            </a:endParaRPr>
          </a:p>
          <a:p>
            <a:pPr lvl="0"/>
            <a:r>
              <a:rPr lang="es-MX" sz="2000" dirty="0">
                <a:solidFill>
                  <a:schemeClr val="bg1"/>
                </a:solidFill>
                <a:latin typeface="Century Gothic"/>
                <a:cs typeface="Century Gothic"/>
              </a:rPr>
              <a:t>Estrategia de incremento de la participación ciudadana en actividades deportivas y recreativas</a:t>
            </a:r>
            <a:r>
              <a:rPr lang="es-MX" sz="2400" dirty="0">
                <a:solidFill>
                  <a:schemeClr val="bg1"/>
                </a:solidFill>
                <a:latin typeface="Century Gothic"/>
                <a:cs typeface="Century Gothic"/>
              </a:rPr>
              <a:t>.</a:t>
            </a:r>
          </a:p>
          <a:p>
            <a:endParaRPr lang="es-ES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010594" y="3837806"/>
            <a:ext cx="548998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chemeClr val="bg1"/>
                </a:solidFill>
                <a:latin typeface="Century Gothic"/>
                <a:cs typeface="Century Gothic"/>
              </a:rPr>
              <a:t>Objeto de Estudio</a:t>
            </a:r>
          </a:p>
          <a:p>
            <a:r>
              <a:rPr lang="es-ES" sz="2000" b="1" dirty="0">
                <a:solidFill>
                  <a:schemeClr val="bg1"/>
                </a:solidFill>
                <a:latin typeface="Century Gothic"/>
                <a:cs typeface="Century Gothic"/>
              </a:rPr>
              <a:t> </a:t>
            </a:r>
          </a:p>
          <a:p>
            <a:r>
              <a:rPr lang="es-MX" sz="2000" dirty="0">
                <a:solidFill>
                  <a:schemeClr val="bg1"/>
                </a:solidFill>
                <a:latin typeface="Century Gothic"/>
                <a:cs typeface="Century Gothic"/>
              </a:rPr>
              <a:t>Análisis de la gestión del Comité Cantonal de Deportes y Recreación con la participación ciudadana de la población del Cantón de San Pablo de Heredia</a:t>
            </a:r>
            <a:r>
              <a:rPr lang="es-MX" sz="2000" b="1" dirty="0">
                <a:solidFill>
                  <a:schemeClr val="bg1"/>
                </a:solidFill>
                <a:latin typeface="Century Gothic"/>
                <a:cs typeface="Century Gothic"/>
              </a:rPr>
              <a:t>.</a:t>
            </a:r>
          </a:p>
          <a:p>
            <a:endParaRPr lang="es-ES" dirty="0"/>
          </a:p>
        </p:txBody>
      </p:sp>
      <p:pic>
        <p:nvPicPr>
          <p:cNvPr id="9" name="Imagen 8" descr="lupa-psd-468x46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149" y="1674276"/>
            <a:ext cx="4134144" cy="4134144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1010594" y="624849"/>
            <a:ext cx="2942841" cy="4915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1010594" y="3741348"/>
            <a:ext cx="2458747" cy="491563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64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960167" y="957311"/>
            <a:ext cx="4624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Planteamiento del Problema</a:t>
            </a:r>
            <a:endParaRPr lang="es-MX" sz="24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pic>
        <p:nvPicPr>
          <p:cNvPr id="8" name="Imagen 7" descr="gente-riendos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812" y="1788745"/>
            <a:ext cx="5883020" cy="34495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Rectángulo 15"/>
          <p:cNvSpPr/>
          <p:nvPr/>
        </p:nvSpPr>
        <p:spPr>
          <a:xfrm>
            <a:off x="860370" y="957311"/>
            <a:ext cx="4520361" cy="4915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802" y="1649294"/>
            <a:ext cx="5640208" cy="5019785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860370" y="2899124"/>
            <a:ext cx="398775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2000" dirty="0">
                <a:solidFill>
                  <a:schemeClr val="bg1"/>
                </a:solidFill>
                <a:latin typeface="Century Gothic"/>
                <a:cs typeface="Century Gothic"/>
              </a:rPr>
              <a:t>¿Cómo podría el Comité Cantonal de Deporte y Recreación fomentar la cultura de participación mediante la promoción del deporte y la recreación para lograr una mejor calidad de vida en la población del Cantón de San Pablo de Heredia?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405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027764" y="1052657"/>
            <a:ext cx="4452077" cy="1379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563689" y="2582722"/>
            <a:ext cx="4261378" cy="4096243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1811433" y="3009594"/>
            <a:ext cx="34961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Regular el adecuado manejo de recursos financieros para mejorar las acciones propuestas por el </a:t>
            </a:r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CCDRSP.</a:t>
            </a:r>
          </a:p>
          <a:p>
            <a:pPr algn="ctr"/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 algn="ctr"/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N</a:t>
            </a:r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ecesidad </a:t>
            </a:r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de contar con lugares óptimos.</a:t>
            </a:r>
          </a:p>
          <a:p>
            <a:pPr algn="ctr"/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 algn="ctr"/>
            <a:endParaRPr lang="es-MX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 algn="ctr"/>
            <a:endParaRPr lang="es-MX" dirty="0" smtClean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760056" y="2558976"/>
            <a:ext cx="4213084" cy="4049821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6829619" y="2732595"/>
            <a:ext cx="396043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Prevención</a:t>
            </a:r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, tratamiento y rehabilitación de problemas de salud, sociales o emocionales</a:t>
            </a:r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.</a:t>
            </a:r>
          </a:p>
          <a:p>
            <a:pPr lvl="0" algn="ctr"/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 algn="ctr"/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Importancia de crear conciencia </a:t>
            </a:r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en la práctica del deporte y la recreación, como valores esenciales para la calidad de </a:t>
            </a:r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vida.</a:t>
            </a:r>
            <a:endParaRPr lang="es-ES" dirty="0"/>
          </a:p>
        </p:txBody>
      </p:sp>
      <p:sp>
        <p:nvSpPr>
          <p:cNvPr id="17" name="CuadroTexto 4"/>
          <p:cNvSpPr txBox="1"/>
          <p:nvPr/>
        </p:nvSpPr>
        <p:spPr>
          <a:xfrm>
            <a:off x="682699" y="351200"/>
            <a:ext cx="2558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rgbClr val="FFFFFF"/>
                </a:solidFill>
                <a:latin typeface="Century Gothic"/>
                <a:cs typeface="Century Gothic"/>
              </a:rPr>
              <a:t>Justificación</a:t>
            </a:r>
            <a:r>
              <a:rPr lang="es-MX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endParaRPr lang="es-MX" sz="24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119011" y="1142047"/>
            <a:ext cx="43608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Necesidad de aumentar la participación de </a:t>
            </a:r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la población del cantón de San Pablo de Heredia en </a:t>
            </a:r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actividades deportivas y </a:t>
            </a:r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recreativas.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539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 rot="5400000">
            <a:off x="3619306" y="-2342665"/>
            <a:ext cx="553998" cy="586787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s-MX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Objetivos de la Investigación</a:t>
            </a:r>
            <a:endParaRPr lang="es-MX" sz="24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996934" y="2594364"/>
            <a:ext cx="3275421" cy="4150985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229102" y="2785527"/>
            <a:ext cx="2813275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Identificar las limitantes que tiene la población del Cantón de San Pablo de Heredia para participar en actividades deportivas y recreativas: infraestructura, cultura y financiamiento.</a:t>
            </a:r>
          </a:p>
          <a:p>
            <a:endParaRPr lang="es-ES" dirty="0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397447" y="2594364"/>
            <a:ext cx="3275421" cy="4150985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811617" y="2594364"/>
            <a:ext cx="3275421" cy="4150985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4534016" y="2764371"/>
            <a:ext cx="29634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Analizar la gestión del Comité Cantonal de Deportes y Recreación de San Pablo de Heredia con respecto a la elaboración de proyectos y actividades relacionadas a la promoción del deporte y a la recreación.</a:t>
            </a:r>
          </a:p>
          <a:p>
            <a:endParaRPr lang="es-ES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7975501" y="2758218"/>
            <a:ext cx="30044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Formular una propuesta estratégica que permita incrementar la participación de la población en las actividades deportivas y recreativas realizadas por el Comité Cantonal de Deportes y Recreación.</a:t>
            </a:r>
          </a:p>
          <a:p>
            <a:endParaRPr lang="es-ES" dirty="0"/>
          </a:p>
        </p:txBody>
      </p:sp>
      <p:sp>
        <p:nvSpPr>
          <p:cNvPr id="21" name="Rectángulo 20"/>
          <p:cNvSpPr/>
          <p:nvPr/>
        </p:nvSpPr>
        <p:spPr>
          <a:xfrm>
            <a:off x="996937" y="1146983"/>
            <a:ext cx="10092285" cy="1269873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1570518" y="1283530"/>
            <a:ext cx="90543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Analizar la participación de los habitantes del Cantón de San Pablo de Heredia con respecto a las actividades deportivas y recreativas que realiza el Comité Cantonal de Deportes y Recreación 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1548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" y="348019"/>
            <a:ext cx="3913093" cy="6554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latin typeface="Century Gothic" panose="020B0502020202020204" pitchFamily="34" charset="0"/>
              </a:rPr>
              <a:t>Aspectos Teóricos</a:t>
            </a:r>
            <a:endParaRPr lang="es-ES" sz="2400" dirty="0">
              <a:latin typeface="Century Gothic" panose="020B0502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935195" y="5111813"/>
            <a:ext cx="4809005" cy="85456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dirty="0">
                <a:latin typeface="Century Gothic" panose="020B0502020202020204" pitchFamily="34" charset="0"/>
              </a:rPr>
              <a:t>Planificación (Participativa Y Ciudadana)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938057" y="5478787"/>
            <a:ext cx="3067984" cy="85456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dirty="0">
                <a:latin typeface="Century Gothic" panose="020B0502020202020204" pitchFamily="34" charset="0"/>
              </a:rPr>
              <a:t>Actividad Recreativa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1358153" y="3804239"/>
            <a:ext cx="3124197" cy="85456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dirty="0">
                <a:latin typeface="Century Gothic" panose="020B0502020202020204" pitchFamily="34" charset="0"/>
              </a:rPr>
              <a:t>Calidad De Vida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5827055" y="3907591"/>
            <a:ext cx="2668118" cy="85456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dirty="0">
                <a:latin typeface="Century Gothic" panose="020B0502020202020204" pitchFamily="34" charset="0"/>
              </a:rPr>
              <a:t>Organización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521635" y="2010121"/>
            <a:ext cx="2026023" cy="85456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MX" dirty="0">
                <a:latin typeface="Century Gothic" panose="020B0502020202020204" pitchFamily="34" charset="0"/>
              </a:rPr>
              <a:t>Desarrollo Local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3472049" y="2496665"/>
            <a:ext cx="3904503" cy="85456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dirty="0" smtClean="0">
                <a:latin typeface="Century Gothic" panose="020B0502020202020204" pitchFamily="34" charset="0"/>
              </a:rPr>
              <a:t>Actividad Recreativa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6109448" y="1189758"/>
            <a:ext cx="3904503" cy="85456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dirty="0" smtClean="0">
                <a:latin typeface="Century Gothic" panose="020B0502020202020204" pitchFamily="34" charset="0"/>
              </a:rPr>
              <a:t>Participación Ciudadana</a:t>
            </a:r>
            <a:endParaRPr lang="es-MX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08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3987752" y="2730911"/>
            <a:ext cx="3749988" cy="326343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934532" y="2730911"/>
            <a:ext cx="3749988" cy="3263437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099715" y="341365"/>
            <a:ext cx="10092285" cy="6554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/>
          <p:cNvSpPr txBox="1"/>
          <p:nvPr/>
        </p:nvSpPr>
        <p:spPr>
          <a:xfrm>
            <a:off x="2444546" y="464255"/>
            <a:ext cx="5681178" cy="132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80000"/>
              </a:lnSpc>
            </a:pPr>
            <a:r>
              <a:rPr lang="es-MX" sz="2400" dirty="0">
                <a:solidFill>
                  <a:srgbClr val="FFFFFF"/>
                </a:solidFill>
                <a:latin typeface="Century Gothic"/>
                <a:cs typeface="Century Gothic"/>
              </a:rPr>
              <a:t>Aspectos </a:t>
            </a:r>
            <a:r>
              <a:rPr lang="es-MX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Metodológicos</a:t>
            </a:r>
          </a:p>
          <a:p>
            <a:pPr lvl="0">
              <a:lnSpc>
                <a:spcPct val="80000"/>
              </a:lnSpc>
            </a:pPr>
            <a:endParaRPr lang="es-MX" sz="2400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/>
            <a:endParaRPr lang="es-MX" sz="24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3567410" y="1114352"/>
            <a:ext cx="49953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Población (Unidad de Análisis)</a:t>
            </a:r>
          </a:p>
          <a:p>
            <a:pPr lvl="1"/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Análisis </a:t>
            </a:r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de </a:t>
            </a:r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Actores </a:t>
            </a:r>
          </a:p>
          <a:p>
            <a:pPr lvl="1"/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Muestra Aleatoria (159)</a:t>
            </a:r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1"/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Enfoque </a:t>
            </a:r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Metodológico: Mixto (Predominio de Aspectos Cualitativos)</a:t>
            </a:r>
            <a:endParaRPr lang="es-MX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just"/>
            <a:endParaRPr lang="es-ES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137973" y="2881111"/>
            <a:ext cx="3141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Tipo de Investigación:</a:t>
            </a:r>
          </a:p>
          <a:p>
            <a:endParaRPr lang="es-E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8180350" y="2881111"/>
            <a:ext cx="3141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dirty="0" smtClean="0">
                <a:solidFill>
                  <a:srgbClr val="FFFFFF"/>
                </a:solidFill>
                <a:latin typeface="Century Gothic"/>
                <a:cs typeface="Century Gothic"/>
              </a:rPr>
              <a:t>Técnicas de </a:t>
            </a:r>
            <a:r>
              <a:rPr lang="es-MX" dirty="0">
                <a:solidFill>
                  <a:srgbClr val="FFFFFF"/>
                </a:solidFill>
                <a:latin typeface="Century Gothic"/>
                <a:cs typeface="Century Gothic"/>
              </a:rPr>
              <a:t>Investigación:</a:t>
            </a:r>
          </a:p>
          <a:p>
            <a:endParaRPr lang="es-ES" dirty="0"/>
          </a:p>
        </p:txBody>
      </p:sp>
      <p:sp>
        <p:nvSpPr>
          <p:cNvPr id="14" name="CuadroTexto 13"/>
          <p:cNvSpPr txBox="1"/>
          <p:nvPr/>
        </p:nvSpPr>
        <p:spPr>
          <a:xfrm>
            <a:off x="4889091" y="3591147"/>
            <a:ext cx="19016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Descriptiva</a:t>
            </a:r>
          </a:p>
          <a:p>
            <a:pPr lvl="0"/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Explicativa</a:t>
            </a:r>
          </a:p>
          <a:p>
            <a:pPr lvl="0"/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Propositiva</a:t>
            </a:r>
          </a:p>
          <a:p>
            <a:pPr lvl="0"/>
            <a:endParaRPr lang="es-MX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endParaRPr lang="es-ES" sz="20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8471172" y="3429000"/>
            <a:ext cx="26767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Entrevistas</a:t>
            </a:r>
          </a:p>
          <a:p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Encuestas</a:t>
            </a:r>
            <a:endParaRPr lang="es-MX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Observación</a:t>
            </a:r>
          </a:p>
          <a:p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Análisis Bibliográfico</a:t>
            </a:r>
          </a:p>
          <a:p>
            <a:pPr algn="ctr"/>
            <a:endParaRPr lang="es-ES" sz="2000" dirty="0"/>
          </a:p>
        </p:txBody>
      </p:sp>
      <p:pic>
        <p:nvPicPr>
          <p:cNvPr id="16" name="Imagen 15" descr="analisis-resultados-encuestas-onlin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30" y="2803648"/>
            <a:ext cx="2945430" cy="293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21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lain-wallpapers-rooteto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099715" y="341365"/>
            <a:ext cx="10092285" cy="65541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2444545" y="464255"/>
            <a:ext cx="7299061" cy="132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s-MX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Resumen </a:t>
            </a:r>
            <a:r>
              <a:rPr lang="es-MX" sz="2400" dirty="0">
                <a:solidFill>
                  <a:srgbClr val="FFFFFF"/>
                </a:solidFill>
                <a:latin typeface="Century Gothic"/>
                <a:cs typeface="Century Gothic"/>
              </a:rPr>
              <a:t>Matriz </a:t>
            </a:r>
            <a:r>
              <a:rPr lang="es-MX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Metodológica por Objetivo</a:t>
            </a:r>
            <a:endParaRPr lang="es-MX" sz="24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>
              <a:lnSpc>
                <a:spcPct val="80000"/>
              </a:lnSpc>
            </a:pPr>
            <a:endParaRPr lang="es-MX" sz="2400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/>
            <a:endParaRPr lang="es-MX" sz="24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2783541" y="1228910"/>
            <a:ext cx="9408460" cy="85456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2951867" y="1264735"/>
            <a:ext cx="9123591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Objetivo 1 Variable</a:t>
            </a:r>
            <a:r>
              <a:rPr lang="es-MX" sz="2400" dirty="0">
                <a:solidFill>
                  <a:srgbClr val="FFFFFF"/>
                </a:solidFill>
                <a:latin typeface="Century Gothic"/>
                <a:cs typeface="Century Gothic"/>
              </a:rPr>
              <a:t>: Limitaciones para </a:t>
            </a:r>
            <a:r>
              <a:rPr lang="es-MX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la Participación de la Población</a:t>
            </a:r>
          </a:p>
          <a:p>
            <a:pPr lvl="0">
              <a:lnSpc>
                <a:spcPct val="80000"/>
              </a:lnSpc>
            </a:pPr>
            <a:endParaRPr lang="es-MX" sz="2400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lvl="0"/>
            <a:endParaRPr lang="es-MX" sz="24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endParaRPr lang="es-ES" dirty="0"/>
          </a:p>
        </p:txBody>
      </p:sp>
      <p:sp>
        <p:nvSpPr>
          <p:cNvPr id="2" name="CuadroTexto 1"/>
          <p:cNvSpPr txBox="1"/>
          <p:nvPr/>
        </p:nvSpPr>
        <p:spPr>
          <a:xfrm>
            <a:off x="1945142" y="2952379"/>
            <a:ext cx="885811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Técnicas Utilizadas.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Frecuencia </a:t>
            </a:r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de participación. </a:t>
            </a:r>
            <a:endParaRPr lang="es-MX" sz="2000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Preferencia </a:t>
            </a:r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en los tipos de deportes a practicar por parte de la población. </a:t>
            </a:r>
            <a:endParaRPr lang="es-MX" sz="2000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Existencia </a:t>
            </a:r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y conocimiento de lugares de </a:t>
            </a: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participación.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rgbClr val="FFFFFF"/>
                </a:solidFill>
                <a:latin typeface="Century Gothic"/>
                <a:cs typeface="Century Gothic"/>
              </a:rPr>
              <a:t>Estado </a:t>
            </a:r>
            <a:r>
              <a:rPr lang="es-MX" sz="2000" dirty="0">
                <a:solidFill>
                  <a:srgbClr val="FFFFFF"/>
                </a:solidFill>
                <a:latin typeface="Century Gothic"/>
                <a:cs typeface="Century Gothic"/>
              </a:rPr>
              <a:t>de la infraestructura deportiva.</a:t>
            </a:r>
          </a:p>
          <a:p>
            <a:endParaRPr lang="es-ES" dirty="0"/>
          </a:p>
        </p:txBody>
      </p:sp>
      <p:sp>
        <p:nvSpPr>
          <p:cNvPr id="3" name="Rectángulo 2"/>
          <p:cNvSpPr/>
          <p:nvPr/>
        </p:nvSpPr>
        <p:spPr>
          <a:xfrm>
            <a:off x="1793774" y="2756647"/>
            <a:ext cx="9298810" cy="241172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6" name="Imagen 15" descr="9acfdb7a-3443-4ddd-a70b-a89be444457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64" y="4196057"/>
            <a:ext cx="4271761" cy="427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62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1955</TotalTime>
  <Words>1320</Words>
  <Application>Microsoft Office PowerPoint</Application>
  <PresentationFormat>Personalizado</PresentationFormat>
  <Paragraphs>161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ESTRATEGIA PARA INCREMENTAR LA PARTICIPACIÓN CIUDADANA EN LAS ACTIVIDADES DEPORTIVAS Y RECREATIVAS EN EL CANTÓN DE SAN PABLO DE HEREDIA POR EL COMITÉ CANTONAL DE DEPORTES Y RECREACIÓN</dc:title>
  <dc:creator>Natalia González M.</dc:creator>
  <cp:lastModifiedBy>Natalia Gonzalez Montero</cp:lastModifiedBy>
  <cp:revision>151</cp:revision>
  <dcterms:created xsi:type="dcterms:W3CDTF">2016-05-14T15:29:27Z</dcterms:created>
  <dcterms:modified xsi:type="dcterms:W3CDTF">2016-06-08T15:29:26Z</dcterms:modified>
</cp:coreProperties>
</file>